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8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ED9F04-E705-4C51-A619-4393231CFBB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0C65C2-E128-4229-8E23-5082A6CE5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238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229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551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980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874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144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630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24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342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13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638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390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336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jpeg"/><Relationship Id="rId5" Type="http://schemas.openxmlformats.org/officeDocument/2006/relationships/image" Target="../media/image4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image" Target="../media/image20.jpeg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12" Type="http://schemas.openxmlformats.org/officeDocument/2006/relationships/image" Target="../media/image19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11" Type="http://schemas.openxmlformats.org/officeDocument/2006/relationships/image" Target="../media/image18.wmf"/><Relationship Id="rId5" Type="http://schemas.openxmlformats.org/officeDocument/2006/relationships/image" Target="../media/image12.wmf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wmf"/><Relationship Id="rId5" Type="http://schemas.openxmlformats.org/officeDocument/2006/relationships/image" Target="../media/image29.jpeg"/><Relationship Id="rId10" Type="http://schemas.openxmlformats.org/officeDocument/2006/relationships/image" Target="../media/image34.jpeg"/><Relationship Id="rId4" Type="http://schemas.openxmlformats.org/officeDocument/2006/relationships/image" Target="../media/image28.jpeg"/><Relationship Id="rId9" Type="http://schemas.openxmlformats.org/officeDocument/2006/relationships/image" Target="../media/image33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Sčítání s přechodem přes základ</a:t>
            </a:r>
            <a:br>
              <a:rPr lang="cs-CZ" dirty="0" smtClean="0"/>
            </a:br>
            <a:r>
              <a:rPr lang="cs-CZ" dirty="0" smtClean="0"/>
              <a:t>v oboru do dvaceti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VY_32_INOVACE_1C_04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29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4403153"/>
              </p:ext>
            </p:extLst>
          </p:nvPr>
        </p:nvGraphicFramePr>
        <p:xfrm>
          <a:off x="483678" y="764704"/>
          <a:ext cx="8280920" cy="57277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se na názorných příkladech učí funkčnímu rozkladu čísel pro nácvik sčítání s přechodem přes základ.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Tato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 učí přičítat k číslu čtyři, tři a dva, dále si žáci procvičí, zopakuji, přičítání k devíti, osmi, sedmi, šesti i pěti v oboru do dvaceti. Žáci vidí na stránce obrázky, spočítají je a z nabídnutých řešení vyberou výsledek. Zopakují si porovnávaní čísel, vyřeší slovní úlohu. Správné řešení odkrývá úsměv. Kliknou-li na chybné řešení, odkryje se zamračený obličej, žáci mají možnost na názorných obrázcích dopočítat se ke správnému výsledku a již bezchybně vybrat řešení – kliknutím na výsledkové terčíky. Průřezová témata – hlasité čtení s porozuměním u slovní úlohy, rozbor úlohy, pracujeme společně. Při názorném sčítání používejte i slova nadřazeného významu.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Z. Kubešová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8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10 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3.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308170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552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Přičítání k číslu 4 v oboru do 20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1423843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Doplň do desíti a zbytek rozkladu napiš za desítku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1998008"/>
            <a:ext cx="4040188" cy="3951288"/>
          </a:xfrm>
        </p:spPr>
        <p:txBody>
          <a:bodyPr/>
          <a:lstStyle/>
          <a:p>
            <a:r>
              <a:rPr lang="cs-CZ" dirty="0" smtClean="0"/>
              <a:t>4 + 6 + 1 = 11</a:t>
            </a:r>
          </a:p>
          <a:p>
            <a:r>
              <a:rPr lang="cs-CZ" dirty="0" smtClean="0"/>
              <a:t>4 + 7 =</a:t>
            </a:r>
          </a:p>
          <a:p>
            <a:r>
              <a:rPr lang="cs-CZ" dirty="0" smtClean="0"/>
              <a:t>4 + 6 + 2 = 12</a:t>
            </a:r>
          </a:p>
          <a:p>
            <a:r>
              <a:rPr lang="cs-CZ" dirty="0" smtClean="0"/>
              <a:t>4 + 8 =</a:t>
            </a:r>
          </a:p>
          <a:p>
            <a:r>
              <a:rPr lang="cs-CZ" dirty="0" smtClean="0"/>
              <a:t>4 + 6 + 3 = 13 </a:t>
            </a:r>
          </a:p>
          <a:p>
            <a:r>
              <a:rPr lang="cs-CZ" dirty="0" smtClean="0"/>
              <a:t>4 + 9 = </a:t>
            </a:r>
          </a:p>
          <a:p>
            <a:r>
              <a:rPr lang="cs-CZ" dirty="0" smtClean="0"/>
              <a:t>Záměna pořadí sčítanců:</a:t>
            </a:r>
          </a:p>
          <a:p>
            <a:r>
              <a:rPr lang="cs-CZ" dirty="0" smtClean="0"/>
              <a:t>9 + 4 =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4008" y="1124744"/>
            <a:ext cx="4041775" cy="639762"/>
          </a:xfrm>
        </p:spPr>
        <p:txBody>
          <a:bodyPr/>
          <a:lstStyle/>
          <a:p>
            <a:r>
              <a:rPr lang="cs-CZ" dirty="0" smtClean="0"/>
              <a:t>Znázornění součtu</a:t>
            </a:r>
            <a:endParaRPr lang="cs-CZ" dirty="0"/>
          </a:p>
        </p:txBody>
      </p:sp>
      <p:pic>
        <p:nvPicPr>
          <p:cNvPr id="1026" name="Picture 2" descr="D:\Users\Angelika\AppData\Local\Microsoft\Windows\Temporary Internet Files\Content.IE5\0AZE2JSC\MC900436900[1].pn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48" y="190039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0039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48" y="189237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048" y="18953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0039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162" y="189616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140" y="189193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118" y="188770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8096" y="188347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48" y="278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9635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48" y="279386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048" y="279635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419" y="279502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140" y="278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733" y="277499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8096" y="188347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389" y="277723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0389" y="277499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6217" y="277499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48" y="37890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400" y="37890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4400" y="377963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378" y="377963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8140" y="375163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478" y="377181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477" y="377167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154" y="37890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118" y="377963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27" y="37936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339" y="501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408" y="501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2477" y="501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546" y="501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615" y="501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684" y="501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477" y="501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2270" y="501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2063" y="501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6217" y="501192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400" y="537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158" y="537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D:\Users\Angelika\AppData\Local\Microsoft\Windows\Temporary Internet Files\Content.IE5\0AZE2JSC\MC9004369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916" y="537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210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215" y="509305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4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09305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749" y="50850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4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148" y="42210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4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148" y="33399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4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4039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399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7359" y="241499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3273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41499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2210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261" y="225237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261" y="31599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408" y="318487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339" y="418775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741" y="418775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3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143" y="418775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Ovál 70"/>
          <p:cNvSpPr/>
          <p:nvPr/>
        </p:nvSpPr>
        <p:spPr>
          <a:xfrm>
            <a:off x="2520683" y="24065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1880650" y="242287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4" name="Ovál 73"/>
          <p:cNvSpPr/>
          <p:nvPr/>
        </p:nvSpPr>
        <p:spPr>
          <a:xfrm>
            <a:off x="2533167" y="332323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5" name="Ovál 74"/>
          <p:cNvSpPr/>
          <p:nvPr/>
        </p:nvSpPr>
        <p:spPr>
          <a:xfrm>
            <a:off x="1885093" y="332323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6" name="Ovál 75"/>
          <p:cNvSpPr/>
          <p:nvPr/>
        </p:nvSpPr>
        <p:spPr>
          <a:xfrm>
            <a:off x="3159139" y="332323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3134750" y="24065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3157359" y="418775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2529606" y="417276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1885094" y="417825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7" name="Ovál 86"/>
          <p:cNvSpPr/>
          <p:nvPr/>
        </p:nvSpPr>
        <p:spPr>
          <a:xfrm>
            <a:off x="3181148" y="50660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8" name="Ovál 87"/>
          <p:cNvSpPr/>
          <p:nvPr/>
        </p:nvSpPr>
        <p:spPr>
          <a:xfrm>
            <a:off x="2557814" y="50660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Ovál 88"/>
          <p:cNvSpPr/>
          <p:nvPr/>
        </p:nvSpPr>
        <p:spPr>
          <a:xfrm>
            <a:off x="1885095" y="50755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" name="Picture 2" descr="D:\Users\Angelika\AppData\Local\Microsoft\Windows\Temporary Internet Files\Content.IE5\T7PXSR2T\MC9004331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35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</p:childTnLst>
        </p:cTn>
      </p:par>
    </p:tnLst>
    <p:bldLst>
      <p:bldP spid="71" grpId="0" animBg="1"/>
      <p:bldP spid="73" grpId="0" animBg="1"/>
      <p:bldP spid="74" grpId="0" animBg="1"/>
      <p:bldP spid="75" grpId="0" animBg="1"/>
      <p:bldP spid="76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Přičítání k číslu 3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Doplň do desíti a zbytek rozkladu napiš za desítku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3 + 7 + 1 = 11</a:t>
            </a:r>
          </a:p>
          <a:p>
            <a:r>
              <a:rPr lang="cs-CZ" dirty="0" smtClean="0"/>
              <a:t>3 + 8 = </a:t>
            </a:r>
          </a:p>
          <a:p>
            <a:r>
              <a:rPr lang="cs-CZ" dirty="0" smtClean="0"/>
              <a:t>3 + 7 + 2 = 12</a:t>
            </a:r>
          </a:p>
          <a:p>
            <a:r>
              <a:rPr lang="cs-CZ" dirty="0" smtClean="0"/>
              <a:t>3 + 9 =</a:t>
            </a:r>
          </a:p>
          <a:p>
            <a:r>
              <a:rPr lang="cs-CZ" dirty="0" smtClean="0"/>
              <a:t>Záměna sčítanců:</a:t>
            </a:r>
          </a:p>
          <a:p>
            <a:r>
              <a:rPr lang="cs-CZ" dirty="0" smtClean="0"/>
              <a:t>9 + 3 =</a:t>
            </a:r>
          </a:p>
          <a:p>
            <a:r>
              <a:rPr lang="cs-CZ" dirty="0" smtClean="0"/>
              <a:t>8 + 3 =</a:t>
            </a:r>
          </a:p>
          <a:p>
            <a:r>
              <a:rPr lang="cs-CZ" dirty="0" smtClean="0"/>
              <a:t>3 + 8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Znázornění součtu</a:t>
            </a:r>
            <a:endParaRPr lang="cs-CZ" dirty="0"/>
          </a:p>
        </p:txBody>
      </p:sp>
      <p:pic>
        <p:nvPicPr>
          <p:cNvPr id="2050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7132" y="211890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Users\Angelika\AppData\Local\Microsoft\Windows\Temporary Internet Files\Content.IE5\K5BZQE5S\MC900436900[4].pn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32856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D:\Users\Angelika\AppData\Local\Microsoft\Windows\Temporary Internet Files\Content.IE5\K5BZQE5S\MC900436900[4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845" y="2120028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D:\Users\Angelika\AppData\Local\Microsoft\Windows\Temporary Internet Files\Content.IE5\K5BZQE5S\MC900436900[4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682" y="2107200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D:\Users\Angelika\AppData\Local\Microsoft\Windows\Temporary Internet Files\Content.IE5\K5BZQE5S\MC900436900[4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971" y="3140968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D:\Users\Angelika\AppData\Local\Microsoft\Windows\Temporary Internet Files\Content.IE5\K5BZQE5S\MC900436900[4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845" y="3140968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D:\Users\Angelika\AppData\Local\Microsoft\Windows\Temporary Internet Files\Content.IE5\K5BZQE5S\MC900436900[4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719" y="3140968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3593" y="21072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733" y="210607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121" y="211890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9121" y="21072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529" y="21040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4099" y="21040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4986" y="34964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4986" y="24703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656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052" y="313984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052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144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144" y="31364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187" y="314473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7132" y="31364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778" y="350473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759" y="40050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759" y="40050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759" y="40050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276" y="40050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519" y="40050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345" y="40050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345" y="39790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6345" y="39790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6345" y="397715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D:\Users\Angelika\AppData\Local\Microsoft\Windows\Temporary Internet Files\Content.IE5\K5BZQE5S\MC900436900[4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6345" y="3981664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D:\Users\Angelika\AppData\Local\Microsoft\Windows\Temporary Internet Files\Content.IE5\K5BZQE5S\MC900436900[4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4805" y="4380227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D:\Users\Angelika\AppData\Local\Microsoft\Windows\Temporary Internet Files\Content.IE5\K5BZQE5S\MC900436900[4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587" y="4380227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D:\Users\Angelika\AppData\Local\Microsoft\Windows\Temporary Internet Files\Content.IE5\K5BZQE5S\MC900436900[4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5163" y="4870286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D:\Users\Angelika\AppData\Local\Microsoft\Windows\Temporary Internet Files\Content.IE5\K5BZQE5S\MC900436900[4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037" y="4869160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569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519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519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519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7864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334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D:\Users\Angelika\AppData\Local\Microsoft\Windows\Temporary Internet Files\Content.IE5\AXN2CN7M\MC900436902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6345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3" descr="D:\Users\Angelika\AppData\Local\Microsoft\Windows\Temporary Internet Files\Content.IE5\K5BZQE5S\MC900436900[4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179" y="5301208"/>
            <a:ext cx="358874" cy="35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619" y="35315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782" y="483694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4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019" y="530233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4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0141" y="438022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4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219" y="265171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619" y="437224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619" y="530008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619" y="483694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0141" y="483694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009" y="438022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702" y="527997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702" y="35315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091" y="265864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2542" y="265864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5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558" y="35315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Ovál 75"/>
          <p:cNvSpPr/>
          <p:nvPr/>
        </p:nvSpPr>
        <p:spPr>
          <a:xfrm>
            <a:off x="1797532" y="436687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2813658" y="35315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1812023" y="35315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2318482" y="35315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2831410" y="265171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2319010" y="26586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1812024" y="26586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1797530" y="52900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84" name="Ovál 83"/>
          <p:cNvSpPr/>
          <p:nvPr/>
        </p:nvSpPr>
        <p:spPr>
          <a:xfrm>
            <a:off x="2314899" y="48274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1797531" y="48369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2813658" y="48369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7" name="Ovál 86"/>
          <p:cNvSpPr/>
          <p:nvPr/>
        </p:nvSpPr>
        <p:spPr>
          <a:xfrm>
            <a:off x="2813658" y="436687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8" name="Ovál 87"/>
          <p:cNvSpPr/>
          <p:nvPr/>
        </p:nvSpPr>
        <p:spPr>
          <a:xfrm>
            <a:off x="2326976" y="43612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Ovál 88"/>
          <p:cNvSpPr/>
          <p:nvPr/>
        </p:nvSpPr>
        <p:spPr>
          <a:xfrm>
            <a:off x="2326975" y="52900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0" name="Ovál 89"/>
          <p:cNvSpPr/>
          <p:nvPr/>
        </p:nvSpPr>
        <p:spPr>
          <a:xfrm>
            <a:off x="2831409" y="52810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Picture 2" descr="D:\Users\Angelika\AppData\Local\Microsoft\Windows\Temporary Internet Files\Content.IE5\T7PXSR2T\MC9004331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8365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Přičítání k číslu 2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Doplň do desíti a zbytek napiš za desítku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 + 8 + 1 = </a:t>
            </a:r>
          </a:p>
          <a:p>
            <a:endParaRPr lang="cs-CZ" dirty="0"/>
          </a:p>
          <a:p>
            <a:r>
              <a:rPr lang="cs-CZ" dirty="0" smtClean="0"/>
              <a:t>2 + 9 =</a:t>
            </a:r>
          </a:p>
          <a:p>
            <a:r>
              <a:rPr lang="cs-CZ" dirty="0" smtClean="0"/>
              <a:t>Záměna sčítanců:</a:t>
            </a:r>
          </a:p>
          <a:p>
            <a:r>
              <a:rPr lang="cs-CZ" dirty="0" smtClean="0"/>
              <a:t>9 + 2 =</a:t>
            </a:r>
          </a:p>
          <a:p>
            <a:endParaRPr lang="cs-CZ" dirty="0" smtClean="0"/>
          </a:p>
          <a:p>
            <a:r>
              <a:rPr lang="cs-CZ" dirty="0" smtClean="0"/>
              <a:t>2 + 1 + 8 =</a:t>
            </a:r>
          </a:p>
          <a:p>
            <a:endParaRPr lang="cs-CZ" dirty="0" smtClean="0"/>
          </a:p>
          <a:p>
            <a:r>
              <a:rPr lang="cs-CZ" dirty="0" smtClean="0"/>
              <a:t>1 + 8 + 2 =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Znázornění součtu</a:t>
            </a:r>
            <a:endParaRPr lang="cs-CZ" dirty="0"/>
          </a:p>
        </p:txBody>
      </p:sp>
      <p:pic>
        <p:nvPicPr>
          <p:cNvPr id="3074" name="Picture 2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22228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048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2489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890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80370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890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811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35855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347" y="4587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TYVDTD7P\MC900433160[5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777" y="53732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6083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D:\Users\Angelika\AppData\Local\Microsoft\Windows\Temporary Internet Files\Content.IE5\0AZE2JSC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3732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D:\Users\Angelika\AppData\Local\Microsoft\Windows\Temporary Internet Files\Content.IE5\AXN2CN7M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D:\Users\Angelika\AppData\Local\Microsoft\Windows\Temporary Internet Files\Content.IE5\AXN2CN7M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D:\Users\Angelika\AppData\Local\Microsoft\Windows\Temporary Internet Files\Content.IE5\AXN2CN7M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D:\Users\Angelika\AppData\Local\Microsoft\Windows\Temporary Internet Files\Content.IE5\AXN2CN7M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9692" y="212699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816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7940" y="213872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064" y="214458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188" y="215045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312" y="21563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4436" y="216218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3560" y="216804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349122">
            <a:off x="4681976" y="2467650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189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816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443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070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697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5324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951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8578" y="29609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658" y="32135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658" y="37259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882" y="37259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54" y="37259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443" y="37259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167" y="372629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398" y="37172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306" y="372629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306" y="372629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8578" y="372629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4" descr="D:\Users\Angelika\AppData\Local\Microsoft\Windows\Temporary Internet Files\Content.IE5\AXN2CN7M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8578" y="372629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D:\Users\Angelika\AppData\Local\Microsoft\Windows\Temporary Internet Files\Content.IE5\AXN2CN7M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635" y="404627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6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349122">
            <a:off x="5446648" y="4632779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6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349122">
            <a:off x="4633706" y="5465019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4" descr="D:\Users\Angelika\AppData\Local\Microsoft\Windows\Temporary Internet Files\Content.IE5\AXN2CN7M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635" y="457649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4" descr="D:\Users\Angelika\AppData\Local\Microsoft\Windows\Temporary Internet Files\Content.IE5\AXN2CN7M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644" y="457931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443" y="457931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725" y="458112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007" y="458293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824" y="45847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6223" y="457672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3968" y="456068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871" y="456689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501" y="48902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501" y="53732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816" y="53732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400" y="53732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167" y="53758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506" y="53785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709" y="53732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159" y="536120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5" descr="D:\Users\Angelika\AppData\Local\Microsoft\Windows\Temporary Internet Files\Content.IE5\K5BZQE5S\MC900436902[4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9798" y="536120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4" descr="D:\Users\Angelika\AppData\Local\Microsoft\Windows\Temporary Internet Files\Content.IE5\AXN2CN7M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871" y="53785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4" descr="D:\Users\Angelika\AppData\Local\Microsoft\Windows\Temporary Internet Files\Content.IE5\AXN2CN7M\MC900436900[3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8088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Ovál 76"/>
          <p:cNvSpPr/>
          <p:nvPr/>
        </p:nvSpPr>
        <p:spPr>
          <a:xfrm>
            <a:off x="2165556" y="37795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3318738" y="22032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2760168" y="22032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2173127" y="221148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2760168" y="37700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2173127" y="29514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2749191" y="29514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3318737" y="29514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2749191" y="53490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2195736" y="458211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7" name="Ovál 86"/>
          <p:cNvSpPr/>
          <p:nvPr/>
        </p:nvSpPr>
        <p:spPr>
          <a:xfrm>
            <a:off x="2760167" y="45764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8" name="Ovál 87"/>
          <p:cNvSpPr/>
          <p:nvPr/>
        </p:nvSpPr>
        <p:spPr>
          <a:xfrm>
            <a:off x="3318738" y="45689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Ovál 88"/>
          <p:cNvSpPr/>
          <p:nvPr/>
        </p:nvSpPr>
        <p:spPr>
          <a:xfrm>
            <a:off x="3325255" y="377008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0" name="Ovál 89"/>
          <p:cNvSpPr/>
          <p:nvPr/>
        </p:nvSpPr>
        <p:spPr>
          <a:xfrm>
            <a:off x="2173126" y="536912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3318654" y="536912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Picture 2" descr="D:\Users\Angelika\AppData\Local\Microsoft\Windows\Temporary Internet Files\Content.IE5\T7PXSR2T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21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</p:childTnLst>
        </p:cTn>
      </p:par>
    </p:tnLst>
    <p:bldLst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Procvičování sčítání s přechodem přes základ v oboru do 20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106688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9 + 6 = </a:t>
            </a:r>
          </a:p>
          <a:p>
            <a:r>
              <a:rPr lang="cs-CZ" dirty="0" smtClean="0"/>
              <a:t>6 + 9 =</a:t>
            </a:r>
          </a:p>
          <a:p>
            <a:r>
              <a:rPr lang="cs-CZ" dirty="0" smtClean="0"/>
              <a:t>8 + 5 =</a:t>
            </a:r>
          </a:p>
          <a:p>
            <a:r>
              <a:rPr lang="cs-CZ" dirty="0" smtClean="0"/>
              <a:t>5 + 8 =</a:t>
            </a:r>
          </a:p>
          <a:p>
            <a:r>
              <a:rPr lang="cs-CZ" dirty="0" smtClean="0"/>
              <a:t>7 + 4 =</a:t>
            </a:r>
          </a:p>
          <a:p>
            <a:r>
              <a:rPr lang="cs-CZ" dirty="0" smtClean="0"/>
              <a:t>4 + 7 =</a:t>
            </a:r>
          </a:p>
          <a:p>
            <a:r>
              <a:rPr lang="cs-CZ" dirty="0" smtClean="0"/>
              <a:t>6 + 8 =</a:t>
            </a:r>
          </a:p>
          <a:p>
            <a:r>
              <a:rPr lang="cs-CZ" dirty="0" smtClean="0"/>
              <a:t>8 + 6 =</a:t>
            </a:r>
          </a:p>
          <a:p>
            <a:r>
              <a:rPr lang="cs-CZ" dirty="0" smtClean="0"/>
              <a:t>2 + 9 =</a:t>
            </a:r>
          </a:p>
          <a:p>
            <a:r>
              <a:rPr lang="cs-CZ" dirty="0" smtClean="0"/>
              <a:t>9 + 2 =</a:t>
            </a:r>
            <a:endParaRPr lang="cs-CZ" dirty="0"/>
          </a:p>
        </p:txBody>
      </p:sp>
      <p:pic>
        <p:nvPicPr>
          <p:cNvPr id="4098" name="Picture 2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792" y="1548934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557" y="1548934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5162" y="1548934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767" y="1548934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372" y="1548934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977" y="1548934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582" y="1548934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187" y="1548934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TYVDTD7P\MC90043689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792" y="1548934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D:\Users\Angelika\AppData\Local\Microsoft\Windows\Temporary Internet Files\Content.IE5\0AZE2JSC\MC90024609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254" y="1606317"/>
            <a:ext cx="340943" cy="260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D:\Users\Angelika\AppData\Local\Microsoft\Windows\Temporary Internet Files\Content.IE5\0AZE2JSC\MC9002460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557" y="1897130"/>
            <a:ext cx="340943" cy="260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D:\Users\Angelika\AppData\Local\Microsoft\Windows\Temporary Internet Files\Content.IE5\0AZE2JSC\MC9002460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5303" y="1897130"/>
            <a:ext cx="340943" cy="260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D:\Users\Angelika\AppData\Local\Microsoft\Windows\Temporary Internet Files\Content.IE5\0AZE2JSC\MC9002460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767" y="1877030"/>
            <a:ext cx="340943" cy="260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D:\Users\Angelika\AppData\Local\Microsoft\Windows\Temporary Internet Files\Content.IE5\0AZE2JSC\MC9002460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372" y="1887080"/>
            <a:ext cx="340943" cy="260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D:\Users\Angelika\AppData\Local\Microsoft\Windows\Temporary Internet Files\Content.IE5\0AZE2JSC\MC9002460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977" y="1897130"/>
            <a:ext cx="340943" cy="260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D:\Users\Angelika\AppData\Local\Microsoft\Windows\Temporary Internet Files\Content.IE5\K5BZQE5S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735" y="2431197"/>
            <a:ext cx="21764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D:\Users\Angelika\AppData\Local\Microsoft\Windows\Temporary Internet Files\Content.IE5\K5BZQE5S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340" y="2436499"/>
            <a:ext cx="21764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D:\Users\Angelika\AppData\Local\Microsoft\Windows\Temporary Internet Files\Content.IE5\K5BZQE5S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416" y="2431197"/>
            <a:ext cx="21764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D:\Users\Angelika\AppData\Local\Microsoft\Windows\Temporary Internet Files\Content.IE5\K5BZQE5S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242" y="2431197"/>
            <a:ext cx="21764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D:\Users\Angelika\AppData\Local\Microsoft\Windows\Temporary Internet Files\Content.IE5\K5BZQE5S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334" y="2424812"/>
            <a:ext cx="21764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D:\Users\Angelika\AppData\Local\Microsoft\Windows\Temporary Internet Files\Content.IE5\K5BZQE5S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544" y="2431197"/>
            <a:ext cx="21764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D:\Users\Angelika\AppData\Local\Microsoft\Windows\Temporary Internet Files\Content.IE5\K5BZQE5S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4544" y="2431197"/>
            <a:ext cx="21764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D:\Users\Angelika\AppData\Local\Microsoft\Windows\Temporary Internet Files\Content.IE5\K5BZQE5S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149" y="2436499"/>
            <a:ext cx="21764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D:\Users\Angelika\AppData\Local\Microsoft\Windows\Temporary Internet Files\Content.IE5\TYVDTD7P\MC900412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952" y="2430803"/>
            <a:ext cx="207270" cy="38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5" descr="D:\Users\Angelika\AppData\Local\Microsoft\Windows\Temporary Internet Files\Content.IE5\TYVDTD7P\MC900412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393" y="2821887"/>
            <a:ext cx="207270" cy="38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D:\Users\Angelika\AppData\Local\Microsoft\Windows\Temporary Internet Files\Content.IE5\TYVDTD7P\MC900412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672" y="2423805"/>
            <a:ext cx="207270" cy="38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D:\Users\Angelika\AppData\Local\Microsoft\Windows\Temporary Internet Files\Content.IE5\TYVDTD7P\MC900412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3526" y="2829967"/>
            <a:ext cx="207270" cy="38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D:\Users\Angelika\AppData\Local\Microsoft\Windows\Temporary Internet Files\Content.IE5\TYVDTD7P\MC900412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132" y="2838047"/>
            <a:ext cx="207270" cy="38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D:\Users\Angelika\AppData\Local\Microsoft\Windows\Temporary Internet Files\Content.IE5\0AZE2JSC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988" y="3309116"/>
            <a:ext cx="366948" cy="36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D:\Users\Angelika\AppData\Local\Microsoft\Windows\Temporary Internet Files\Content.IE5\AXN2CN7M\MP9004386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943" y="3223435"/>
            <a:ext cx="360412" cy="53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7" descr="D:\Users\Angelika\AppData\Local\Microsoft\Windows\Temporary Internet Files\Content.IE5\AXN2CN7M\MP9004386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185" y="3215355"/>
            <a:ext cx="360412" cy="53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7" descr="D:\Users\Angelika\AppData\Local\Microsoft\Windows\Temporary Internet Files\Content.IE5\AXN2CN7M\MP9004386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196" y="3215355"/>
            <a:ext cx="360412" cy="53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7" descr="D:\Users\Angelika\AppData\Local\Microsoft\Windows\Temporary Internet Files\Content.IE5\AXN2CN7M\MP9004386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565" y="3207275"/>
            <a:ext cx="360412" cy="53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7" descr="D:\Users\Angelika\AppData\Local\Microsoft\Windows\Temporary Internet Files\Content.IE5\AXN2CN7M\MP9004386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953" y="3207275"/>
            <a:ext cx="360412" cy="53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7" descr="D:\Users\Angelika\AppData\Local\Microsoft\Windows\Temporary Internet Files\Content.IE5\AXN2CN7M\MP9004386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953" y="3207275"/>
            <a:ext cx="360412" cy="53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7" descr="D:\Users\Angelika\AppData\Local\Microsoft\Windows\Temporary Internet Files\Content.IE5\AXN2CN7M\MP9004386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779" y="3207274"/>
            <a:ext cx="360412" cy="53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6" descr="D:\Users\Angelika\AppData\Local\Microsoft\Windows\Temporary Internet Files\Content.IE5\0AZE2JSC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0653" y="3319559"/>
            <a:ext cx="366948" cy="36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6" descr="D:\Users\Angelika\AppData\Local\Microsoft\Windows\Temporary Internet Files\Content.IE5\0AZE2JSC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318" y="3330002"/>
            <a:ext cx="366948" cy="36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6" descr="D:\Users\Angelika\AppData\Local\Microsoft\Windows\Temporary Internet Files\Content.IE5\0AZE2JSC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345" y="3686507"/>
            <a:ext cx="366948" cy="36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D:\Users\Angelika\AppData\Local\Microsoft\Windows\Temporary Internet Files\Content.IE5\TYVDTD7P\MC900193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838" y="4092629"/>
            <a:ext cx="362721" cy="5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D:\Users\Angelika\AppData\Local\Microsoft\Windows\Temporary Internet Files\Content.IE5\0AZE2JSC\MC9002153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7285">
            <a:off x="4509393" y="4133091"/>
            <a:ext cx="383338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1" descr="D:\Users\Angelika\AppData\Local\Microsoft\Windows\Temporary Internet Files\Content.IE5\0AZE2JSC\MC9002153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7285">
            <a:off x="4826787" y="4133092"/>
            <a:ext cx="383338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1" descr="D:\Users\Angelika\AppData\Local\Microsoft\Windows\Temporary Internet Files\Content.IE5\0AZE2JSC\MC9002153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7285">
            <a:off x="5144181" y="4133093"/>
            <a:ext cx="383338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11" descr="D:\Users\Angelika\AppData\Local\Microsoft\Windows\Temporary Internet Files\Content.IE5\0AZE2JSC\MC9002153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7285">
            <a:off x="5461575" y="4133094"/>
            <a:ext cx="383338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11" descr="D:\Users\Angelika\AppData\Local\Microsoft\Windows\Temporary Internet Files\Content.IE5\0AZE2JSC\MC9002153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7285">
            <a:off x="5778969" y="4133095"/>
            <a:ext cx="383338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11" descr="D:\Users\Angelika\AppData\Local\Microsoft\Windows\Temporary Internet Files\Content.IE5\0AZE2JSC\MC9002153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7285">
            <a:off x="6096363" y="4133096"/>
            <a:ext cx="383338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9" descr="D:\Users\Angelika\AppData\Local\Microsoft\Windows\Temporary Internet Files\Content.IE5\TYVDTD7P\MC900193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970" y="4082024"/>
            <a:ext cx="362721" cy="5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9" descr="D:\Users\Angelika\AppData\Local\Microsoft\Windows\Temporary Internet Files\Content.IE5\TYVDTD7P\MC900193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102" y="4071419"/>
            <a:ext cx="362721" cy="5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9" descr="D:\Users\Angelika\AppData\Local\Microsoft\Windows\Temporary Internet Files\Content.IE5\TYVDTD7P\MC900193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234" y="4060814"/>
            <a:ext cx="362721" cy="5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9" descr="D:\Users\Angelika\AppData\Local\Microsoft\Windows\Temporary Internet Files\Content.IE5\TYVDTD7P\MC900193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701" y="4624769"/>
            <a:ext cx="362721" cy="5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9" descr="D:\Users\Angelika\AppData\Local\Microsoft\Windows\Temporary Internet Files\Content.IE5\TYVDTD7P\MC900193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406" y="4637404"/>
            <a:ext cx="362721" cy="5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9" descr="D:\Users\Angelika\AppData\Local\Microsoft\Windows\Temporary Internet Files\Content.IE5\TYVDTD7P\MC900193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257" y="4624769"/>
            <a:ext cx="362721" cy="5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9" descr="D:\Users\Angelika\AppData\Local\Microsoft\Windows\Temporary Internet Files\Content.IE5\TYVDTD7P\MC900193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861" y="4624769"/>
            <a:ext cx="362721" cy="5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D:\Users\Angelika\AppData\Local\Microsoft\Windows\Temporary Internet Files\Content.IE5\AXN2CN7M\MC90019351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121" y="5161328"/>
            <a:ext cx="360040" cy="39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14" descr="D:\Users\Angelika\AppData\Local\Microsoft\Windows\Temporary Internet Files\Content.IE5\AXN2CN7M\MC90019351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931" y="5159762"/>
            <a:ext cx="360040" cy="39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14" descr="D:\Users\Angelika\AppData\Local\Microsoft\Windows\Temporary Internet Files\Content.IE5\AXN2CN7M\MC90019351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222" y="5147236"/>
            <a:ext cx="360040" cy="39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14" descr="D:\Users\Angelika\AppData\Local\Microsoft\Windows\Temporary Internet Files\Content.IE5\AXN2CN7M\MC90019351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314" y="5149791"/>
            <a:ext cx="360040" cy="39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14" descr="D:\Users\Angelika\AppData\Local\Microsoft\Windows\Temporary Internet Files\Content.IE5\AXN2CN7M\MC90019351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992" y="5161328"/>
            <a:ext cx="360040" cy="39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14" descr="D:\Users\Angelika\AppData\Local\Microsoft\Windows\Temporary Internet Files\Content.IE5\AXN2CN7M\MC90019351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759" y="5172865"/>
            <a:ext cx="360040" cy="39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14" descr="D:\Users\Angelika\AppData\Local\Microsoft\Windows\Temporary Internet Files\Content.IE5\AXN2CN7M\MC90019351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9964" y="5162289"/>
            <a:ext cx="360040" cy="39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14" descr="D:\Users\Angelika\AppData\Local\Microsoft\Windows\Temporary Internet Files\Content.IE5\AXN2CN7M\MC90019351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772" y="5161328"/>
            <a:ext cx="360040" cy="39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14" descr="D:\Users\Angelika\AppData\Local\Microsoft\Windows\Temporary Internet Files\Content.IE5\AXN2CN7M\MC90019351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795" y="5143720"/>
            <a:ext cx="360040" cy="39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D:\Users\Angelika\AppData\Local\Microsoft\Windows\Temporary Internet Files\Content.IE5\K5BZQE5S\MC9001934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835" y="5125619"/>
            <a:ext cx="475385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15" descr="D:\Users\Angelika\AppData\Local\Microsoft\Windows\Temporary Internet Files\Content.IE5\K5BZQE5S\MC9001934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381" y="5487536"/>
            <a:ext cx="475385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D:\Users\Angelika\AppData\Local\Microsoft\Windows\Temporary Internet Files\Content.IE5\TYVDTD7P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026" y="1668414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17" descr="D:\Users\Angelika\AppData\Local\Microsoft\Windows\Temporary Internet Files\Content.IE5\TYVDTD7P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026" y="2043217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17" descr="D:\Users\Angelika\AppData\Local\Microsoft\Windows\Temporary Internet Files\Content.IE5\TYVDTD7P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14243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17" descr="D:\Users\Angelika\AppData\Local\Microsoft\Windows\Temporary Internet Files\Content.IE5\TYVDTD7P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578" y="2974370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142" y="1616576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19200" y="1646801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878" y="2046558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17" descr="D:\Users\Angelika\AppData\Local\Microsoft\Windows\Temporary Internet Files\Content.IE5\TYVDTD7P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8988" y="3341033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31513" y="2034910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31840" y="2531289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45288" y="2514047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49142" y="2983970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70934" y="2974370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17" descr="D:\Users\Angelika\AppData\Local\Microsoft\Windows\Temporary Internet Files\Content.IE5\TYVDTD7P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768629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39878" y="3382688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16206" y="3341033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17" descr="D:\Users\Angelika\AppData\Local\Microsoft\Windows\Temporary Internet Files\Content.IE5\TYVDTD7P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581" y="4274224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62119" y="3758024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19200" y="3768629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17" descr="D:\Users\Angelika\AppData\Local\Microsoft\Windows\Temporary Internet Files\Content.IE5\TYVDTD7P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988" y="4725829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17" descr="D:\Users\Angelika\AppData\Local\Microsoft\Windows\Temporary Internet Files\Content.IE5\TYVDTD7P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672" y="4725829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17" descr="D:\Users\Angelika\AppData\Local\Microsoft\Windows\Temporary Internet Files\Content.IE5\TYVDTD7P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206" y="5125619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17" descr="D:\Users\Angelika\AppData\Local\Microsoft\Windows\Temporary Internet Files\Content.IE5\TYVDTD7P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988" y="5523536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62119" y="4269479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19200" y="4274537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88095" y="4725829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02468" y="4679115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52157" y="5135781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72843" y="5135781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57591" y="5545733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20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04073" y="5547161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5" name="Ovál 114"/>
          <p:cNvSpPr/>
          <p:nvPr/>
        </p:nvSpPr>
        <p:spPr>
          <a:xfrm>
            <a:off x="1926289" y="25037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6" name="Ovál 115"/>
          <p:cNvSpPr/>
          <p:nvPr/>
        </p:nvSpPr>
        <p:spPr>
          <a:xfrm>
            <a:off x="3098099" y="20326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7" name="Ovál 116"/>
          <p:cNvSpPr/>
          <p:nvPr/>
        </p:nvSpPr>
        <p:spPr>
          <a:xfrm>
            <a:off x="1926290" y="202457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8" name="Ovál 117"/>
          <p:cNvSpPr/>
          <p:nvPr/>
        </p:nvSpPr>
        <p:spPr>
          <a:xfrm>
            <a:off x="2521509" y="20326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9" name="Ovál 118"/>
          <p:cNvSpPr/>
          <p:nvPr/>
        </p:nvSpPr>
        <p:spPr>
          <a:xfrm>
            <a:off x="3090904" y="161200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0" name="Ovál 119"/>
          <p:cNvSpPr/>
          <p:nvPr/>
        </p:nvSpPr>
        <p:spPr>
          <a:xfrm>
            <a:off x="1916982" y="159180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1" name="Ovál 120"/>
          <p:cNvSpPr/>
          <p:nvPr/>
        </p:nvSpPr>
        <p:spPr>
          <a:xfrm>
            <a:off x="2521510" y="16078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" name="Picture 2" descr="D:\Users\Angelika\AppData\Local\Microsoft\Windows\Temporary Internet Files\Content.IE5\BI9F6HQP\MC900438253[2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25658"/>
            <a:ext cx="359123" cy="37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" name="Ovál 121"/>
          <p:cNvSpPr/>
          <p:nvPr/>
        </p:nvSpPr>
        <p:spPr>
          <a:xfrm>
            <a:off x="1957591" y="37735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3" name="Ovál 122"/>
          <p:cNvSpPr/>
          <p:nvPr/>
        </p:nvSpPr>
        <p:spPr>
          <a:xfrm>
            <a:off x="3102467" y="334748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4" name="Ovál 123"/>
          <p:cNvSpPr/>
          <p:nvPr/>
        </p:nvSpPr>
        <p:spPr>
          <a:xfrm>
            <a:off x="1932234" y="336658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5" name="Ovál 124"/>
          <p:cNvSpPr/>
          <p:nvPr/>
        </p:nvSpPr>
        <p:spPr>
          <a:xfrm>
            <a:off x="2524256" y="334737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6" name="Ovál 125"/>
          <p:cNvSpPr/>
          <p:nvPr/>
        </p:nvSpPr>
        <p:spPr>
          <a:xfrm>
            <a:off x="1939103" y="295647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2524256" y="29301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8" name="Ovál 127"/>
          <p:cNvSpPr/>
          <p:nvPr/>
        </p:nvSpPr>
        <p:spPr>
          <a:xfrm>
            <a:off x="3102468" y="29226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9" name="Ovál 128"/>
          <p:cNvSpPr/>
          <p:nvPr/>
        </p:nvSpPr>
        <p:spPr>
          <a:xfrm>
            <a:off x="2524256" y="24867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0" name="Ovál 129"/>
          <p:cNvSpPr/>
          <p:nvPr/>
        </p:nvSpPr>
        <p:spPr>
          <a:xfrm>
            <a:off x="3098100" y="24867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1" name="Ovál 130"/>
          <p:cNvSpPr/>
          <p:nvPr/>
        </p:nvSpPr>
        <p:spPr>
          <a:xfrm>
            <a:off x="3131513" y="467082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2" name="Ovál 131"/>
          <p:cNvSpPr/>
          <p:nvPr/>
        </p:nvSpPr>
        <p:spPr>
          <a:xfrm>
            <a:off x="2521508" y="46856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3" name="Ovál 132"/>
          <p:cNvSpPr/>
          <p:nvPr/>
        </p:nvSpPr>
        <p:spPr>
          <a:xfrm>
            <a:off x="3119199" y="424197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4" name="Ovál 133"/>
          <p:cNvSpPr/>
          <p:nvPr/>
        </p:nvSpPr>
        <p:spPr>
          <a:xfrm>
            <a:off x="2530325" y="424703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5" name="Ovál 134"/>
          <p:cNvSpPr/>
          <p:nvPr/>
        </p:nvSpPr>
        <p:spPr>
          <a:xfrm>
            <a:off x="1947486" y="424703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6" name="Ovál 135"/>
          <p:cNvSpPr/>
          <p:nvPr/>
        </p:nvSpPr>
        <p:spPr>
          <a:xfrm>
            <a:off x="3119200" y="376862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7" name="Ovál 136"/>
          <p:cNvSpPr/>
          <p:nvPr/>
        </p:nvSpPr>
        <p:spPr>
          <a:xfrm>
            <a:off x="2537194" y="37735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8" name="Ovál 137"/>
          <p:cNvSpPr/>
          <p:nvPr/>
        </p:nvSpPr>
        <p:spPr>
          <a:xfrm>
            <a:off x="3110639" y="550453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9" name="Ovál 138"/>
          <p:cNvSpPr/>
          <p:nvPr/>
        </p:nvSpPr>
        <p:spPr>
          <a:xfrm>
            <a:off x="2540510" y="551823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0" name="Ovál 139"/>
          <p:cNvSpPr/>
          <p:nvPr/>
        </p:nvSpPr>
        <p:spPr>
          <a:xfrm>
            <a:off x="1957590" y="509811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1" name="Ovál 140"/>
          <p:cNvSpPr/>
          <p:nvPr/>
        </p:nvSpPr>
        <p:spPr>
          <a:xfrm>
            <a:off x="2524256" y="510853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2" name="Ovál 141"/>
          <p:cNvSpPr/>
          <p:nvPr/>
        </p:nvSpPr>
        <p:spPr>
          <a:xfrm>
            <a:off x="3116206" y="509384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3" name="Ovál 142"/>
          <p:cNvSpPr/>
          <p:nvPr/>
        </p:nvSpPr>
        <p:spPr>
          <a:xfrm>
            <a:off x="1947485" y="467911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4" name="Ovál 143"/>
          <p:cNvSpPr/>
          <p:nvPr/>
        </p:nvSpPr>
        <p:spPr>
          <a:xfrm>
            <a:off x="1957589" y="552353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05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2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</p:childTnLst>
        </p:cTn>
      </p:par>
    </p:tnLst>
    <p:bldLst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v oboru do 20, procvičování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3 + 8 =</a:t>
            </a:r>
          </a:p>
          <a:p>
            <a:r>
              <a:rPr lang="cs-CZ" dirty="0" smtClean="0"/>
              <a:t>7 + 5 =</a:t>
            </a:r>
          </a:p>
          <a:p>
            <a:r>
              <a:rPr lang="cs-CZ" dirty="0" smtClean="0"/>
              <a:t>6 + 6 =</a:t>
            </a:r>
          </a:p>
          <a:p>
            <a:r>
              <a:rPr lang="cs-CZ" dirty="0" smtClean="0"/>
              <a:t>2 + 9 =</a:t>
            </a:r>
          </a:p>
          <a:p>
            <a:r>
              <a:rPr lang="cs-CZ" dirty="0" smtClean="0"/>
              <a:t>9 + 6 =</a:t>
            </a:r>
          </a:p>
          <a:p>
            <a:r>
              <a:rPr lang="cs-CZ" dirty="0" smtClean="0"/>
              <a:t>8 + 7 =</a:t>
            </a:r>
          </a:p>
          <a:p>
            <a:r>
              <a:rPr lang="cs-CZ" dirty="0" smtClean="0"/>
              <a:t>4 + 8 =</a:t>
            </a:r>
          </a:p>
          <a:p>
            <a:r>
              <a:rPr lang="cs-CZ" dirty="0" smtClean="0"/>
              <a:t>3 + 9 =</a:t>
            </a:r>
          </a:p>
          <a:p>
            <a:r>
              <a:rPr lang="cs-CZ" dirty="0" smtClean="0"/>
              <a:t>5 + 6 =</a:t>
            </a:r>
          </a:p>
          <a:p>
            <a:r>
              <a:rPr lang="cs-CZ" dirty="0" smtClean="0"/>
              <a:t>3 + 8 =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27144" y="1604038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2 + 11 =</a:t>
            </a:r>
          </a:p>
          <a:p>
            <a:r>
              <a:rPr lang="cs-CZ" dirty="0" smtClean="0"/>
              <a:t>12 + 7 =</a:t>
            </a:r>
          </a:p>
          <a:p>
            <a:r>
              <a:rPr lang="cs-CZ" dirty="0" smtClean="0"/>
              <a:t>5 + 14 =</a:t>
            </a:r>
          </a:p>
          <a:p>
            <a:r>
              <a:rPr lang="cs-CZ" dirty="0" smtClean="0"/>
              <a:t>17 + 2 = </a:t>
            </a:r>
          </a:p>
          <a:p>
            <a:r>
              <a:rPr lang="cs-CZ" dirty="0" smtClean="0"/>
              <a:t>3 + 15 =</a:t>
            </a:r>
          </a:p>
          <a:p>
            <a:r>
              <a:rPr lang="cs-CZ" dirty="0" smtClean="0"/>
              <a:t>6 + 3   =</a:t>
            </a:r>
          </a:p>
          <a:p>
            <a:r>
              <a:rPr lang="cs-CZ" dirty="0" smtClean="0"/>
              <a:t>1 + 19 =</a:t>
            </a:r>
          </a:p>
          <a:p>
            <a:r>
              <a:rPr lang="cs-CZ" dirty="0" smtClean="0"/>
              <a:t>4 + 7  =</a:t>
            </a:r>
          </a:p>
          <a:p>
            <a:r>
              <a:rPr lang="cs-CZ" dirty="0" smtClean="0"/>
              <a:t>20 + 0 =</a:t>
            </a:r>
          </a:p>
          <a:p>
            <a:r>
              <a:rPr lang="cs-CZ" dirty="0" smtClean="0"/>
              <a:t>2 + 6 =</a:t>
            </a:r>
          </a:p>
        </p:txBody>
      </p:sp>
      <p:pic>
        <p:nvPicPr>
          <p:cNvPr id="5122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821" y="295754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273" y="167578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288" y="25408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943" y="340103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991" y="422104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264" y="516425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446" y="469272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088" y="380253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686" y="211728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686" y="167822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327" y="295476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335" y="558175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916" y="255173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469" y="298140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497" y="339207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258" y="385665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916" y="429309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497" y="472514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229" y="51478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836" y="557380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459" y="21053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323" y="299703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469" y="25340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058" y="25408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161" y="21053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9720" y="211728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459" y="16940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9720" y="167822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538" y="295727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538" y="25408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741" y="25340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288" y="211810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831" y="211810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068" y="167822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151" y="167568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088" y="423638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741" y="426046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991" y="380253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3525" y="381871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538" y="340103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151" y="340709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943" y="295476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497" y="386702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916" y="386104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470" y="339592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323" y="342898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937" y="472540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916" y="472514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497" y="430322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923" y="430331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088" y="515107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088" y="468038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258" y="51478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916" y="51478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991" y="468183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264" y="559733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1838" y="557380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991" y="51478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3193">
            <a:off x="6953159" y="555920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229" y="557380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Ovál 67"/>
          <p:cNvSpPr/>
          <p:nvPr/>
        </p:nvSpPr>
        <p:spPr>
          <a:xfrm>
            <a:off x="3098100" y="24867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2521076" y="291177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1915131" y="29359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1920472" y="250623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2" name="Ovál 71"/>
          <p:cNvSpPr/>
          <p:nvPr/>
        </p:nvSpPr>
        <p:spPr>
          <a:xfrm>
            <a:off x="2528929" y="249532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3113679" y="207260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4" name="Ovál 73"/>
          <p:cNvSpPr/>
          <p:nvPr/>
        </p:nvSpPr>
        <p:spPr>
          <a:xfrm>
            <a:off x="1902222" y="207178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5" name="Ovál 74"/>
          <p:cNvSpPr/>
          <p:nvPr/>
        </p:nvSpPr>
        <p:spPr>
          <a:xfrm>
            <a:off x="2528929" y="20598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6" name="Ovál 75"/>
          <p:cNvSpPr/>
          <p:nvPr/>
        </p:nvSpPr>
        <p:spPr>
          <a:xfrm>
            <a:off x="3113679" y="16301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1915132" y="163272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2521077" y="16301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3122298" y="292909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2543088" y="51187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1920470" y="51055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3136457" y="46341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2543088" y="46472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1915129" y="46472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1920471" y="41908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2543088" y="41755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7" name="Ovál 86"/>
          <p:cNvSpPr/>
          <p:nvPr/>
        </p:nvSpPr>
        <p:spPr>
          <a:xfrm>
            <a:off x="3136457" y="41908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8" name="Ovál 87"/>
          <p:cNvSpPr/>
          <p:nvPr/>
        </p:nvSpPr>
        <p:spPr>
          <a:xfrm>
            <a:off x="3130319" y="37616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Ovál 88"/>
          <p:cNvSpPr/>
          <p:nvPr/>
        </p:nvSpPr>
        <p:spPr>
          <a:xfrm>
            <a:off x="1915130" y="37616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0" name="Ovál 89"/>
          <p:cNvSpPr/>
          <p:nvPr/>
        </p:nvSpPr>
        <p:spPr>
          <a:xfrm>
            <a:off x="2528927" y="375703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1934655" y="334538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2" name="Ovál 91"/>
          <p:cNvSpPr/>
          <p:nvPr/>
        </p:nvSpPr>
        <p:spPr>
          <a:xfrm>
            <a:off x="2528928" y="334637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3" name="Ovál 92"/>
          <p:cNvSpPr/>
          <p:nvPr/>
        </p:nvSpPr>
        <p:spPr>
          <a:xfrm>
            <a:off x="3114277" y="334637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" name="Picture 2" descr="D:\Users\Angelika\AppData\Local\Microsoft\Windows\Temporary Internet Files\Content.IE5\T7PXSR2T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277" y="1089683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4" name="Ovál 93"/>
          <p:cNvSpPr/>
          <p:nvPr/>
        </p:nvSpPr>
        <p:spPr>
          <a:xfrm>
            <a:off x="3150616" y="55450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5" name="Ovál 94"/>
          <p:cNvSpPr/>
          <p:nvPr/>
        </p:nvSpPr>
        <p:spPr>
          <a:xfrm>
            <a:off x="2553229" y="555183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6" name="Ovál 95"/>
          <p:cNvSpPr/>
          <p:nvPr/>
        </p:nvSpPr>
        <p:spPr>
          <a:xfrm>
            <a:off x="1934655" y="553625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7" name="Ovál 96"/>
          <p:cNvSpPr/>
          <p:nvPr/>
        </p:nvSpPr>
        <p:spPr>
          <a:xfrm>
            <a:off x="3148382" y="510232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8" name="Ovál 97"/>
          <p:cNvSpPr/>
          <p:nvPr/>
        </p:nvSpPr>
        <p:spPr>
          <a:xfrm>
            <a:off x="6241227" y="42363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9" name="Ovál 98"/>
          <p:cNvSpPr/>
          <p:nvPr/>
        </p:nvSpPr>
        <p:spPr>
          <a:xfrm>
            <a:off x="7505888" y="381851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0" name="Ovál 99"/>
          <p:cNvSpPr/>
          <p:nvPr/>
        </p:nvSpPr>
        <p:spPr>
          <a:xfrm>
            <a:off x="6241227" y="381036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1" name="Ovál 100"/>
          <p:cNvSpPr/>
          <p:nvPr/>
        </p:nvSpPr>
        <p:spPr>
          <a:xfrm>
            <a:off x="6853647" y="381036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2" name="Ovál 101"/>
          <p:cNvSpPr/>
          <p:nvPr/>
        </p:nvSpPr>
        <p:spPr>
          <a:xfrm>
            <a:off x="6250016" y="336783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3" name="Ovál 102"/>
          <p:cNvSpPr/>
          <p:nvPr/>
        </p:nvSpPr>
        <p:spPr>
          <a:xfrm>
            <a:off x="6859861" y="334516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4" name="Ovál 103"/>
          <p:cNvSpPr/>
          <p:nvPr/>
        </p:nvSpPr>
        <p:spPr>
          <a:xfrm>
            <a:off x="7523823" y="333798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5" name="Ovál 104"/>
          <p:cNvSpPr/>
          <p:nvPr/>
        </p:nvSpPr>
        <p:spPr>
          <a:xfrm>
            <a:off x="6241227" y="29439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6" name="Ovál 105"/>
          <p:cNvSpPr/>
          <p:nvPr/>
        </p:nvSpPr>
        <p:spPr>
          <a:xfrm>
            <a:off x="6836199" y="292909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7" name="Ovál 106"/>
          <p:cNvSpPr/>
          <p:nvPr/>
        </p:nvSpPr>
        <p:spPr>
          <a:xfrm>
            <a:off x="7515620" y="291177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8" name="Ovál 107"/>
          <p:cNvSpPr/>
          <p:nvPr/>
        </p:nvSpPr>
        <p:spPr>
          <a:xfrm>
            <a:off x="7505888" y="24867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9" name="Ovál 108"/>
          <p:cNvSpPr/>
          <p:nvPr/>
        </p:nvSpPr>
        <p:spPr>
          <a:xfrm>
            <a:off x="6853648" y="24867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6853649" y="204882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1" name="Ovál 110"/>
          <p:cNvSpPr/>
          <p:nvPr/>
        </p:nvSpPr>
        <p:spPr>
          <a:xfrm>
            <a:off x="6241227" y="207260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2" name="Ovál 111"/>
          <p:cNvSpPr/>
          <p:nvPr/>
        </p:nvSpPr>
        <p:spPr>
          <a:xfrm>
            <a:off x="6241227" y="24867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3" name="Ovál 112"/>
          <p:cNvSpPr/>
          <p:nvPr/>
        </p:nvSpPr>
        <p:spPr>
          <a:xfrm>
            <a:off x="7505888" y="204882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4" name="Ovál 113"/>
          <p:cNvSpPr/>
          <p:nvPr/>
        </p:nvSpPr>
        <p:spPr>
          <a:xfrm>
            <a:off x="7495516" y="163272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5" name="Ovál 114"/>
          <p:cNvSpPr/>
          <p:nvPr/>
        </p:nvSpPr>
        <p:spPr>
          <a:xfrm>
            <a:off x="6227737" y="164852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6" name="Ovál 115"/>
          <p:cNvSpPr/>
          <p:nvPr/>
        </p:nvSpPr>
        <p:spPr>
          <a:xfrm>
            <a:off x="6836200" y="16301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4" name="Ovál 123"/>
          <p:cNvSpPr/>
          <p:nvPr/>
        </p:nvSpPr>
        <p:spPr>
          <a:xfrm>
            <a:off x="7515620" y="55283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5" name="Ovál 124"/>
          <p:cNvSpPr/>
          <p:nvPr/>
        </p:nvSpPr>
        <p:spPr>
          <a:xfrm>
            <a:off x="6880836" y="55450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6" name="Ovál 125"/>
          <p:cNvSpPr/>
          <p:nvPr/>
        </p:nvSpPr>
        <p:spPr>
          <a:xfrm>
            <a:off x="6254727" y="553604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27" name="Ovál 126"/>
          <p:cNvSpPr/>
          <p:nvPr/>
        </p:nvSpPr>
        <p:spPr>
          <a:xfrm>
            <a:off x="7525420" y="46834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8" name="Ovál 127"/>
          <p:cNvSpPr/>
          <p:nvPr/>
        </p:nvSpPr>
        <p:spPr>
          <a:xfrm>
            <a:off x="7515620" y="510951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9" name="Ovál 128"/>
          <p:cNvSpPr/>
          <p:nvPr/>
        </p:nvSpPr>
        <p:spPr>
          <a:xfrm>
            <a:off x="6880649" y="510861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0" name="Ovál 129"/>
          <p:cNvSpPr/>
          <p:nvPr/>
        </p:nvSpPr>
        <p:spPr>
          <a:xfrm>
            <a:off x="6254728" y="510232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1" name="Ovál 130"/>
          <p:cNvSpPr/>
          <p:nvPr/>
        </p:nvSpPr>
        <p:spPr>
          <a:xfrm>
            <a:off x="6875273" y="466639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2" name="Ovál 131"/>
          <p:cNvSpPr/>
          <p:nvPr/>
        </p:nvSpPr>
        <p:spPr>
          <a:xfrm>
            <a:off x="6241227" y="466639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3" name="Ovál 132"/>
          <p:cNvSpPr/>
          <p:nvPr/>
        </p:nvSpPr>
        <p:spPr>
          <a:xfrm>
            <a:off x="7523823" y="425240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4" name="Ovál 133"/>
          <p:cNvSpPr/>
          <p:nvPr/>
        </p:nvSpPr>
        <p:spPr>
          <a:xfrm>
            <a:off x="6875273" y="425240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61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2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4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6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8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0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2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4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6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8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0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2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4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6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8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0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</p:childTnLst>
        </p:cTn>
      </p:par>
    </p:tnLst>
    <p:bldLst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>Doplň &lt;, &gt;, =</a:t>
            </a:r>
            <a:br>
              <a:rPr lang="cs-CZ" sz="2000" dirty="0" smtClean="0"/>
            </a:br>
            <a:r>
              <a:rPr lang="cs-CZ" sz="2000" dirty="0" smtClean="0"/>
              <a:t>Číselná řada: 0, 1, 2, 3, 4, 5, 6, 7, 8, 9, 10, 11, 12, 13, 14, 15, 16, 17, 18, 19, 20,</a:t>
            </a:r>
            <a:br>
              <a:rPr lang="cs-CZ" sz="2000" dirty="0" smtClean="0"/>
            </a:br>
            <a:r>
              <a:rPr lang="cs-CZ" sz="2000" dirty="0" smtClean="0"/>
              <a:t>Vzor řešení: 5 &gt; 0,   10 &lt; 20,    7 = 7,    2 &lt; 3,    9 &gt; 8,</a:t>
            </a:r>
            <a:br>
              <a:rPr lang="cs-CZ" sz="2000" dirty="0" smtClean="0"/>
            </a:br>
            <a:r>
              <a:rPr lang="cs-CZ" sz="2000" dirty="0" smtClean="0"/>
              <a:t>Pět je více než nula, deset je méně než dvacet, sedm se rovná sedmi,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15			</a:t>
            </a:r>
          </a:p>
          <a:p>
            <a:r>
              <a:rPr lang="cs-CZ" dirty="0" smtClean="0"/>
              <a:t>13 </a:t>
            </a:r>
          </a:p>
          <a:p>
            <a:r>
              <a:rPr lang="cs-CZ" dirty="0" smtClean="0"/>
              <a:t>11</a:t>
            </a:r>
          </a:p>
          <a:p>
            <a:r>
              <a:rPr lang="cs-CZ" dirty="0" smtClean="0"/>
              <a:t>8</a:t>
            </a:r>
          </a:p>
          <a:p>
            <a:r>
              <a:rPr lang="cs-CZ" dirty="0" smtClean="0"/>
              <a:t>10</a:t>
            </a:r>
          </a:p>
          <a:p>
            <a:r>
              <a:rPr lang="cs-CZ" dirty="0" smtClean="0"/>
              <a:t>16</a:t>
            </a:r>
          </a:p>
          <a:p>
            <a:r>
              <a:rPr lang="cs-CZ" dirty="0" smtClean="0"/>
              <a:t>12</a:t>
            </a:r>
          </a:p>
          <a:p>
            <a:r>
              <a:rPr lang="cs-CZ" dirty="0" smtClean="0"/>
              <a:t>9</a:t>
            </a:r>
          </a:p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13</a:t>
            </a:r>
          </a:p>
          <a:p>
            <a:r>
              <a:rPr lang="cs-CZ" dirty="0" smtClean="0"/>
              <a:t>6</a:t>
            </a:r>
          </a:p>
          <a:p>
            <a:r>
              <a:rPr lang="cs-CZ" dirty="0" smtClean="0"/>
              <a:t>10</a:t>
            </a:r>
          </a:p>
          <a:p>
            <a:r>
              <a:rPr lang="cs-CZ" dirty="0" smtClean="0"/>
              <a:t>18</a:t>
            </a:r>
          </a:p>
          <a:p>
            <a:r>
              <a:rPr lang="cs-CZ" dirty="0" smtClean="0"/>
              <a:t>9</a:t>
            </a:r>
          </a:p>
          <a:p>
            <a:r>
              <a:rPr lang="cs-CZ" dirty="0" smtClean="0"/>
              <a:t>17</a:t>
            </a:r>
          </a:p>
          <a:p>
            <a:r>
              <a:rPr lang="cs-CZ" dirty="0" smtClean="0"/>
              <a:t>12</a:t>
            </a:r>
          </a:p>
          <a:p>
            <a:r>
              <a:rPr lang="cs-CZ" dirty="0" smtClean="0"/>
              <a:t>14</a:t>
            </a:r>
          </a:p>
          <a:p>
            <a:r>
              <a:rPr lang="cs-CZ" dirty="0" smtClean="0"/>
              <a:t>16</a:t>
            </a:r>
            <a:endParaRPr lang="cs-CZ" dirty="0"/>
          </a:p>
        </p:txBody>
      </p:sp>
      <p:pic>
        <p:nvPicPr>
          <p:cNvPr id="6146" name="Picture 2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065" y="1628800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706" y="1612902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12902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157192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069" y="2744528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0" y="3897843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4544105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6804" y="4511340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157191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534" y="3318191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99" y="3926962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425" y="4534504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196" y="5157192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295" y="2036566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296" y="2664318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6803" y="3897842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297" y="3282018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 descr="D:\Users\Angelika\AppData\Local\Microsoft\Windows\Temporary Internet Files\Content.IE5\AXN2CN7M\MC900435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294" y="1469171"/>
            <a:ext cx="460895" cy="60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6443" y="2088036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784" y="3059617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6443" y="3569481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423" y="4027310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969" y="4471582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934048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065" y="2584488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423" y="5372635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10757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784" y="3569481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3646" y="4027310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047" y="4027310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83567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670" y="4471582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670" y="4958843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644" y="5373216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969" y="4938456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969" y="5373216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582" y="2584488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532" y="3029545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6443" y="3050738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532" y="2064182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609" y="2584488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3" descr="D:\Users\Angelika\AppData\Local\Microsoft\Windows\Temporary Internet Files\Content.IE5\K5BZQE5S\MC900433161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065" y="2085382"/>
            <a:ext cx="320080" cy="3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D:\Users\Angelika\AppData\Local\Microsoft\Windows\Temporary Internet Files\Content.IE5\TYVDTD7P\MC900433160[6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320" y="994359"/>
            <a:ext cx="21600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Ovál 55"/>
          <p:cNvSpPr/>
          <p:nvPr/>
        </p:nvSpPr>
        <p:spPr>
          <a:xfrm>
            <a:off x="3809040" y="204164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&lt;</a:t>
            </a:r>
          </a:p>
        </p:txBody>
      </p:sp>
      <p:sp>
        <p:nvSpPr>
          <p:cNvPr id="57" name="Ovál 56"/>
          <p:cNvSpPr/>
          <p:nvPr/>
        </p:nvSpPr>
        <p:spPr>
          <a:xfrm>
            <a:off x="1878082" y="207671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=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890013" y="205857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&gt;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3793137" y="15834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&lt;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2883874" y="156988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=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1870963" y="15993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&gt;</a:t>
            </a:r>
          </a:p>
        </p:txBody>
      </p:sp>
      <p:sp>
        <p:nvSpPr>
          <p:cNvPr id="62" name="Ovál 61"/>
          <p:cNvSpPr/>
          <p:nvPr/>
        </p:nvSpPr>
        <p:spPr>
          <a:xfrm>
            <a:off x="2883874" y="300008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=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1896215" y="302127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&lt;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3813854" y="25550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=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2883874" y="25550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&lt;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1885496" y="25550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&gt;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2896593" y="351056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&gt;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3795963" y="302127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&gt;</a:t>
            </a:r>
          </a:p>
        </p:txBody>
      </p:sp>
      <p:sp>
        <p:nvSpPr>
          <p:cNvPr id="70" name="Ovál 69"/>
          <p:cNvSpPr/>
          <p:nvPr/>
        </p:nvSpPr>
        <p:spPr>
          <a:xfrm>
            <a:off x="3809038" y="35152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=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1878082" y="351056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&lt;</a:t>
            </a:r>
          </a:p>
        </p:txBody>
      </p:sp>
      <p:sp>
        <p:nvSpPr>
          <p:cNvPr id="72" name="Ovál 71"/>
          <p:cNvSpPr/>
          <p:nvPr/>
        </p:nvSpPr>
        <p:spPr>
          <a:xfrm>
            <a:off x="3809039" y="39978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&lt;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3813897" y="445410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&gt;</a:t>
            </a:r>
          </a:p>
        </p:txBody>
      </p:sp>
      <p:sp>
        <p:nvSpPr>
          <p:cNvPr id="74" name="Ovál 73"/>
          <p:cNvSpPr/>
          <p:nvPr/>
        </p:nvSpPr>
        <p:spPr>
          <a:xfrm>
            <a:off x="2900477" y="444212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&lt;</a:t>
            </a:r>
          </a:p>
        </p:txBody>
      </p:sp>
      <p:sp>
        <p:nvSpPr>
          <p:cNvPr id="75" name="Ovál 74"/>
          <p:cNvSpPr/>
          <p:nvPr/>
        </p:nvSpPr>
        <p:spPr>
          <a:xfrm>
            <a:off x="1908400" y="444212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=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6" name="Ovál 75"/>
          <p:cNvSpPr/>
          <p:nvPr/>
        </p:nvSpPr>
        <p:spPr>
          <a:xfrm>
            <a:off x="2900478" y="401211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&gt;</a:t>
            </a:r>
          </a:p>
        </p:txBody>
      </p:sp>
      <p:sp>
        <p:nvSpPr>
          <p:cNvPr id="77" name="Ovál 76"/>
          <p:cNvSpPr/>
          <p:nvPr/>
        </p:nvSpPr>
        <p:spPr>
          <a:xfrm>
            <a:off x="3835706" y="53407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&gt;</a:t>
            </a:r>
          </a:p>
        </p:txBody>
      </p:sp>
      <p:sp>
        <p:nvSpPr>
          <p:cNvPr id="78" name="Ovál 77"/>
          <p:cNvSpPr/>
          <p:nvPr/>
        </p:nvSpPr>
        <p:spPr>
          <a:xfrm>
            <a:off x="1911958" y="490455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&gt;</a:t>
            </a:r>
          </a:p>
        </p:txBody>
      </p:sp>
      <p:sp>
        <p:nvSpPr>
          <p:cNvPr id="79" name="Ovál 78"/>
          <p:cNvSpPr/>
          <p:nvPr/>
        </p:nvSpPr>
        <p:spPr>
          <a:xfrm>
            <a:off x="3809037" y="49045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&lt;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1908399" y="533053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&lt;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2911207" y="536021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=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2900478" y="492938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=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1896215" y="39978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=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76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</p:childTnLst>
        </p:cTn>
      </p:par>
    </p:tnLst>
    <p:bldLst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Eliška přečetla o 8 pohádek více než Ota</a:t>
            </a:r>
            <a:br>
              <a:rPr lang="cs-CZ" sz="2400" dirty="0" smtClean="0"/>
            </a:br>
            <a:r>
              <a:rPr lang="cs-CZ" sz="2400" dirty="0" smtClean="0"/>
              <a:t>a Radim přečetl jako Ota </a:t>
            </a:r>
            <a:r>
              <a:rPr lang="cs-CZ" sz="2400" dirty="0"/>
              <a:t>3</a:t>
            </a:r>
            <a:r>
              <a:rPr lang="cs-CZ" sz="2400" dirty="0" smtClean="0"/>
              <a:t> pohádky.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1600" dirty="0" smtClean="0"/>
              <a:t>Ota přečetl 3 pohádky.</a:t>
            </a:r>
          </a:p>
          <a:p>
            <a:r>
              <a:rPr lang="cs-CZ" sz="1600" dirty="0" smtClean="0"/>
              <a:t>Radim přečetl také 3 pohádky.</a:t>
            </a:r>
          </a:p>
          <a:p>
            <a:r>
              <a:rPr lang="cs-CZ" sz="1600" dirty="0" smtClean="0"/>
              <a:t>Eliška přečetla 3 a 8 pohádek.</a:t>
            </a:r>
          </a:p>
          <a:p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99558" y="1534290"/>
            <a:ext cx="7976898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Radim a Ota přečetli stejný počet pohádek.</a:t>
            </a:r>
          </a:p>
          <a:p>
            <a:r>
              <a:rPr lang="cs-CZ" sz="1600" dirty="0" smtClean="0"/>
              <a:t>Kolik pohádek přečetl Ota?</a:t>
            </a:r>
          </a:p>
          <a:p>
            <a:r>
              <a:rPr lang="cs-CZ" sz="1600" dirty="0" smtClean="0"/>
              <a:t>Kolik pohádek přečetl Radim?</a:t>
            </a:r>
          </a:p>
          <a:p>
            <a:r>
              <a:rPr lang="cs-CZ" sz="1600" dirty="0" smtClean="0"/>
              <a:t>Kolik pohádek přečetla Eliška?</a:t>
            </a:r>
          </a:p>
          <a:p>
            <a:r>
              <a:rPr lang="cs-CZ" sz="1600" dirty="0" smtClean="0"/>
              <a:t>Kolik pohádek přečetli žáci celkem?</a:t>
            </a:r>
          </a:p>
          <a:p>
            <a:endParaRPr lang="cs-CZ" sz="1600" dirty="0"/>
          </a:p>
          <a:p>
            <a:r>
              <a:rPr lang="cs-CZ" sz="2000" dirty="0" smtClean="0"/>
              <a:t>Ota:</a:t>
            </a:r>
          </a:p>
          <a:p>
            <a:r>
              <a:rPr lang="cs-CZ" sz="2000" dirty="0" smtClean="0"/>
              <a:t>Radim:</a:t>
            </a:r>
          </a:p>
          <a:p>
            <a:r>
              <a:rPr lang="cs-CZ" sz="2000" dirty="0" smtClean="0"/>
              <a:t>Eliška: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Celkem bylo přečteno:</a:t>
            </a:r>
            <a:endParaRPr lang="cs-CZ" sz="1600" dirty="0" smtClean="0"/>
          </a:p>
          <a:p>
            <a:endParaRPr lang="cs-CZ" sz="1600" dirty="0"/>
          </a:p>
        </p:txBody>
      </p:sp>
      <p:pic>
        <p:nvPicPr>
          <p:cNvPr id="7170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980" y="3360218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15" y="3360218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297" y="3360218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078" y="3705078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863" y="4060608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15" y="3705078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525" y="3729764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735" y="4034260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0849" y="4060608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656" y="4035367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467" y="4027346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4617" y="4019565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414" y="4009574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0969" y="3994639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426" y="4002547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742" y="3994639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517" y="4365104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531" y="4795214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424" y="4795214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997" y="4795214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853" y="4795214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074" y="4795214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533" y="4795214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162" y="4795214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388" y="4803919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K5BZQE5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854" y="4795214"/>
            <a:ext cx="369573" cy="30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427" y="4724404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620" y="5143661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419" y="5143661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651" y="5146184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853" y="5146184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3108" y="5162517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467" y="5155474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D:\Users\Angelika\AppData\Local\Microsoft\Windows\Temporary Internet Files\Content.IE5\AXN2CN7M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699" y="5161242"/>
            <a:ext cx="383768" cy="43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 flipV="1">
            <a:off x="799413" y="5661246"/>
            <a:ext cx="7661019" cy="64807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68" name="TextovéPole 7167"/>
          <p:cNvSpPr txBox="1"/>
          <p:nvPr/>
        </p:nvSpPr>
        <p:spPr>
          <a:xfrm>
            <a:off x="820432" y="5668303"/>
            <a:ext cx="32478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Pohádek bylo celkem přečteno: 3 + 3 + 3 + 8 = </a:t>
            </a:r>
            <a:endParaRPr lang="cs-CZ" dirty="0"/>
          </a:p>
        </p:txBody>
      </p:sp>
      <p:pic>
        <p:nvPicPr>
          <p:cNvPr id="7172" name="Picture 4" descr="D:\Users\Angelika\AppData\Local\Microsoft\Windows\Temporary Internet Files\Content.IE5\K5BZQE5S\MC90043316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39220" y="5787281"/>
            <a:ext cx="387814" cy="387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D:\Users\Angelika\AppData\Local\Microsoft\Windows\Temporary Internet Files\Content.IE5\TYVDTD7P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106" y="5800454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D:\Users\Angelika\AppData\Local\Microsoft\Windows\Temporary Internet Files\Content.IE5\TYVDTD7P\MC9004331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787281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D:\Users\Angelika\AppData\Local\Microsoft\Windows\Temporary Internet Files\Content.IE5\AXN2CN7M\MC9004123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32656"/>
            <a:ext cx="86983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D:\Users\Angelika\AppData\Local\Microsoft\Windows\Temporary Internet Files\Content.IE5\TYVDTD7P\MC900183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1623" y="2276872"/>
            <a:ext cx="995327" cy="961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D:\Users\Angelika\AppData\Local\Microsoft\Windows\Temporary Internet Files\Content.IE5\0AZE2JSC\MC9004155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4943" y="4050957"/>
            <a:ext cx="872007" cy="1346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D:\Users\Angelika\AppData\Local\Microsoft\Windows\Temporary Internet Files\Content.IE5\AXN2CN7M\MC90042638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166048" cy="111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Ovál 48"/>
          <p:cNvSpPr/>
          <p:nvPr/>
        </p:nvSpPr>
        <p:spPr>
          <a:xfrm>
            <a:off x="4430518" y="57916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5926497" y="580045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7380312" y="579298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19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146" name="Picture 2" descr="D:\Users\Angelika\AppData\Local\Microsoft\Windows\Temporary Internet Files\Content.IE5\T7PXSR2T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49" y="5731607"/>
            <a:ext cx="259861" cy="25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144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49" grpId="0" animBg="1"/>
      <p:bldP spid="52" grpId="0" animBg="1"/>
      <p:bldP spid="5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15864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990</TotalTime>
  <Words>793</Words>
  <Application>Microsoft Office PowerPoint</Application>
  <PresentationFormat>Předvádění na obrazovce (4:3)</PresentationFormat>
  <Paragraphs>294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Sčítání s přechodem přes základ v oboru do dvaceti VY_32_INOVACE_1C_04 Číslo projektu: CZ.1.07/1.4.00/21.1101</vt:lpstr>
      <vt:lpstr>Prezentace aplikace PowerPoint</vt:lpstr>
      <vt:lpstr>Přičítání k číslu 4 v oboru do 20</vt:lpstr>
      <vt:lpstr>Přičítání k číslu 3 v oboru do 20</vt:lpstr>
      <vt:lpstr>Přičítání k číslu 2 v oboru do 20</vt:lpstr>
      <vt:lpstr>Procvičování sčítání s přechodem přes základ v oboru do 20</vt:lpstr>
      <vt:lpstr>Sčítání v oboru do 20, procvičování</vt:lpstr>
      <vt:lpstr>Doplň &lt;, &gt;, = Číselná řada: 0, 1, 2, 3, 4, 5, 6, 7, 8, 9, 10, 11, 12, 13, 14, 15, 16, 17, 18, 19, 20, Vzor řešení: 5 &gt; 0,   10 &lt; 20,    7 = 7,    2 &lt; 3,    9 &gt; 8, Pět je více než nula, deset je méně než dvacet, sedm se rovná sedmi, </vt:lpstr>
      <vt:lpstr> Eliška přečetla o 8 pohádek více než Ota a Radim přečetl jako Ota 3 pohádky.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s přechodem přes základ VY_32_INOVACE_1C_02 Číslo projektu: CZ.1.07/1.5.00/34.1056</dc:title>
  <dc:creator>Angelika</dc:creator>
  <cp:lastModifiedBy>uzivatel</cp:lastModifiedBy>
  <cp:revision>72</cp:revision>
  <dcterms:created xsi:type="dcterms:W3CDTF">2012-12-23T22:28:05Z</dcterms:created>
  <dcterms:modified xsi:type="dcterms:W3CDTF">2013-01-21T12:15:10Z</dcterms:modified>
</cp:coreProperties>
</file>