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1" r:id="rId2"/>
    <p:sldId id="267" r:id="rId3"/>
    <p:sldId id="262" r:id="rId4"/>
    <p:sldId id="263" r:id="rId5"/>
    <p:sldId id="257" r:id="rId6"/>
    <p:sldId id="273" r:id="rId7"/>
    <p:sldId id="274" r:id="rId8"/>
    <p:sldId id="264" r:id="rId9"/>
    <p:sldId id="269" r:id="rId10"/>
    <p:sldId id="260" r:id="rId11"/>
    <p:sldId id="265" r:id="rId12"/>
    <p:sldId id="261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1" autoAdjust="0"/>
    <p:restoredTop sz="86380" autoAdjust="0"/>
  </p:normalViewPr>
  <p:slideViewPr>
    <p:cSldViewPr>
      <p:cViewPr>
        <p:scale>
          <a:sx n="80" d="100"/>
          <a:sy n="80" d="100"/>
        </p:scale>
        <p:origin x="-402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F0625-31A2-4178-9930-FB2AFFF6307E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84193-FAB0-429C-A5D7-B595A414F2D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407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84193-FAB0-429C-A5D7-B595A414F2D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84193-FAB0-429C-A5D7-B595A414F2D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CEB3789-4B91-44F4-AA2C-A439B48A7F0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864C9CD-86F9-4094-A14B-439777347D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160875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: 22.1.2013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VY_32_INOVACE_08_PŘÍRODOPIS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Obratlovci- Hmyzožravci   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6000" b="1" i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effectLst/>
              </a:rPr>
              <a:t>HMYZOŽRAVCI</a:t>
            </a:r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>
              <a:solidFill>
                <a:srgbClr val="00CCFF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00CCFF"/>
              </a:solidFill>
            </a:endParaRPr>
          </a:p>
          <a:p>
            <a:pPr algn="ctr">
              <a:buNone/>
            </a:pPr>
            <a:r>
              <a:rPr lang="cs-CZ" dirty="0" smtClean="0">
                <a:solidFill>
                  <a:srgbClr val="00CCFF"/>
                </a:solidFill>
              </a:rPr>
              <a:t>předchůdci ostatních skupin savců</a:t>
            </a:r>
            <a:endParaRPr lang="cs-CZ" dirty="0" smtClean="0">
              <a:ln>
                <a:solidFill>
                  <a:schemeClr val="tx1"/>
                </a:solidFill>
              </a:ln>
              <a:solidFill>
                <a:srgbClr val="00CCFF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4" name="Picture 2" descr="Soubor:Erinaceus europaeus (Marek Szczepanek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014676"/>
            <a:ext cx="2952328" cy="1916743"/>
          </a:xfrm>
          <a:prstGeom prst="rect">
            <a:avLst/>
          </a:prstGeom>
          <a:noFill/>
        </p:spPr>
      </p:pic>
      <p:pic>
        <p:nvPicPr>
          <p:cNvPr id="5" name="Picture 2" descr="Soubor:Talpa europaea MHNT Te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996952"/>
            <a:ext cx="2750861" cy="1904971"/>
          </a:xfrm>
          <a:prstGeom prst="rect">
            <a:avLst/>
          </a:prstGeom>
          <a:noFill/>
        </p:spPr>
      </p:pic>
      <p:pic>
        <p:nvPicPr>
          <p:cNvPr id="6" name="Picture 2" descr="http://upload.wikimedia.org/wikipedia/commons/thumb/0/0d/Common_Shrew.jpg/250px-Common_Shre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996952"/>
            <a:ext cx="2627784" cy="1976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Charakteristické znaky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-živí se převážně hmyzem</a:t>
            </a:r>
          </a:p>
          <a:p>
            <a:endParaRPr lang="cs-CZ" sz="2400" dirty="0" smtClean="0"/>
          </a:p>
          <a:p>
            <a:r>
              <a:rPr lang="cs-CZ" sz="2400" dirty="0" smtClean="0"/>
              <a:t>- úplný chrup (všechny typy zubů)</a:t>
            </a:r>
          </a:p>
          <a:p>
            <a:r>
              <a:rPr lang="cs-CZ" sz="2400" dirty="0" smtClean="0"/>
              <a:t>- zuby ostré a drobné </a:t>
            </a:r>
          </a:p>
          <a:p>
            <a:endParaRPr lang="cs-CZ" sz="2400" dirty="0" smtClean="0"/>
          </a:p>
          <a:p>
            <a:r>
              <a:rPr lang="cs-CZ" sz="2400" dirty="0" smtClean="0"/>
              <a:t>- hlava protažená v rypáček</a:t>
            </a:r>
          </a:p>
          <a:p>
            <a:endParaRPr lang="cs-CZ" sz="2400" dirty="0" smtClean="0"/>
          </a:p>
          <a:p>
            <a:r>
              <a:rPr lang="cs-CZ" sz="2400" dirty="0" smtClean="0"/>
              <a:t>- dobře vyvinutý </a:t>
            </a:r>
            <a:r>
              <a:rPr lang="cs-CZ" sz="2400" dirty="0" smtClean="0">
                <a:solidFill>
                  <a:srgbClr val="FFFF00"/>
                </a:solidFill>
              </a:rPr>
              <a:t>čich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FFFF00"/>
                </a:solidFill>
              </a:rPr>
              <a:t>hmat</a:t>
            </a:r>
            <a:r>
              <a:rPr lang="cs-CZ" sz="2400" dirty="0" smtClean="0"/>
              <a:t>, někteří </a:t>
            </a:r>
            <a:r>
              <a:rPr lang="cs-CZ" sz="2400" dirty="0" smtClean="0">
                <a:solidFill>
                  <a:srgbClr val="FFFF00"/>
                </a:solidFill>
              </a:rPr>
              <a:t>sluch</a:t>
            </a:r>
          </a:p>
          <a:p>
            <a:endParaRPr lang="cs-CZ" sz="2400" dirty="0" smtClean="0"/>
          </a:p>
          <a:p>
            <a:r>
              <a:rPr lang="cs-CZ" sz="2400" dirty="0" smtClean="0"/>
              <a:t>- aktivní </a:t>
            </a:r>
            <a:r>
              <a:rPr lang="cs-CZ" sz="2400" dirty="0" smtClean="0">
                <a:solidFill>
                  <a:schemeClr val="accent6">
                    <a:lumMod val="10000"/>
                  </a:schemeClr>
                </a:solidFill>
              </a:rPr>
              <a:t>v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6">
                    <a:lumMod val="10000"/>
                  </a:schemeClr>
                </a:solidFill>
              </a:rPr>
              <a:t>noci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Zástupci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>
              <a:solidFill>
                <a:schemeClr val="accent6">
                  <a:lumMod val="25000"/>
                </a:schemeClr>
              </a:solidFill>
            </a:endParaRPr>
          </a:p>
          <a:p>
            <a:endParaRPr lang="cs-CZ" sz="2400" dirty="0" smtClean="0">
              <a:solidFill>
                <a:schemeClr val="accent6">
                  <a:lumMod val="25000"/>
                </a:schemeClr>
              </a:solidFill>
            </a:endParaRPr>
          </a:p>
          <a:p>
            <a:r>
              <a:rPr lang="cs-CZ" sz="2400" u="sng" dirty="0" smtClean="0">
                <a:solidFill>
                  <a:schemeClr val="accent6">
                    <a:lumMod val="25000"/>
                  </a:schemeClr>
                </a:solidFill>
              </a:rPr>
              <a:t>Krtci</a:t>
            </a:r>
            <a:r>
              <a:rPr lang="cs-CZ" sz="2400" dirty="0" smtClean="0"/>
              <a:t>                      </a:t>
            </a:r>
            <a:r>
              <a:rPr lang="cs-CZ" sz="2400" u="sng" dirty="0" smtClean="0">
                <a:solidFill>
                  <a:schemeClr val="tx2">
                    <a:lumMod val="10000"/>
                  </a:schemeClr>
                </a:solidFill>
              </a:rPr>
              <a:t>Ježci</a:t>
            </a:r>
            <a:r>
              <a:rPr lang="cs-CZ" sz="2400" dirty="0" smtClean="0"/>
              <a:t>                     </a:t>
            </a:r>
            <a:r>
              <a:rPr lang="cs-CZ" sz="2400" u="sng" dirty="0" smtClean="0">
                <a:solidFill>
                  <a:schemeClr val="accent5">
                    <a:lumMod val="75000"/>
                  </a:schemeClr>
                </a:solidFill>
              </a:rPr>
              <a:t>Rejsci</a:t>
            </a:r>
          </a:p>
          <a:p>
            <a:r>
              <a:rPr lang="cs-CZ" sz="2400" dirty="0" smtClean="0"/>
              <a:t> obecný                 východní               malý</a:t>
            </a:r>
          </a:p>
          <a:p>
            <a:r>
              <a:rPr lang="cs-CZ" sz="2400" dirty="0" smtClean="0"/>
              <a:t> hvězdonosý          západní                bělozubka nejmenší</a:t>
            </a:r>
          </a:p>
          <a:p>
            <a:r>
              <a:rPr lang="cs-CZ" sz="2400" dirty="0" smtClean="0"/>
              <a:t>                                                           </a:t>
            </a:r>
            <a:r>
              <a:rPr lang="cs-CZ" sz="2400" dirty="0" err="1" smtClean="0"/>
              <a:t>rejsec</a:t>
            </a:r>
            <a:r>
              <a:rPr lang="cs-CZ" sz="2400" dirty="0" smtClean="0"/>
              <a:t> vodní</a:t>
            </a:r>
          </a:p>
          <a:p>
            <a:r>
              <a:rPr lang="cs-CZ" sz="2400" dirty="0" smtClean="0"/>
              <a:t> </a:t>
            </a:r>
          </a:p>
          <a:p>
            <a:r>
              <a:rPr lang="cs-CZ" sz="2400" dirty="0" smtClean="0"/>
              <a:t>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1600" dirty="0" smtClean="0">
                <a:solidFill>
                  <a:srgbClr val="FFC000"/>
                </a:solidFill>
              </a:rPr>
              <a:t>Úkol: Vyhledej v encyklopedii další zástupce </a:t>
            </a:r>
            <a:r>
              <a:rPr lang="cs-CZ" sz="1600" dirty="0" err="1" smtClean="0">
                <a:solidFill>
                  <a:srgbClr val="FFC000"/>
                </a:solidFill>
              </a:rPr>
              <a:t>hmyzožavců</a:t>
            </a:r>
            <a:r>
              <a:rPr lang="cs-CZ" sz="1600" dirty="0" smtClean="0">
                <a:solidFill>
                  <a:srgbClr val="FFC000"/>
                </a:solidFill>
              </a:rPr>
              <a:t>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Ježek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 nebezpečí se stočí do koule</a:t>
            </a:r>
          </a:p>
          <a:p>
            <a:r>
              <a:rPr lang="cs-CZ" sz="2400" dirty="0" smtClean="0"/>
              <a:t>6 měsíců v roce prospí</a:t>
            </a:r>
          </a:p>
          <a:p>
            <a:r>
              <a:rPr lang="cs-CZ" sz="2400" dirty="0" smtClean="0"/>
              <a:t>pojídá hmyz, pavouky, žížaly, slimáky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92D050"/>
                </a:solidFill>
              </a:rPr>
              <a:t>Ježek západní             </a:t>
            </a:r>
            <a:r>
              <a:rPr lang="cs-CZ" sz="1400" dirty="0" smtClean="0"/>
              <a:t>obr.1              </a:t>
            </a:r>
            <a:r>
              <a:rPr lang="cs-CZ" sz="2400" dirty="0" smtClean="0">
                <a:solidFill>
                  <a:srgbClr val="92D050"/>
                </a:solidFill>
              </a:rPr>
              <a:t>Ježek východní           </a:t>
            </a:r>
            <a:r>
              <a:rPr lang="cs-CZ" sz="1400" dirty="0" smtClean="0"/>
              <a:t>obr.2</a:t>
            </a:r>
            <a:endParaRPr lang="cs-CZ" sz="1400" dirty="0">
              <a:solidFill>
                <a:srgbClr val="92D050"/>
              </a:solidFill>
            </a:endParaRPr>
          </a:p>
        </p:txBody>
      </p:sp>
      <p:pic>
        <p:nvPicPr>
          <p:cNvPr id="5122" name="Picture 2" descr="http://savci.naturess.net/fotky/savci/IMG_87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140968"/>
            <a:ext cx="3914800" cy="2609867"/>
          </a:xfrm>
          <a:prstGeom prst="rect">
            <a:avLst/>
          </a:prstGeom>
          <a:noFill/>
        </p:spPr>
      </p:pic>
      <p:pic>
        <p:nvPicPr>
          <p:cNvPr id="5" name="Picture 2" descr="Soubor:Erinaceus europaeus (Marek Szczepanek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140968"/>
            <a:ext cx="3960440" cy="2571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rgbClr val="FFC000"/>
                </a:solidFill>
              </a:rPr>
              <a:t>Tipni si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rgbClr val="FFC000"/>
                </a:solidFill>
              </a:rPr>
              <a:t>Jak dlouhou trasu dokáže ježek ujít při lovu během jedné noci?</a:t>
            </a:r>
            <a:endParaRPr lang="cs-CZ" sz="2400" dirty="0" smtClean="0"/>
          </a:p>
          <a:p>
            <a:endParaRPr lang="cs-CZ" sz="2400" dirty="0" smtClean="0">
              <a:solidFill>
                <a:srgbClr val="FF99FF"/>
              </a:solidFill>
            </a:endParaRPr>
          </a:p>
          <a:p>
            <a:endParaRPr lang="cs-CZ" sz="2400" dirty="0" smtClean="0">
              <a:solidFill>
                <a:srgbClr val="FF99FF"/>
              </a:solidFill>
            </a:endParaRPr>
          </a:p>
          <a:p>
            <a:pPr algn="ctr"/>
            <a:r>
              <a:rPr lang="cs-CZ" sz="2400" dirty="0" smtClean="0"/>
              <a:t> až 1 km</a:t>
            </a:r>
          </a:p>
          <a:p>
            <a:endParaRPr lang="cs-CZ" dirty="0" smtClean="0">
              <a:solidFill>
                <a:srgbClr val="FF99FF"/>
              </a:solidFill>
            </a:endParaRPr>
          </a:p>
          <a:p>
            <a:endParaRPr lang="cs-CZ" dirty="0" smtClean="0">
              <a:solidFill>
                <a:srgbClr val="FF99FF"/>
              </a:solidFill>
            </a:endParaRPr>
          </a:p>
          <a:p>
            <a:endParaRPr lang="cs-CZ" dirty="0">
              <a:solidFill>
                <a:srgbClr val="FF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Kolik bodlin má ježek na svých zádech?</a:t>
            </a:r>
          </a:p>
          <a:p>
            <a:pPr>
              <a:buNone/>
            </a:pPr>
            <a:endParaRPr lang="cs-CZ" sz="2400" dirty="0" smtClean="0">
              <a:solidFill>
                <a:srgbClr val="FFC000"/>
              </a:solidFill>
            </a:endParaRPr>
          </a:p>
          <a:p>
            <a:pPr>
              <a:buNone/>
            </a:pPr>
            <a:endParaRPr lang="cs-CZ" sz="2400" dirty="0" smtClean="0">
              <a:solidFill>
                <a:srgbClr val="FFC000"/>
              </a:solidFill>
            </a:endParaRPr>
          </a:p>
          <a:p>
            <a:pPr algn="ctr">
              <a:buNone/>
            </a:pPr>
            <a:r>
              <a:rPr lang="cs-CZ" sz="2400" dirty="0" smtClean="0"/>
              <a:t>   až 6 000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Krtek obecný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735091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žije v zemi  - má téměř </a:t>
            </a:r>
            <a:r>
              <a:rPr lang="cs-CZ" sz="2400" dirty="0" smtClean="0">
                <a:solidFill>
                  <a:srgbClr val="00CCFF"/>
                </a:solidFill>
              </a:rPr>
              <a:t>zakrnělý zrak</a:t>
            </a:r>
            <a:endParaRPr lang="cs-CZ" sz="2600" dirty="0" smtClean="0">
              <a:solidFill>
                <a:srgbClr val="00CCFF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600" dirty="0" smtClean="0"/>
              <a:t>válcovité tělo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lopatkovité tlapky se silnými </a:t>
            </a:r>
            <a:r>
              <a:rPr lang="cs-CZ" sz="2400" dirty="0" smtClean="0">
                <a:solidFill>
                  <a:srgbClr val="00CCFF"/>
                </a:solidFill>
              </a:rPr>
              <a:t>drápy                                  </a:t>
            </a:r>
            <a:r>
              <a:rPr lang="cs-CZ" sz="1400" dirty="0" smtClean="0"/>
              <a:t>obr. 3</a:t>
            </a:r>
            <a:endParaRPr lang="cs-CZ" sz="2400" dirty="0">
              <a:solidFill>
                <a:srgbClr val="00CCFF"/>
              </a:solidFill>
            </a:endParaRPr>
          </a:p>
        </p:txBody>
      </p:sp>
      <p:pic>
        <p:nvPicPr>
          <p:cNvPr id="3074" name="Picture 2" descr="Soubor:Talpa europaea MHNT Te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060848"/>
            <a:ext cx="5199133" cy="3600400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 flipV="1">
            <a:off x="2627784" y="5085184"/>
            <a:ext cx="50405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08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 zemi vyhrabává </a:t>
            </a:r>
            <a:r>
              <a:rPr lang="cs-CZ" sz="2400" dirty="0" smtClean="0">
                <a:solidFill>
                  <a:srgbClr val="00CCFF"/>
                </a:solidFill>
              </a:rPr>
              <a:t>síť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00CCFF"/>
                </a:solidFill>
              </a:rPr>
              <a:t>chodbiček</a:t>
            </a:r>
            <a:r>
              <a:rPr lang="cs-CZ" sz="2400" dirty="0" smtClean="0"/>
              <a:t>, do nich chytá žížaly</a:t>
            </a:r>
          </a:p>
          <a:p>
            <a:endParaRPr lang="cs-CZ" sz="2400" dirty="0" smtClean="0"/>
          </a:p>
          <a:p>
            <a:r>
              <a:rPr lang="cs-CZ" sz="2400" dirty="0" smtClean="0"/>
              <a:t>těla žížal si často uskladňuje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půdu z chodbiček</a:t>
            </a:r>
          </a:p>
          <a:p>
            <a:r>
              <a:rPr lang="cs-CZ" sz="2400" dirty="0" smtClean="0"/>
              <a:t>vyhrnuje na povrch</a:t>
            </a:r>
          </a:p>
          <a:p>
            <a:r>
              <a:rPr lang="cs-CZ" sz="2400" dirty="0" smtClean="0"/>
              <a:t>- vzniká krtinec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</a:t>
            </a:r>
            <a:r>
              <a:rPr lang="cs-CZ" sz="1400" dirty="0" smtClean="0"/>
              <a:t>  obr. 4</a:t>
            </a:r>
            <a:endParaRPr lang="cs-CZ" sz="2400" dirty="0"/>
          </a:p>
        </p:txBody>
      </p:sp>
      <p:pic>
        <p:nvPicPr>
          <p:cNvPr id="4" name="Picture 4" descr="http://upload.wikimedia.org/wikipedia/commons/7/7d/Taupini%C3%A8res_-_Mole-hil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996952"/>
            <a:ext cx="4176464" cy="3132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Rejsek obecný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</a:t>
            </a:r>
            <a:r>
              <a:rPr lang="cs-CZ" sz="1400" dirty="0" smtClean="0"/>
              <a:t>obr. 5</a:t>
            </a:r>
            <a:endParaRPr lang="cs-CZ" dirty="0" smtClean="0"/>
          </a:p>
          <a:p>
            <a:endParaRPr lang="cs-CZ" sz="2400" dirty="0" smtClean="0"/>
          </a:p>
          <a:p>
            <a:r>
              <a:rPr lang="cs-CZ" sz="2400" dirty="0" smtClean="0"/>
              <a:t>rejsci jedí každou hodinu</a:t>
            </a:r>
          </a:p>
          <a:p>
            <a:r>
              <a:rPr lang="cs-CZ" sz="2400" dirty="0" smtClean="0"/>
              <a:t>potravu hledají čichem a hmatem a kořist usmrtí </a:t>
            </a:r>
          </a:p>
          <a:p>
            <a:r>
              <a:rPr lang="cs-CZ" sz="2400" dirty="0" smtClean="0"/>
              <a:t>jedovatým kousnutím</a:t>
            </a:r>
          </a:p>
        </p:txBody>
      </p:sp>
      <p:pic>
        <p:nvPicPr>
          <p:cNvPr id="4" name="Picture 2" descr="http://upload.wikimedia.org/wikipedia/commons/thumb/0/0d/Common_Shrew.jpg/250px-Common_Sh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8465" y="1628800"/>
            <a:ext cx="3819112" cy="28719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Bělozubka nejmenší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99FF"/>
                </a:solidFill>
              </a:rPr>
              <a:t>nejmenší</a:t>
            </a:r>
            <a:r>
              <a:rPr lang="cs-CZ" sz="2400" dirty="0" smtClean="0"/>
              <a:t> z hmyzožravců – 8 cm včetně ocásku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                       </a:t>
            </a:r>
            <a:r>
              <a:rPr lang="cs-CZ" sz="1400" dirty="0" smtClean="0"/>
              <a:t>obr. 6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agresivní, neurotická – při stresu může zahynout</a:t>
            </a:r>
            <a:endParaRPr lang="cs-CZ" sz="2400" dirty="0"/>
          </a:p>
        </p:txBody>
      </p:sp>
      <p:pic>
        <p:nvPicPr>
          <p:cNvPr id="21506" name="Picture 2" descr="Soubor:Suncus etruscus 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164979"/>
            <a:ext cx="3657600" cy="3343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   </a:t>
            </a:r>
            <a:r>
              <a:rPr lang="cs-CZ" sz="2000" dirty="0" smtClean="0"/>
              <a:t>Zdroje a citace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5023124"/>
          </a:xfrm>
        </p:spPr>
        <p:txBody>
          <a:bodyPr>
            <a:normAutofit fontScale="92500"/>
          </a:bodyPr>
          <a:lstStyle/>
          <a:p>
            <a:endParaRPr lang="cs-CZ" sz="1600" dirty="0" smtClean="0"/>
          </a:p>
          <a:p>
            <a:r>
              <a:rPr lang="cs-CZ" sz="1600" dirty="0" smtClean="0"/>
              <a:t>Vlastní tvorba</a:t>
            </a:r>
          </a:p>
          <a:p>
            <a:endParaRPr lang="cs-CZ" sz="1600" dirty="0" smtClean="0"/>
          </a:p>
          <a:p>
            <a:r>
              <a:rPr lang="cs-CZ" sz="1600" dirty="0" smtClean="0"/>
              <a:t>Obrázky:</a:t>
            </a:r>
          </a:p>
          <a:p>
            <a:r>
              <a:rPr lang="cs-CZ" sz="1600" dirty="0" smtClean="0"/>
              <a:t>Obr 1: AUTOR NEUVEDEN. </a:t>
            </a:r>
            <a:r>
              <a:rPr lang="cs-CZ" sz="1600" i="1" dirty="0" err="1" smtClean="0"/>
              <a:t>naturess.net</a:t>
            </a:r>
            <a:r>
              <a:rPr lang="cs-CZ" sz="1600" dirty="0" smtClean="0"/>
              <a:t> [online]. [cit. 9.12.2012]. Dostupný na WWW: http://savci.</a:t>
            </a:r>
            <a:r>
              <a:rPr lang="cs-CZ" sz="1600" dirty="0" err="1" smtClean="0"/>
              <a:t>naturess.net</a:t>
            </a:r>
            <a:r>
              <a:rPr lang="cs-CZ" sz="1600" dirty="0" smtClean="0"/>
              <a:t>/fotka-savci-</a:t>
            </a:r>
            <a:r>
              <a:rPr lang="cs-CZ" sz="1600" dirty="0" err="1" smtClean="0"/>
              <a:t>jezek</a:t>
            </a:r>
            <a:r>
              <a:rPr lang="cs-CZ" sz="1600" dirty="0" smtClean="0"/>
              <a:t>_</a:t>
            </a:r>
            <a:r>
              <a:rPr lang="cs-CZ" sz="1600" dirty="0" err="1" smtClean="0"/>
              <a:t>vychodni</a:t>
            </a:r>
            <a:r>
              <a:rPr lang="cs-CZ" sz="1600" dirty="0" smtClean="0"/>
              <a:t>_(</a:t>
            </a:r>
            <a:r>
              <a:rPr lang="cs-CZ" sz="1600" dirty="0" err="1" smtClean="0"/>
              <a:t>erinaceus</a:t>
            </a:r>
            <a:r>
              <a:rPr lang="cs-CZ" sz="1600" dirty="0" smtClean="0"/>
              <a:t>_</a:t>
            </a:r>
            <a:r>
              <a:rPr lang="cs-CZ" sz="1600" dirty="0" err="1" smtClean="0"/>
              <a:t>concolor</a:t>
            </a:r>
            <a:r>
              <a:rPr lang="cs-CZ" sz="1600" dirty="0" smtClean="0"/>
              <a:t>)-7263</a:t>
            </a:r>
          </a:p>
          <a:p>
            <a:endParaRPr lang="cs-CZ" sz="1600" dirty="0" smtClean="0"/>
          </a:p>
          <a:p>
            <a:r>
              <a:rPr lang="cs-CZ" sz="1600" dirty="0" smtClean="0"/>
              <a:t>Obr 2: SZCZEPANEK, Marek.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9.12.2012]. Dostupný na WWW: http://cs.wikipedia.org/wiki/Soubor:Erinaceus_europaeus_(Marek_Szczepanek).jpg</a:t>
            </a:r>
          </a:p>
          <a:p>
            <a:endParaRPr lang="cs-CZ" sz="1600" dirty="0" smtClean="0"/>
          </a:p>
          <a:p>
            <a:r>
              <a:rPr lang="cs-CZ" sz="1600" dirty="0" smtClean="0"/>
              <a:t>Obr 3: AUTOR NEUVEDEN.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22.1.2013]. Dostupný na WWW: http://cs.wikipedia.org/wiki/Soubor:Talpa_europaea_MHNT_Tete.jpg</a:t>
            </a:r>
          </a:p>
          <a:p>
            <a:endParaRPr lang="cs-CZ" sz="1600" dirty="0" smtClean="0"/>
          </a:p>
          <a:p>
            <a:r>
              <a:rPr lang="cs-CZ" sz="1600" dirty="0" smtClean="0"/>
              <a:t>Obr 4: PRA.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22.1.2013]. Dostupný na WWW: http://cs.wikipedia.org/wiki/Soubor:Taupini%C3%A8res_-_Mole-hills.jpg</a:t>
            </a:r>
          </a:p>
          <a:p>
            <a:endParaRPr lang="cs-CZ" sz="1600" dirty="0" smtClean="0"/>
          </a:p>
          <a:p>
            <a:r>
              <a:rPr lang="cs-CZ" sz="1600" dirty="0" smtClean="0"/>
              <a:t>Obr 5: AUTOR NEUVEDEN.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22.1.2013]. Dostupný na WWW: http://cs.wikipedia.org/wiki/Soubor:Common_Shrew.jpg</a:t>
            </a:r>
          </a:p>
          <a:p>
            <a:endParaRPr lang="cs-CZ" sz="1600" dirty="0" smtClean="0"/>
          </a:p>
          <a:p>
            <a:r>
              <a:rPr lang="cs-CZ" sz="1600" dirty="0" smtClean="0"/>
              <a:t>Obr 6: AUTOR NEUVEDEN.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22.1.2013]. Dostupný na WWW: http://cs.wikipedia.org/wiki/Soubor:Suncus_etruscus_crop.jpg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smtClean="0"/>
              <a:t>   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Materiál je určen žákům 8.ročníku ZŠ.</a:t>
            </a:r>
          </a:p>
          <a:p>
            <a:r>
              <a:rPr lang="cs-CZ" sz="1800" dirty="0" smtClean="0"/>
              <a:t>Slouží k jejich seznámení se s obecnou charakteristikou a blíže </a:t>
            </a:r>
          </a:p>
          <a:p>
            <a:r>
              <a:rPr lang="cs-CZ" sz="1800" dirty="0" smtClean="0"/>
              <a:t>s některými druhy řádu ‘hmyzožravci‘.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483</TotalTime>
  <Words>301</Words>
  <Application>Microsoft Office PowerPoint</Application>
  <PresentationFormat>Předvádění na obrazovce (4:3)</PresentationFormat>
  <Paragraphs>140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Lití písma</vt:lpstr>
      <vt:lpstr>Prezentace aplikace PowerPoint</vt:lpstr>
      <vt:lpstr>Prezentace aplikace PowerPoint</vt:lpstr>
      <vt:lpstr>Charakteristické znaky</vt:lpstr>
      <vt:lpstr>Zástupci</vt:lpstr>
      <vt:lpstr>Ježek</vt:lpstr>
      <vt:lpstr>Tipni si</vt:lpstr>
      <vt:lpstr>Prezentace aplikace PowerPoint</vt:lpstr>
      <vt:lpstr>Krtek obecný</vt:lpstr>
      <vt:lpstr>Prezentace aplikace PowerPoint</vt:lpstr>
      <vt:lpstr>Rejsek obecný</vt:lpstr>
      <vt:lpstr>Bělozubka nejmenší</vt:lpstr>
      <vt:lpstr>   Zdroje a citace</vt:lpstr>
      <vt:lpstr>   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Hmyzožravci</dc:title>
  <dc:creator>OEM</dc:creator>
  <cp:lastModifiedBy>Vesna202261</cp:lastModifiedBy>
  <cp:revision>49</cp:revision>
  <dcterms:created xsi:type="dcterms:W3CDTF">2012-12-09T17:33:46Z</dcterms:created>
  <dcterms:modified xsi:type="dcterms:W3CDTF">2013-01-31T12:30:34Z</dcterms:modified>
</cp:coreProperties>
</file>