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78" r:id="rId2"/>
    <p:sldId id="281" r:id="rId3"/>
    <p:sldId id="265" r:id="rId4"/>
    <p:sldId id="266" r:id="rId5"/>
    <p:sldId id="267" r:id="rId6"/>
    <p:sldId id="269" r:id="rId7"/>
    <p:sldId id="268" r:id="rId8"/>
    <p:sldId id="271" r:id="rId9"/>
    <p:sldId id="270" r:id="rId10"/>
    <p:sldId id="272" r:id="rId11"/>
    <p:sldId id="261" r:id="rId12"/>
    <p:sldId id="262" r:id="rId13"/>
    <p:sldId id="275" r:id="rId14"/>
    <p:sldId id="264" r:id="rId15"/>
    <p:sldId id="276" r:id="rId16"/>
    <p:sldId id="277" r:id="rId17"/>
    <p:sldId id="257" r:id="rId18"/>
    <p:sldId id="28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FF66"/>
    <a:srgbClr val="FF99FF"/>
    <a:srgbClr val="90619F"/>
    <a:srgbClr val="893BC3"/>
    <a:srgbClr val="BB6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BDE53E-6503-4C59-ACC8-055EAEEBCF06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56F6F1-8EFA-4EFB-8DDC-62E9784FDB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903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82BD1AF6-9E89-49C2-A5F7-08D49B6BA47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6EC9E3AA-F819-4C53-B12F-1432AD2D57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5877272"/>
            <a:ext cx="7647384" cy="19851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916832"/>
            <a:ext cx="6400800" cy="3696816"/>
          </a:xfrm>
        </p:spPr>
        <p:txBody>
          <a:bodyPr/>
          <a:lstStyle/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828092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733776"/>
              </p:ext>
            </p:extLst>
          </p:nvPr>
        </p:nvGraphicFramePr>
        <p:xfrm>
          <a:off x="683568" y="2780928"/>
          <a:ext cx="7776864" cy="373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6864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Autor: Mgr.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Aranka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Kopišová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23.1.2013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Název: VY_32_INOVACE_09_PŘÍRODOPIS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Obratlovci- Letouni  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8.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CZ.1.07/1.4.00/21.2979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cs-CZ" dirty="0" smtClean="0">
              <a:solidFill>
                <a:srgbClr val="FF99FF"/>
              </a:solidFill>
            </a:endParaRPr>
          </a:p>
          <a:p>
            <a:endParaRPr lang="cs-CZ" dirty="0" smtClean="0"/>
          </a:p>
          <a:p>
            <a:pPr>
              <a:buNone/>
            </a:pPr>
            <a:r>
              <a:rPr lang="cs-CZ" sz="9600" dirty="0" smtClean="0"/>
              <a:t>    </a:t>
            </a:r>
            <a:r>
              <a:rPr lang="cs-CZ" sz="9600" dirty="0" smtClean="0">
                <a:solidFill>
                  <a:srgbClr val="7030A0"/>
                </a:solidFill>
                <a:latin typeface="Book Antiqua" pitchFamily="18" charset="0"/>
              </a:rPr>
              <a:t>L</a:t>
            </a:r>
            <a:r>
              <a:rPr lang="cs-CZ" sz="9600" dirty="0" smtClean="0">
                <a:solidFill>
                  <a:srgbClr val="FF99FF"/>
                </a:solidFill>
                <a:latin typeface="Book Antiqua" pitchFamily="18" charset="0"/>
              </a:rPr>
              <a:t>E</a:t>
            </a:r>
            <a:r>
              <a:rPr lang="cs-CZ" sz="9600" dirty="0" smtClean="0">
                <a:solidFill>
                  <a:srgbClr val="FFFF66"/>
                </a:solidFill>
                <a:latin typeface="Book Antiqua" pitchFamily="18" charset="0"/>
              </a:rPr>
              <a:t>T</a:t>
            </a:r>
            <a:r>
              <a:rPr lang="cs-CZ" sz="9600" dirty="0" smtClean="0">
                <a:solidFill>
                  <a:srgbClr val="00FFFF"/>
                </a:solidFill>
                <a:latin typeface="Book Antiqua" pitchFamily="18" charset="0"/>
              </a:rPr>
              <a:t>O</a:t>
            </a:r>
            <a:r>
              <a:rPr lang="cs-CZ" sz="9600" dirty="0" smtClean="0">
                <a:latin typeface="Book Antiqua" pitchFamily="18" charset="0"/>
              </a:rPr>
              <a:t>U</a:t>
            </a:r>
            <a:r>
              <a:rPr lang="cs-CZ" sz="9600" dirty="0" smtClean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N</a:t>
            </a:r>
            <a:r>
              <a:rPr lang="cs-CZ" sz="9600" dirty="0" smtClean="0">
                <a:solidFill>
                  <a:srgbClr val="92D050"/>
                </a:solidFill>
                <a:latin typeface="Book Antiqua" pitchFamily="18" charset="0"/>
              </a:rPr>
              <a:t>I</a:t>
            </a:r>
            <a:endParaRPr lang="cs-CZ" sz="9600" dirty="0">
              <a:solidFill>
                <a:srgbClr val="92D05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jediní savci, kteří dokážou aktivně </a:t>
            </a:r>
            <a:r>
              <a:rPr lang="cs-CZ" dirty="0" smtClean="0">
                <a:solidFill>
                  <a:srgbClr val="FF99FF"/>
                </a:solidFill>
              </a:rPr>
              <a:t>létat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mají létací blánu, ne křídla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až </a:t>
            </a:r>
            <a:r>
              <a:rPr lang="cs-CZ" dirty="0" smtClean="0">
                <a:solidFill>
                  <a:srgbClr val="FF99FF"/>
                </a:solidFill>
              </a:rPr>
              <a:t>900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99FF"/>
                </a:solidFill>
              </a:rPr>
              <a:t>druhů</a:t>
            </a:r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Výskyt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téměř</a:t>
            </a:r>
            <a:r>
              <a:rPr lang="cs-CZ" dirty="0" smtClean="0">
                <a:solidFill>
                  <a:srgbClr val="FF99FF"/>
                </a:solidFill>
              </a:rPr>
              <a:t> po celém světě</a:t>
            </a:r>
          </a:p>
          <a:p>
            <a:endParaRPr lang="cs-CZ" dirty="0" smtClean="0"/>
          </a:p>
          <a:p>
            <a:r>
              <a:rPr lang="cs-CZ" dirty="0" smtClean="0"/>
              <a:t>kromě chladných polárních oblastí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Obživa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u různých druhů různá: </a:t>
            </a:r>
          </a:p>
          <a:p>
            <a:r>
              <a:rPr lang="cs-CZ" dirty="0" smtClean="0"/>
              <a:t>      hmyz, nektar z květů, plody</a:t>
            </a:r>
          </a:p>
          <a:p>
            <a:endParaRPr lang="cs-CZ" dirty="0" smtClean="0"/>
          </a:p>
          <a:p>
            <a:r>
              <a:rPr lang="cs-CZ" dirty="0" smtClean="0"/>
              <a:t>u některých </a:t>
            </a:r>
            <a:r>
              <a:rPr lang="cs-CZ" dirty="0" smtClean="0">
                <a:solidFill>
                  <a:srgbClr val="893BC3"/>
                </a:solidFill>
              </a:rPr>
              <a:t>potravní specializace</a:t>
            </a:r>
            <a:r>
              <a:rPr lang="cs-CZ" dirty="0" smtClean="0"/>
              <a:t>: </a:t>
            </a:r>
          </a:p>
          <a:p>
            <a:r>
              <a:rPr lang="cs-CZ" dirty="0" smtClean="0"/>
              <a:t>      na ryby, žáby, ještěrky, ptáky</a:t>
            </a:r>
          </a:p>
          <a:p>
            <a:endParaRPr lang="cs-CZ" dirty="0" smtClean="0"/>
          </a:p>
          <a:p>
            <a:r>
              <a:rPr lang="cs-CZ" dirty="0" smtClean="0"/>
              <a:t>k vyhledávání kořisti používají </a:t>
            </a:r>
            <a:r>
              <a:rPr lang="cs-CZ" dirty="0" smtClean="0">
                <a:solidFill>
                  <a:srgbClr val="FFFF00"/>
                </a:solidFill>
              </a:rPr>
              <a:t>echolokaci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Co je echolokace?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Letouni tlamičkou vysílají ultrazvukové signály, </a:t>
            </a:r>
          </a:p>
          <a:p>
            <a:r>
              <a:rPr lang="cs-CZ" sz="2400" dirty="0" smtClean="0"/>
              <a:t>ušními boltci zachytávají jejich odraz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                                                               </a:t>
            </a:r>
            <a:r>
              <a:rPr lang="cs-CZ" sz="1400" dirty="0" smtClean="0"/>
              <a:t>obr. 1</a:t>
            </a:r>
            <a:endParaRPr lang="cs-CZ" sz="2400" dirty="0"/>
          </a:p>
        </p:txBody>
      </p:sp>
      <p:pic>
        <p:nvPicPr>
          <p:cNvPr id="4" name="Picture 4" descr="http://netopyrci.wz.cz/obrazky/echoloka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780928"/>
            <a:ext cx="4428492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Zástupci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99FF"/>
                </a:solidFill>
              </a:rPr>
              <a:t>                    kaloni</a:t>
            </a:r>
          </a:p>
          <a:p>
            <a:endParaRPr lang="cs-CZ" dirty="0" smtClean="0">
              <a:solidFill>
                <a:srgbClr val="FF99FF"/>
              </a:solidFill>
            </a:endParaRPr>
          </a:p>
          <a:p>
            <a:r>
              <a:rPr lang="cs-CZ" dirty="0" smtClean="0">
                <a:solidFill>
                  <a:srgbClr val="FF99FF"/>
                </a:solidFill>
              </a:rPr>
              <a:t>                    netopýři</a:t>
            </a:r>
          </a:p>
          <a:p>
            <a:endParaRPr lang="cs-CZ" dirty="0" smtClean="0">
              <a:solidFill>
                <a:srgbClr val="FF99FF"/>
              </a:solidFill>
            </a:endParaRPr>
          </a:p>
          <a:p>
            <a:r>
              <a:rPr lang="cs-CZ" dirty="0" smtClean="0">
                <a:solidFill>
                  <a:srgbClr val="FF99FF"/>
                </a:solidFill>
              </a:rPr>
              <a:t>                    </a:t>
            </a:r>
            <a:r>
              <a:rPr lang="cs-CZ" dirty="0" err="1" smtClean="0">
                <a:solidFill>
                  <a:srgbClr val="FF99FF"/>
                </a:solidFill>
              </a:rPr>
              <a:t>vrápenci</a:t>
            </a:r>
            <a:endParaRPr lang="cs-CZ" dirty="0" smtClean="0">
              <a:solidFill>
                <a:srgbClr val="FF99FF"/>
              </a:solidFill>
            </a:endParaRPr>
          </a:p>
          <a:p>
            <a:endParaRPr lang="cs-CZ" dirty="0" smtClean="0">
              <a:solidFill>
                <a:srgbClr val="FF99FF"/>
              </a:solidFill>
            </a:endParaRPr>
          </a:p>
          <a:p>
            <a:r>
              <a:rPr lang="cs-CZ" dirty="0" smtClean="0">
                <a:solidFill>
                  <a:srgbClr val="FF99FF"/>
                </a:solidFill>
              </a:rPr>
              <a:t>                    </a:t>
            </a:r>
            <a:r>
              <a:rPr lang="cs-CZ" dirty="0" err="1" smtClean="0">
                <a:solidFill>
                  <a:srgbClr val="FF99FF"/>
                </a:solidFill>
              </a:rPr>
              <a:t>vampíři</a:t>
            </a:r>
            <a:r>
              <a:rPr lang="cs-CZ" dirty="0" smtClean="0">
                <a:solidFill>
                  <a:srgbClr val="FF99FF"/>
                </a:solidFill>
              </a:rPr>
              <a:t> a upíři</a:t>
            </a:r>
          </a:p>
          <a:p>
            <a:endParaRPr lang="cs-CZ" dirty="0" smtClean="0">
              <a:solidFill>
                <a:srgbClr val="90619F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Kaloni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/>
              <a:t>výskyt: Afrika, Asie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tělo: protáhlá tlama, velké oči,</a:t>
            </a:r>
          </a:p>
          <a:p>
            <a:pPr algn="ctr"/>
            <a:r>
              <a:rPr lang="cs-CZ" sz="2400" dirty="0" smtClean="0"/>
              <a:t>        velké boltce, nemají ocas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odpočinek: hlavou dolů, zabaleni do blan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aktivní v noci i ve dne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Kaloň egyptský</a:t>
            </a: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1026" name="Picture 2" descr="Soubor:Rousettus aegyptiacus Tel Aviv 2505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6"/>
            <a:ext cx="6818387" cy="4346848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 flipH="1">
            <a:off x="4788024" y="3429000"/>
            <a:ext cx="1224136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                              </a:t>
            </a:r>
          </a:p>
          <a:p>
            <a:endParaRPr lang="cs-CZ" dirty="0" smtClean="0"/>
          </a:p>
          <a:p>
            <a:r>
              <a:rPr lang="cs-CZ" sz="2400" dirty="0" smtClean="0"/>
              <a:t>                                                               létací blána</a:t>
            </a:r>
          </a:p>
          <a:p>
            <a:r>
              <a:rPr lang="cs-CZ" sz="2400" dirty="0" smtClean="0"/>
              <a:t>                                                                      mezi prsty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</a:t>
            </a:r>
            <a:r>
              <a:rPr lang="cs-CZ" sz="1400" dirty="0" smtClean="0"/>
              <a:t>Obr. 2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Netopýři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/>
              <a:t>žijí ve velkých koloniích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                                                                      </a:t>
            </a:r>
            <a:r>
              <a:rPr lang="cs-CZ" sz="1400" dirty="0" smtClean="0"/>
              <a:t>Obr. 3</a:t>
            </a:r>
            <a:endParaRPr lang="cs-CZ" sz="2400" dirty="0" smtClean="0"/>
          </a:p>
          <a:p>
            <a:pPr algn="ctr"/>
            <a:endParaRPr lang="cs-CZ" sz="2400" dirty="0"/>
          </a:p>
        </p:txBody>
      </p:sp>
      <p:pic>
        <p:nvPicPr>
          <p:cNvPr id="4" name="Picture 2" descr="Soubor:Myotis myotis, nursery roo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628800"/>
            <a:ext cx="5076825" cy="381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sz="2400" dirty="0" smtClean="0"/>
          </a:p>
          <a:p>
            <a:pPr algn="ctr"/>
            <a:endParaRPr lang="cs-CZ" sz="2400" dirty="0" smtClean="0"/>
          </a:p>
          <a:p>
            <a:pPr algn="ctr"/>
            <a:endParaRPr lang="cs-CZ" sz="2400" dirty="0" smtClean="0"/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u nás 24 druhů – všechny </a:t>
            </a:r>
            <a:r>
              <a:rPr lang="cs-CZ" sz="2400" dirty="0" smtClean="0">
                <a:solidFill>
                  <a:srgbClr val="FF0000"/>
                </a:solidFill>
              </a:rPr>
              <a:t>zákonem chráněné</a:t>
            </a:r>
          </a:p>
          <a:p>
            <a:pPr algn="ctr"/>
            <a:endParaRPr lang="cs-CZ" sz="2400" dirty="0" smtClean="0">
              <a:solidFill>
                <a:srgbClr val="FF0000"/>
              </a:solidFill>
            </a:endParaRPr>
          </a:p>
          <a:p>
            <a:pPr algn="ctr"/>
            <a:endParaRPr lang="cs-CZ" sz="2400" dirty="0" smtClean="0"/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aktivní v noci</a:t>
            </a:r>
          </a:p>
          <a:p>
            <a:pPr algn="ctr"/>
            <a:endParaRPr lang="cs-CZ" sz="2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Netopýr velký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/>
              <a:t>u nás největší 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                                                                         </a:t>
            </a:r>
            <a:r>
              <a:rPr lang="cs-CZ" sz="1400" dirty="0" smtClean="0"/>
              <a:t>Obr. 4</a:t>
            </a:r>
            <a:endParaRPr lang="cs-CZ" sz="2400" dirty="0" smtClean="0"/>
          </a:p>
          <a:p>
            <a:pPr algn="ctr"/>
            <a:r>
              <a:rPr lang="cs-CZ" sz="2400" dirty="0" smtClean="0"/>
              <a:t>rozpětí “křídel“ 35 cm</a:t>
            </a:r>
            <a:endParaRPr lang="cs-CZ" sz="2400" dirty="0"/>
          </a:p>
        </p:txBody>
      </p:sp>
      <p:pic>
        <p:nvPicPr>
          <p:cNvPr id="7" name="Picture 2" descr="Soubor:Myot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188" y="2132856"/>
            <a:ext cx="4822912" cy="32217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Netopýr ušatý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 </a:t>
            </a:r>
            <a:r>
              <a:rPr lang="cs-CZ" sz="1400" dirty="0" smtClean="0"/>
              <a:t>Obr. 5</a:t>
            </a:r>
            <a:endParaRPr lang="cs-CZ" dirty="0"/>
          </a:p>
        </p:txBody>
      </p:sp>
      <p:pic>
        <p:nvPicPr>
          <p:cNvPr id="5" name="Picture 2" descr="Plecotus auritus - netopýr ušat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3431" y="2132855"/>
            <a:ext cx="6298929" cy="32934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Netopýrek thajský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nejmenší</a:t>
            </a:r>
            <a:r>
              <a:rPr lang="cs-CZ" sz="2400" dirty="0" smtClean="0"/>
              <a:t> z letounů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                                                                        </a:t>
            </a:r>
          </a:p>
          <a:p>
            <a:r>
              <a:rPr lang="cs-CZ" sz="2400" dirty="0" smtClean="0"/>
              <a:t>                                                                           </a:t>
            </a:r>
            <a:r>
              <a:rPr lang="cs-CZ" sz="1400" dirty="0" smtClean="0"/>
              <a:t>Obr. 6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pl-PL" sz="2400" dirty="0" smtClean="0"/>
              <a:t>délka: 29 – 33 mm                  váha: od 2 do 2,5 gramů</a:t>
            </a:r>
            <a:endParaRPr lang="cs-CZ" sz="2400" dirty="0" smtClean="0"/>
          </a:p>
          <a:p>
            <a:endParaRPr lang="cs-CZ" sz="2400" dirty="0"/>
          </a:p>
        </p:txBody>
      </p:sp>
      <p:pic>
        <p:nvPicPr>
          <p:cNvPr id="4" name="Picture 2" descr="A Netopýrek thajský Letoun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132856"/>
            <a:ext cx="4800532" cy="2592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rgbClr val="92D050"/>
                </a:solidFill>
              </a:rPr>
              <a:t>Vrápenci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blanité výrůstky okolo nozder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odpočívají zabaleni do blan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kriticky ohrožení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rgbClr val="92D050"/>
                </a:solidFill>
              </a:rPr>
              <a:t>Vampíři</a:t>
            </a:r>
            <a:r>
              <a:rPr lang="cs-CZ" dirty="0" smtClean="0">
                <a:solidFill>
                  <a:srgbClr val="92D050"/>
                </a:solidFill>
              </a:rPr>
              <a:t> a upíři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jižní Amerika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sají krev dobytka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>
                <a:solidFill>
                  <a:srgbClr val="92D050"/>
                </a:solidFill>
              </a:rPr>
              <a:t>upír obecný</a:t>
            </a:r>
          </a:p>
          <a:p>
            <a:pPr algn="ctr"/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pPr algn="ctr"/>
            <a:r>
              <a:rPr lang="cs-CZ" sz="2400" dirty="0" smtClean="0">
                <a:solidFill>
                  <a:srgbClr val="FFC000"/>
                </a:solidFill>
              </a:rPr>
              <a:t>Najdi obrázek a více informací o upíru obecném.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   Zdroje a citace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2000" dirty="0" smtClean="0"/>
              <a:t>Vlastní tvorba</a:t>
            </a:r>
          </a:p>
          <a:p>
            <a:endParaRPr lang="cs-CZ" sz="2000" dirty="0" smtClean="0"/>
          </a:p>
          <a:p>
            <a:r>
              <a:rPr lang="cs-CZ" sz="2000" dirty="0" smtClean="0"/>
              <a:t>Obrázky:</a:t>
            </a:r>
          </a:p>
          <a:p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    Obr. 1: AUTOR NEUVEDEN. </a:t>
            </a:r>
            <a:r>
              <a:rPr lang="cs-CZ" sz="2000" i="1" dirty="0" err="1" smtClean="0"/>
              <a:t>Netopyrci.wz.cz</a:t>
            </a:r>
            <a:r>
              <a:rPr lang="cs-CZ" sz="2000" dirty="0" smtClean="0"/>
              <a:t> [online]. [cit. 27.11.2012]. Dostupný na WWW: http://netopyrci.wz.cz/echolokace.html</a:t>
            </a:r>
          </a:p>
          <a:p>
            <a:endParaRPr lang="cs-CZ" sz="2000" dirty="0" smtClean="0"/>
          </a:p>
          <a:p>
            <a:r>
              <a:rPr lang="cs-CZ" sz="2000" dirty="0" smtClean="0"/>
              <a:t>Obr. 2: ZOHARBY. </a:t>
            </a:r>
            <a:r>
              <a:rPr lang="cs-CZ" sz="2000" i="1" dirty="0" err="1" smtClean="0"/>
              <a:t>Wikipedia.cz</a:t>
            </a:r>
            <a:r>
              <a:rPr lang="cs-CZ" sz="2000" dirty="0" smtClean="0"/>
              <a:t> [online]. [cit. 23.1.2013]. Dostupný na WWW: http://upload.wikimedia.org/wikipedia/commons/9/97/Rousettus_aegyptiacus_Tel_Aviv_250504.jpg</a:t>
            </a:r>
          </a:p>
          <a:p>
            <a:endParaRPr lang="cs-CZ" sz="2000" dirty="0" smtClean="0"/>
          </a:p>
          <a:p>
            <a:r>
              <a:rPr lang="cs-CZ" sz="2000" dirty="0" smtClean="0"/>
              <a:t>Obr. 3: MNOLF. </a:t>
            </a:r>
            <a:r>
              <a:rPr lang="cs-CZ" sz="2000" i="1" dirty="0" err="1" smtClean="0"/>
              <a:t>Wikipedia.cz</a:t>
            </a:r>
            <a:r>
              <a:rPr lang="cs-CZ" sz="2000" dirty="0" smtClean="0"/>
              <a:t> [online]. [cit. 23.1.2013]. Dostupný na WWW: http://cs.wikipedia.org/wiki/Soubor:Myotis_myotis,_nursery_roost.jpg</a:t>
            </a:r>
          </a:p>
          <a:p>
            <a:endParaRPr lang="cs-CZ" sz="2000" dirty="0" smtClean="0"/>
          </a:p>
          <a:p>
            <a:r>
              <a:rPr lang="cs-CZ" sz="1800" dirty="0" smtClean="0"/>
              <a:t>Obr. 4:URHEBER: MANUEL WERNER, GERMANY, WIKIPEDIA-KONTAKT: HTTP://DE.WIKIPEDIA.ORG/WIKI/BENUTZER:WERNER,_</a:t>
            </a:r>
            <a:r>
              <a:rPr lang="cs-CZ" sz="1800" dirty="0" err="1" smtClean="0"/>
              <a:t>DEUTSCHLAND.</a:t>
            </a:r>
            <a:r>
              <a:rPr lang="cs-CZ" sz="1800" i="1" dirty="0" err="1" smtClean="0"/>
              <a:t>Wikipedia.cz</a:t>
            </a:r>
            <a:r>
              <a:rPr lang="cs-CZ" sz="1800" dirty="0" smtClean="0"/>
              <a:t> [online]. [cit. 23.1.2013]. Dostupný na WWW: http://cs.wikipedia.org/wiki/Soubor:Myotis.jpg</a:t>
            </a:r>
          </a:p>
          <a:p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2000" dirty="0" smtClean="0"/>
          </a:p>
          <a:p>
            <a:r>
              <a:rPr lang="cs-CZ" sz="2000" dirty="0" smtClean="0"/>
              <a:t>Obr. 5: NOVÁK, Jiří. </a:t>
            </a:r>
            <a:r>
              <a:rPr lang="cs-CZ" sz="2000" i="1" dirty="0" err="1" smtClean="0"/>
              <a:t>BioLib.cz</a:t>
            </a:r>
            <a:r>
              <a:rPr lang="cs-CZ" sz="2000" dirty="0" smtClean="0"/>
              <a:t> [online]. [cit. 27.11.2012]. Dostupný na WWW: http://www.</a:t>
            </a:r>
            <a:r>
              <a:rPr lang="cs-CZ" sz="2000" dirty="0" err="1" smtClean="0"/>
              <a:t>biolib.cz</a:t>
            </a:r>
            <a:r>
              <a:rPr lang="cs-CZ" sz="2000" dirty="0" smtClean="0"/>
              <a:t>/</a:t>
            </a:r>
            <a:r>
              <a:rPr lang="cs-CZ" sz="2000" dirty="0" err="1" smtClean="0"/>
              <a:t>cz</a:t>
            </a:r>
            <a:r>
              <a:rPr lang="cs-CZ" sz="2000" dirty="0" smtClean="0"/>
              <a:t>/</a:t>
            </a:r>
            <a:r>
              <a:rPr lang="cs-CZ" sz="2000" dirty="0" err="1" smtClean="0"/>
              <a:t>taxonimage</a:t>
            </a:r>
            <a:r>
              <a:rPr lang="cs-CZ" sz="2000" dirty="0" smtClean="0"/>
              <a:t>/id2148/?</a:t>
            </a:r>
            <a:r>
              <a:rPr lang="cs-CZ" sz="2000" dirty="0" err="1" smtClean="0"/>
              <a:t>taxonid</a:t>
            </a:r>
            <a:r>
              <a:rPr lang="cs-CZ" sz="2000" dirty="0" smtClean="0"/>
              <a:t>=2287</a:t>
            </a:r>
          </a:p>
          <a:p>
            <a:endParaRPr lang="cs-CZ" sz="2000" dirty="0" smtClean="0"/>
          </a:p>
          <a:p>
            <a:r>
              <a:rPr lang="cs-CZ" sz="2000" dirty="0" smtClean="0"/>
              <a:t>Obr. 6: AUTOR NEUVEDEN. </a:t>
            </a:r>
            <a:r>
              <a:rPr lang="cs-CZ" sz="2000" i="1" dirty="0" err="1" smtClean="0"/>
              <a:t>Webnode.cz</a:t>
            </a:r>
            <a:r>
              <a:rPr lang="cs-CZ" sz="2000" dirty="0" smtClean="0"/>
              <a:t> [online]. [cit. 23.1.2013]. Dostupný na WWW: http://ucivo.webnode.cz/album/hmyzozravci-letuchy-letouni/netopyrek-thajsky-letouni-jpg/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smtClean="0"/>
              <a:t>   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Materiál je určen žákům 8. ročníku ZŠ.</a:t>
            </a:r>
          </a:p>
          <a:p>
            <a:r>
              <a:rPr lang="cs-CZ" sz="1800" dirty="0" smtClean="0"/>
              <a:t>Slouží k jejich seznámení se s obecnou charakteristikou a blíže </a:t>
            </a:r>
          </a:p>
          <a:p>
            <a:r>
              <a:rPr lang="cs-CZ" sz="1800" dirty="0" smtClean="0"/>
              <a:t>s některými druhy řádu ‘letouni‘.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422</TotalTime>
  <Words>318</Words>
  <Application>Microsoft Office PowerPoint</Application>
  <PresentationFormat>Předvádění na obrazovce (4:3)</PresentationFormat>
  <Paragraphs>170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Lití písma</vt:lpstr>
      <vt:lpstr>Prezentace aplikace PowerPoint</vt:lpstr>
      <vt:lpstr>Prezentace aplikace PowerPoint</vt:lpstr>
      <vt:lpstr>Prezentace aplikace PowerPoint</vt:lpstr>
      <vt:lpstr>Výskyt</vt:lpstr>
      <vt:lpstr>Obživa</vt:lpstr>
      <vt:lpstr>Co je echolokace?</vt:lpstr>
      <vt:lpstr>Zástupci</vt:lpstr>
      <vt:lpstr>Kaloni</vt:lpstr>
      <vt:lpstr>Kaloň egyptský</vt:lpstr>
      <vt:lpstr>Netopýři</vt:lpstr>
      <vt:lpstr>Prezentace aplikace PowerPoint</vt:lpstr>
      <vt:lpstr>Netopýr velký</vt:lpstr>
      <vt:lpstr>Netopýr ušatý</vt:lpstr>
      <vt:lpstr>Netopýrek thajský</vt:lpstr>
      <vt:lpstr>Vrápenci</vt:lpstr>
      <vt:lpstr>Vampíři a upíři</vt:lpstr>
      <vt:lpstr>   Zdroje a citace</vt:lpstr>
      <vt:lpstr>   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Vesna202261</cp:lastModifiedBy>
  <cp:revision>42</cp:revision>
  <dcterms:created xsi:type="dcterms:W3CDTF">2012-11-27T17:52:43Z</dcterms:created>
  <dcterms:modified xsi:type="dcterms:W3CDTF">2013-01-31T12:30:53Z</dcterms:modified>
</cp:coreProperties>
</file>