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9"/>
  </p:notesMasterIdLst>
  <p:sldIdLst>
    <p:sldId id="258" r:id="rId4"/>
    <p:sldId id="266" r:id="rId5"/>
    <p:sldId id="307" r:id="rId6"/>
    <p:sldId id="361" r:id="rId7"/>
    <p:sldId id="362" r:id="rId8"/>
    <p:sldId id="311" r:id="rId9"/>
    <p:sldId id="363" r:id="rId10"/>
    <p:sldId id="365" r:id="rId11"/>
    <p:sldId id="364" r:id="rId12"/>
    <p:sldId id="388" r:id="rId13"/>
    <p:sldId id="368" r:id="rId14"/>
    <p:sldId id="344" r:id="rId15"/>
    <p:sldId id="373" r:id="rId16"/>
    <p:sldId id="377" r:id="rId17"/>
    <p:sldId id="385" r:id="rId18"/>
    <p:sldId id="380" r:id="rId19"/>
    <p:sldId id="389" r:id="rId20"/>
    <p:sldId id="379" r:id="rId21"/>
    <p:sldId id="382" r:id="rId22"/>
    <p:sldId id="383" r:id="rId23"/>
    <p:sldId id="384" r:id="rId24"/>
    <p:sldId id="316" r:id="rId25"/>
    <p:sldId id="354" r:id="rId26"/>
    <p:sldId id="356" r:id="rId27"/>
    <p:sldId id="386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FFFF"/>
    <a:srgbClr val="008000"/>
    <a:srgbClr val="69F38A"/>
    <a:srgbClr val="99FFCC"/>
    <a:srgbClr val="D0D8E8"/>
    <a:srgbClr val="F67E6A"/>
    <a:srgbClr val="FF6600"/>
    <a:srgbClr val="FAB7AC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94" autoAdjust="0"/>
    <p:restoredTop sz="93190" autoAdjust="0"/>
  </p:normalViewPr>
  <p:slideViewPr>
    <p:cSldViewPr>
      <p:cViewPr varScale="1">
        <p:scale>
          <a:sx n="69" d="100"/>
          <a:sy n="69" d="100"/>
        </p:scale>
        <p:origin x="-13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zeměpisná síť</a:t>
          </a:r>
          <a:endParaRPr lang="cs-CZ" sz="2400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rovnoběžka</a:t>
          </a:r>
          <a:endParaRPr lang="cs-CZ" sz="2400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poledník</a:t>
          </a:r>
          <a:endParaRPr lang="cs-CZ" sz="2400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hlavní poledník</a:t>
          </a:r>
          <a:endParaRPr lang="cs-CZ" sz="2400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zemská polokoule</a:t>
          </a:r>
          <a:endParaRPr lang="cs-CZ" sz="2400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zeměpisná šířka</a:t>
          </a:r>
          <a:endParaRPr lang="cs-CZ" sz="2400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 zeměpisná délka</a:t>
          </a:r>
          <a:endParaRPr lang="cs-CZ" sz="2400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 obratník</a:t>
          </a:r>
          <a:endParaRPr lang="cs-CZ" sz="2400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 algn="ctr"/>
          <a:r>
            <a:rPr lang="cs-CZ" sz="2400" b="0" dirty="0" smtClean="0"/>
            <a:t>zemský pól</a:t>
          </a:r>
          <a:endParaRPr lang="cs-CZ" sz="2400" b="0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GPS</a:t>
          </a:r>
          <a:endParaRPr lang="cs-CZ" sz="2400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rovník</a:t>
          </a:r>
          <a:endParaRPr lang="cs-CZ" sz="2400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polární kruh</a:t>
          </a:r>
          <a:endParaRPr lang="cs-CZ" sz="2400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 custLinFactNeighborX="417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 custLinFactNeighborX="335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 custLinFactNeighborX="252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170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 custLinFactNeighborX="417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 custLinFactNeighborX="335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252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170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 custLinFactNeighborX="417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 custLinFactNeighborX="335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 custLinFactNeighborX="252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 custLinFactNeighborX="170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FDD2A616-0671-4A20-8375-DF59DBB6F9C2}" type="presOf" srcId="{6D29609A-A390-414B-A1D1-B8FB6AD99EA0}" destId="{A33118F3-006D-4DE0-85D7-BEF5B6ED5873}" srcOrd="0" destOrd="0" presId="urn:microsoft.com/office/officeart/2005/8/layout/default#1"/>
    <dgm:cxn modelId="{3B19BC5F-074A-4ED5-9030-183AAED13461}" type="presOf" srcId="{1EE2DD4F-7CF7-48E0-8C07-1B8F9C6DE597}" destId="{69BA46AD-DF0A-4BBD-9AEE-440738E97DD1}" srcOrd="0" destOrd="0" presId="urn:microsoft.com/office/officeart/2005/8/layout/default#1"/>
    <dgm:cxn modelId="{D3E68159-096E-420D-A9E8-5EF8B41ADE89}" type="presOf" srcId="{53967C97-45EB-4DD3-90B7-0B27D694F559}" destId="{12A3D154-DC56-44D7-ADBF-D1C4D58ED58A}" srcOrd="0" destOrd="0" presId="urn:microsoft.com/office/officeart/2005/8/layout/default#1"/>
    <dgm:cxn modelId="{8A3AF5CF-DD22-408D-9075-796671A5DEFE}" type="presOf" srcId="{0E767B01-13C3-462A-A480-36847BE14600}" destId="{802AFF8F-A710-40F3-A00D-100F373737B8}" srcOrd="0" destOrd="0" presId="urn:microsoft.com/office/officeart/2005/8/layout/default#1"/>
    <dgm:cxn modelId="{331CCD6E-B222-4ABC-A9BF-270FD76BE3AF}" type="presOf" srcId="{EC946AD9-0CA3-4444-A299-3735452357FC}" destId="{BAA9C6B7-595A-4370-8301-2396CE27676B}" srcOrd="0" destOrd="0" presId="urn:microsoft.com/office/officeart/2005/8/layout/default#1"/>
    <dgm:cxn modelId="{18342871-60CB-4FAF-9379-396B21786A3E}" type="presOf" srcId="{7D689C6D-215A-4061-950F-D2B50FE031ED}" destId="{3C5A676D-11A3-40AD-B0C0-98AA55E96A4D}" srcOrd="0" destOrd="0" presId="urn:microsoft.com/office/officeart/2005/8/layout/default#1"/>
    <dgm:cxn modelId="{75B243D1-D411-4193-93E3-366FD2C355E9}" type="presOf" srcId="{C68AB37A-53D0-4D22-A99A-2423E0AA25C6}" destId="{D130A27F-5689-4129-A5C8-1E2E8D1BAED4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F01870C4-2C05-4E31-A523-5755CE6FAA53}" type="presOf" srcId="{7064D6C3-D3C5-48BB-ABE8-9B6F4E5F0A72}" destId="{BC96A9CA-1CEB-4AF6-A87C-FBD3AB402411}" srcOrd="0" destOrd="0" presId="urn:microsoft.com/office/officeart/2005/8/layout/default#1"/>
    <dgm:cxn modelId="{415B3D3A-4C7C-4957-B34B-F1AA1AFEEF6B}" type="presOf" srcId="{8CABA663-F140-4381-A837-528457B523EF}" destId="{D9A0A614-79EC-42F7-A674-B82117D4894F}" srcOrd="0" destOrd="0" presId="urn:microsoft.com/office/officeart/2005/8/layout/default#1"/>
    <dgm:cxn modelId="{D71E89CB-B1D7-479B-B11E-4BA90A243D4D}" type="presOf" srcId="{1E8D236F-3381-450A-8AC6-8A58F9383057}" destId="{D5B814DB-2B46-4BBC-98D8-8038F299A82F}" srcOrd="0" destOrd="0" presId="urn:microsoft.com/office/officeart/2005/8/layout/default#1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6D47D536-66F0-4C39-A2D2-526A49D6E646}" type="presOf" srcId="{1BDE75C6-E49C-4C0D-9B54-AB332D07C5E8}" destId="{327274FD-849A-4253-A88C-49EA9C8EC748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2D1DD53D-528F-40AF-96C3-BE549D73ABC8}" type="presOf" srcId="{0B3179CF-1808-4AF2-9A23-49E161367459}" destId="{7685899C-38FE-4CB4-8B7F-2C3F43DD35D1}" srcOrd="0" destOrd="0" presId="urn:microsoft.com/office/officeart/2005/8/layout/default#1"/>
    <dgm:cxn modelId="{5C319870-548F-427B-928E-26B433F45CF9}" type="presOf" srcId="{7EBCF7C0-B995-460D-9CA3-BD8B3E69F3CB}" destId="{8C8086F4-EA7A-4DA8-B360-C7A5B3E6375F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DBBF7AF7-0513-426C-916B-D2AB1E4AC7C2}" type="presParOf" srcId="{3C5A676D-11A3-40AD-B0C0-98AA55E96A4D}" destId="{A33118F3-006D-4DE0-85D7-BEF5B6ED5873}" srcOrd="0" destOrd="0" presId="urn:microsoft.com/office/officeart/2005/8/layout/default#1"/>
    <dgm:cxn modelId="{62EA9B90-1D95-4BFB-9729-E5CBF0AE3F54}" type="presParOf" srcId="{3C5A676D-11A3-40AD-B0C0-98AA55E96A4D}" destId="{ED37F170-9829-48EA-8EBA-6F9CF988D086}" srcOrd="1" destOrd="0" presId="urn:microsoft.com/office/officeart/2005/8/layout/default#1"/>
    <dgm:cxn modelId="{ABF52FFA-1924-4E5E-84FC-E7977424400A}" type="presParOf" srcId="{3C5A676D-11A3-40AD-B0C0-98AA55E96A4D}" destId="{7685899C-38FE-4CB4-8B7F-2C3F43DD35D1}" srcOrd="2" destOrd="0" presId="urn:microsoft.com/office/officeart/2005/8/layout/default#1"/>
    <dgm:cxn modelId="{A64989C8-97F3-427E-A8B2-E1185FB17C89}" type="presParOf" srcId="{3C5A676D-11A3-40AD-B0C0-98AA55E96A4D}" destId="{853257FC-53A7-41E2-A65B-84FCEABD6802}" srcOrd="3" destOrd="0" presId="urn:microsoft.com/office/officeart/2005/8/layout/default#1"/>
    <dgm:cxn modelId="{2DC0D1FC-895D-4867-9F85-AD97E21313B2}" type="presParOf" srcId="{3C5A676D-11A3-40AD-B0C0-98AA55E96A4D}" destId="{D130A27F-5689-4129-A5C8-1E2E8D1BAED4}" srcOrd="4" destOrd="0" presId="urn:microsoft.com/office/officeart/2005/8/layout/default#1"/>
    <dgm:cxn modelId="{6A65C9D5-5D10-4164-AFF5-CCDBD1A83B91}" type="presParOf" srcId="{3C5A676D-11A3-40AD-B0C0-98AA55E96A4D}" destId="{7AC5A7A6-39BB-4862-9179-92A64503AD24}" srcOrd="5" destOrd="0" presId="urn:microsoft.com/office/officeart/2005/8/layout/default#1"/>
    <dgm:cxn modelId="{67FA37DD-FCDE-4836-8F98-8800E3093086}" type="presParOf" srcId="{3C5A676D-11A3-40AD-B0C0-98AA55E96A4D}" destId="{D9A0A614-79EC-42F7-A674-B82117D4894F}" srcOrd="6" destOrd="0" presId="urn:microsoft.com/office/officeart/2005/8/layout/default#1"/>
    <dgm:cxn modelId="{39C47D4E-5FB1-435A-9AF2-ACFE2E3642F5}" type="presParOf" srcId="{3C5A676D-11A3-40AD-B0C0-98AA55E96A4D}" destId="{A2AD23F2-1FB6-4CB6-A59B-48DBACFA1E36}" srcOrd="7" destOrd="0" presId="urn:microsoft.com/office/officeart/2005/8/layout/default#1"/>
    <dgm:cxn modelId="{785BC253-9BFD-4006-BED2-7C6A4928AD3C}" type="presParOf" srcId="{3C5A676D-11A3-40AD-B0C0-98AA55E96A4D}" destId="{327274FD-849A-4253-A88C-49EA9C8EC748}" srcOrd="8" destOrd="0" presId="urn:microsoft.com/office/officeart/2005/8/layout/default#1"/>
    <dgm:cxn modelId="{3E122783-1B41-44E3-B8C9-2791A990E9BB}" type="presParOf" srcId="{3C5A676D-11A3-40AD-B0C0-98AA55E96A4D}" destId="{BF9480DF-7708-4F28-AB36-28724565F072}" srcOrd="9" destOrd="0" presId="urn:microsoft.com/office/officeart/2005/8/layout/default#1"/>
    <dgm:cxn modelId="{58101A03-05D3-4F74-921A-073BF3A94907}" type="presParOf" srcId="{3C5A676D-11A3-40AD-B0C0-98AA55E96A4D}" destId="{69BA46AD-DF0A-4BBD-9AEE-440738E97DD1}" srcOrd="10" destOrd="0" presId="urn:microsoft.com/office/officeart/2005/8/layout/default#1"/>
    <dgm:cxn modelId="{C0027681-00E6-4FC2-98A0-DF1E0C9EE769}" type="presParOf" srcId="{3C5A676D-11A3-40AD-B0C0-98AA55E96A4D}" destId="{38C5E5AD-97B1-468F-8689-E19F00FEE7F1}" srcOrd="11" destOrd="0" presId="urn:microsoft.com/office/officeart/2005/8/layout/default#1"/>
    <dgm:cxn modelId="{FE8EDE05-A18B-4E28-9868-00A226AAE6AF}" type="presParOf" srcId="{3C5A676D-11A3-40AD-B0C0-98AA55E96A4D}" destId="{12A3D154-DC56-44D7-ADBF-D1C4D58ED58A}" srcOrd="12" destOrd="0" presId="urn:microsoft.com/office/officeart/2005/8/layout/default#1"/>
    <dgm:cxn modelId="{AE1D7F11-9F2C-4153-9FA4-9AD5F3769E6D}" type="presParOf" srcId="{3C5A676D-11A3-40AD-B0C0-98AA55E96A4D}" destId="{E9B9CFCC-83C0-4F3A-B471-7A937CB85CDA}" srcOrd="13" destOrd="0" presId="urn:microsoft.com/office/officeart/2005/8/layout/default#1"/>
    <dgm:cxn modelId="{4470DF91-ECAC-469B-8506-637558B72285}" type="presParOf" srcId="{3C5A676D-11A3-40AD-B0C0-98AA55E96A4D}" destId="{BC96A9CA-1CEB-4AF6-A87C-FBD3AB402411}" srcOrd="14" destOrd="0" presId="urn:microsoft.com/office/officeart/2005/8/layout/default#1"/>
    <dgm:cxn modelId="{1FF8613E-31F6-420E-9D06-8B3733D6B874}" type="presParOf" srcId="{3C5A676D-11A3-40AD-B0C0-98AA55E96A4D}" destId="{C7FAE7CC-78BC-43D4-AB69-7D7DF2438182}" srcOrd="15" destOrd="0" presId="urn:microsoft.com/office/officeart/2005/8/layout/default#1"/>
    <dgm:cxn modelId="{BB18C4FB-1FBB-4972-B4FA-47965D19E566}" type="presParOf" srcId="{3C5A676D-11A3-40AD-B0C0-98AA55E96A4D}" destId="{802AFF8F-A710-40F3-A00D-100F373737B8}" srcOrd="16" destOrd="0" presId="urn:microsoft.com/office/officeart/2005/8/layout/default#1"/>
    <dgm:cxn modelId="{6BECA125-2A96-415E-AAE9-BB5FE741151E}" type="presParOf" srcId="{3C5A676D-11A3-40AD-B0C0-98AA55E96A4D}" destId="{9D7449AA-C368-4B37-B1BC-B8324ED21AA6}" srcOrd="17" destOrd="0" presId="urn:microsoft.com/office/officeart/2005/8/layout/default#1"/>
    <dgm:cxn modelId="{15024BE2-00F8-4C7C-AE26-240B85CEA9B3}" type="presParOf" srcId="{3C5A676D-11A3-40AD-B0C0-98AA55E96A4D}" destId="{D5B814DB-2B46-4BBC-98D8-8038F299A82F}" srcOrd="18" destOrd="0" presId="urn:microsoft.com/office/officeart/2005/8/layout/default#1"/>
    <dgm:cxn modelId="{D2FDC4FF-5FF5-462B-A936-A314C8709CCC}" type="presParOf" srcId="{3C5A676D-11A3-40AD-B0C0-98AA55E96A4D}" destId="{0254AA83-F239-46A8-9A87-1EB1FB0B79F9}" srcOrd="19" destOrd="0" presId="urn:microsoft.com/office/officeart/2005/8/layout/default#1"/>
    <dgm:cxn modelId="{CE1E7902-A72C-4C24-9AFF-8F7B381BAE3E}" type="presParOf" srcId="{3C5A676D-11A3-40AD-B0C0-98AA55E96A4D}" destId="{8C8086F4-EA7A-4DA8-B360-C7A5B3E6375F}" srcOrd="20" destOrd="0" presId="urn:microsoft.com/office/officeart/2005/8/layout/default#1"/>
    <dgm:cxn modelId="{90DA9839-EE77-4B7D-B818-605D2822CFCA}" type="presParOf" srcId="{3C5A676D-11A3-40AD-B0C0-98AA55E96A4D}" destId="{7CDB8853-AB58-43AB-A5CF-0A1BC771C5FE}" srcOrd="21" destOrd="0" presId="urn:microsoft.com/office/officeart/2005/8/layout/default#1"/>
    <dgm:cxn modelId="{49A4CAED-6124-463A-A0E2-DAC9E2F16830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82344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zeměpisná síť</a:t>
          </a:r>
          <a:endParaRPr lang="cs-CZ" sz="2400" kern="1200" dirty="0"/>
        </a:p>
      </dsp:txBody>
      <dsp:txXfrm>
        <a:off x="82344" y="316627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70577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rovnoběžka</a:t>
          </a:r>
          <a:endParaRPr lang="cs-CZ" sz="2400" kern="1200" dirty="0"/>
        </a:p>
      </dsp:txBody>
      <dsp:txXfrm>
        <a:off x="2170577" y="316627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58810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poledník</a:t>
          </a:r>
          <a:endParaRPr lang="cs-CZ" sz="2400" kern="1200" dirty="0"/>
        </a:p>
      </dsp:txBody>
      <dsp:txXfrm>
        <a:off x="4258810" y="316627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rovník</a:t>
          </a:r>
          <a:endParaRPr lang="cs-CZ" sz="2400" kern="1200" dirty="0"/>
        </a:p>
      </dsp:txBody>
      <dsp:txXfrm>
        <a:off x="6316860" y="316627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82344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hlavní poledník</a:t>
          </a:r>
          <a:endParaRPr lang="cs-CZ" sz="2400" kern="1200" dirty="0"/>
        </a:p>
      </dsp:txBody>
      <dsp:txXfrm>
        <a:off x="82344" y="1684787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70577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zemská polokoule</a:t>
          </a:r>
          <a:endParaRPr lang="cs-CZ" sz="2400" kern="1200" dirty="0"/>
        </a:p>
      </dsp:txBody>
      <dsp:txXfrm>
        <a:off x="2170577" y="1684787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258810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zeměpisná šířka</a:t>
          </a:r>
          <a:endParaRPr lang="cs-CZ" sz="2400" kern="1200" dirty="0"/>
        </a:p>
      </dsp:txBody>
      <dsp:txXfrm>
        <a:off x="4258810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316860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zeměpisná délka</a:t>
          </a:r>
          <a:endParaRPr lang="cs-CZ" sz="2400" kern="1200" dirty="0"/>
        </a:p>
      </dsp:txBody>
      <dsp:txXfrm>
        <a:off x="6316860" y="1684787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82344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obratník</a:t>
          </a:r>
          <a:endParaRPr lang="cs-CZ" sz="2400" kern="1200" dirty="0"/>
        </a:p>
      </dsp:txBody>
      <dsp:txXfrm>
        <a:off x="82344" y="3052935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2170577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polární kruh</a:t>
          </a:r>
          <a:endParaRPr lang="cs-CZ" sz="2400" kern="1200" dirty="0"/>
        </a:p>
      </dsp:txBody>
      <dsp:txXfrm>
        <a:off x="2170577" y="3052935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4258810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zemský pól</a:t>
          </a:r>
          <a:endParaRPr lang="cs-CZ" sz="2400" b="0" kern="1200" dirty="0"/>
        </a:p>
      </dsp:txBody>
      <dsp:txXfrm>
        <a:off x="4258810" y="3052935"/>
        <a:ext cx="1912739" cy="1147643"/>
      </dsp:txXfrm>
    </dsp:sp>
    <dsp:sp modelId="{BAA9C6B7-595A-4370-8301-2396CE27676B}">
      <dsp:nvSpPr>
        <dsp:cNvPr id="0" name=""/>
        <dsp:cNvSpPr/>
      </dsp:nvSpPr>
      <dsp:spPr>
        <a:xfrm>
          <a:off x="6316860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GPS</a:t>
          </a:r>
          <a:endParaRPr lang="cs-CZ" sz="2400" kern="1200" dirty="0"/>
        </a:p>
      </dsp:txBody>
      <dsp:txXfrm>
        <a:off x="6316860" y="3052935"/>
        <a:ext cx="1912739" cy="1147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45662-10A7-4752-9E2D-8B579609651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239D7-A7E0-4AFA-8120-5D3156E3F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39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//upload.wikimedia.org/wikipedia/commons/e/ef/Earth-lighting-winter-solstice_CS.png" TargetMode="External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f/fb/Northpole_polarstern_hg.jpg" TargetMode="Externa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8/8b/Geographic_Southpole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//upload.wikimedia.org/wikipedia/commons/6/6f/Poledn%C3%ADky.png" TargetMode="Externa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d/d5/Prime_meridian.jpg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cs.wikipedia.org/wiki/Soubor:GPS_receiver_(mouse).jpg" TargetMode="Externa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9.jpeg"/><Relationship Id="rId4" Type="http://schemas.openxmlformats.org/officeDocument/2006/relationships/hyperlink" Target="//upload.wikimedia.org/wikipedia/commons/e/ef/Satellite-navigation.jpg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jpeg"/><Relationship Id="rId5" Type="http://schemas.openxmlformats.org/officeDocument/2006/relationships/image" Target="../media/image3.jpeg"/><Relationship Id="rId4" Type="http://schemas.openxmlformats.org/officeDocument/2006/relationships/hyperlink" Target="http://commons.wikimedia.org/wiki/Hlavn%C3%AD_strana?uselang=cs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0.jpeg"/><Relationship Id="rId5" Type="http://schemas.openxmlformats.org/officeDocument/2006/relationships/image" Target="../media/image10.png"/><Relationship Id="rId4" Type="http://schemas.openxmlformats.org/officeDocument/2006/relationships/image" Target="../media/image1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29.1.2013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VY_52_INOVACE_05_ZEMĚPIS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Zeměpisná poloha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6.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03648" y="476672"/>
            <a:ext cx="6264696" cy="1152128"/>
          </a:xfrm>
          <a:solidFill>
            <a:srgbClr val="F7FAF0"/>
          </a:solidFill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Zeměpisná poloha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ctr" rotWithShape="0">
                  <a:prstClr val="black">
                    <a:alpha val="43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7" name="Picture 2" descr="C:\Users\Čapková\Desktop\rovní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564904"/>
            <a:ext cx="3384376" cy="1692188"/>
          </a:xfrm>
          <a:prstGeom prst="rect">
            <a:avLst/>
          </a:prstGeom>
          <a:noFill/>
          <a:ln w="12700">
            <a:solidFill>
              <a:schemeClr val="tx2">
                <a:lumMod val="75000"/>
              </a:schemeClr>
            </a:solidFill>
          </a:ln>
        </p:spPr>
      </p:pic>
      <p:pic>
        <p:nvPicPr>
          <p:cNvPr id="4" name="Picture 5" descr="C:\Users\Čapková\Desktop\polární de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108068">
            <a:off x="414084" y="2331185"/>
            <a:ext cx="1872208" cy="1404156"/>
          </a:xfrm>
          <a:prstGeom prst="rect">
            <a:avLst/>
          </a:prstGeom>
          <a:noFill/>
        </p:spPr>
      </p:pic>
      <p:pic>
        <p:nvPicPr>
          <p:cNvPr id="6" name="Picture 5" descr="C:\Users\Čapková\Desktop\poední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509120"/>
            <a:ext cx="2232248" cy="1800200"/>
          </a:xfrm>
          <a:prstGeom prst="rect">
            <a:avLst/>
          </a:prstGeom>
          <a:noFill/>
          <a:ln w="12700">
            <a:solidFill>
              <a:schemeClr val="tx2">
                <a:lumMod val="75000"/>
              </a:schemeClr>
            </a:solidFill>
          </a:ln>
        </p:spPr>
      </p:pic>
      <p:pic>
        <p:nvPicPr>
          <p:cNvPr id="8" name="Picture 6" descr="C:\Users\Čapková\Desktop\jižní pól. obr.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4797152"/>
            <a:ext cx="2377250" cy="1577630"/>
          </a:xfrm>
          <a:prstGeom prst="rect">
            <a:avLst/>
          </a:prstGeom>
          <a:noFill/>
        </p:spPr>
      </p:pic>
      <p:pic>
        <p:nvPicPr>
          <p:cNvPr id="9" name="Picture 4" descr="C:\Users\Čapková\Desktop\polární noc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456722">
            <a:off x="6876256" y="2420888"/>
            <a:ext cx="1872208" cy="1368152"/>
          </a:xfrm>
          <a:prstGeom prst="rect">
            <a:avLst/>
          </a:prstGeom>
          <a:noFill/>
        </p:spPr>
      </p:pic>
      <p:pic>
        <p:nvPicPr>
          <p:cNvPr id="10" name="Picture 3" descr="C:\Users\Čapková\Desktop\rovnoběžky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00192" y="4581128"/>
            <a:ext cx="2445764" cy="1672872"/>
          </a:xfrm>
          <a:prstGeom prst="rect">
            <a:avLst/>
          </a:prstGeom>
          <a:noFill/>
          <a:ln w="12700">
            <a:solidFill>
              <a:schemeClr val="tx2">
                <a:lumMod val="75000"/>
              </a:schemeClr>
            </a:solidFill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67544" y="170080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835696" y="476672"/>
            <a:ext cx="5400600" cy="1008112"/>
          </a:xfrm>
          <a:prstGeom prst="roundRect">
            <a:avLst>
              <a:gd name="adj" fmla="val 20790"/>
            </a:avLst>
          </a:prstGeom>
          <a:solidFill>
            <a:srgbClr val="B7DCE7">
              <a:alpha val="16863"/>
            </a:srgbClr>
          </a:solidFill>
          <a:ln w="28575">
            <a:solidFill>
              <a:schemeClr val="accent4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ZEMĚPISNÁ  POLOHA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979712" y="620688"/>
            <a:ext cx="5256584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latin typeface="+mj-lt"/>
                <a:ea typeface="+mj-ea"/>
                <a:cs typeface="+mj-cs"/>
              </a:rPr>
              <a:t>Přiřaď správný pojem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1916832"/>
          <a:ext cx="6096000" cy="3505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POLEDNÍK</a:t>
                      </a:r>
                    </a:p>
                    <a:p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ROVNOBĚŽKA</a:t>
                      </a:r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ZEMĚPISNÁ</a:t>
                      </a:r>
                      <a:r>
                        <a:rPr lang="cs-CZ" sz="2000" b="0" baseline="0" dirty="0" smtClean="0"/>
                        <a:t> ŠÍŘKA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ZEMĚPISNÁ</a:t>
                      </a:r>
                      <a:r>
                        <a:rPr lang="cs-CZ" sz="2000" b="0" baseline="0" dirty="0" smtClean="0"/>
                        <a:t> DÉLKA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ZEMSKÝ</a:t>
                      </a:r>
                      <a:r>
                        <a:rPr lang="cs-CZ" sz="2000" b="0" baseline="0" dirty="0" smtClean="0"/>
                        <a:t> PÓL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251520" y="5949280"/>
            <a:ext cx="8568952" cy="430887"/>
          </a:xfrm>
          <a:prstGeom prst="rect">
            <a:avLst/>
          </a:prstGeom>
          <a:solidFill>
            <a:srgbClr val="99FFCC">
              <a:alpha val="50196"/>
            </a:srgbClr>
          </a:solidFill>
        </p:spPr>
        <p:txBody>
          <a:bodyPr wrap="square">
            <a:spAutoFit/>
          </a:bodyPr>
          <a:lstStyle/>
          <a:p>
            <a:r>
              <a:rPr lang="cs-CZ" sz="2200" dirty="0" smtClean="0"/>
              <a:t>západní nebo východní;  bod;  polokružnice;  severní nebo jižní;  kružnice  </a:t>
            </a:r>
            <a:endParaRPr lang="cs-CZ" sz="2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907704" y="908720"/>
            <a:ext cx="5256584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latin typeface="+mj-lt"/>
                <a:ea typeface="+mj-ea"/>
                <a:cs typeface="+mj-cs"/>
              </a:rPr>
              <a:t>Přiřaď správný pojem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05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POLEDNÍK</a:t>
                      </a:r>
                    </a:p>
                    <a:p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rgbClr val="FF0000"/>
                          </a:solidFill>
                        </a:rPr>
                        <a:t>polokružnice </a:t>
                      </a:r>
                      <a:endParaRPr lang="cs-CZ" sz="2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ROVNOBĚŽKA</a:t>
                      </a:r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rgbClr val="FF0000"/>
                          </a:solidFill>
                        </a:rPr>
                        <a:t>kružnice</a:t>
                      </a:r>
                      <a:endParaRPr lang="cs-CZ" sz="2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ZEMĚPISNÁ</a:t>
                      </a:r>
                      <a:r>
                        <a:rPr lang="cs-CZ" sz="2000" b="0" baseline="0" dirty="0" smtClean="0"/>
                        <a:t> ŠÍŘKA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rgbClr val="FF0000"/>
                          </a:solidFill>
                        </a:rPr>
                        <a:t>severní nebo jižní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ZEMĚPISNÁ</a:t>
                      </a:r>
                      <a:r>
                        <a:rPr lang="cs-CZ" sz="2000" b="0" baseline="0" dirty="0" smtClean="0"/>
                        <a:t> DÉLKA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rgbClr val="FF0000"/>
                          </a:solidFill>
                        </a:rPr>
                        <a:t>západní nebo východní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ZEMSKÝ</a:t>
                      </a:r>
                      <a:r>
                        <a:rPr lang="cs-CZ" sz="2000" b="0" baseline="0" dirty="0" smtClean="0"/>
                        <a:t> PÓL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rgbClr val="FF0000"/>
                          </a:solidFill>
                        </a:rPr>
                        <a:t>bod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251520" y="5949280"/>
            <a:ext cx="8568952" cy="430887"/>
          </a:xfrm>
          <a:prstGeom prst="rect">
            <a:avLst/>
          </a:prstGeom>
          <a:solidFill>
            <a:srgbClr val="99FFCC">
              <a:alpha val="50196"/>
            </a:srgbClr>
          </a:solidFill>
        </p:spPr>
        <p:txBody>
          <a:bodyPr wrap="square">
            <a:spAutoFit/>
          </a:bodyPr>
          <a:lstStyle/>
          <a:p>
            <a:r>
              <a:rPr lang="cs-CZ" sz="2200" dirty="0" smtClean="0"/>
              <a:t>západní nebo východní;  bod;  polokružnice;  severní nebo jižní;  kružnice  </a:t>
            </a: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26064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Všechny poledníky jsou stejně dlouhé: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3600400" cy="115212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2564904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Poledníky mají směr: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79715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140968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západ - východ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sever - jih</a:t>
            </a:r>
          </a:p>
          <a:p>
            <a:pPr marL="457200" indent="-457200"/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39552" y="4509120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Poledníky určují: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085184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zeměpisnou šířku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zeměpisnou délku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9552" y="1268760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ano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ne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Všechny poledníky jsou stejně dlouhé: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3600400" cy="115212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2780928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Poledníky mají směr: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79715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356992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západ - východ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sever - jih</a:t>
            </a:r>
          </a:p>
          <a:p>
            <a:pPr marL="457200" indent="-457200"/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39552" y="4509120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Poledníky určují: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157192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zeměpisnou šířku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zeměpisnou délku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9552" y="1628800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ano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ne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40466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Všechny rovnoběžky jsou stejně dlouhé: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3600400" cy="115212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2564904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Rovnoběžky mají směr: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79715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140968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západ - východ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sever - jih</a:t>
            </a:r>
          </a:p>
          <a:p>
            <a:pPr marL="457200" indent="-457200"/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39552" y="4509120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Rovnoběžky určují: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085184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zeměpisnou šířku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zeměpisnou délku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9552" y="1268760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ano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ne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Všechny rovnoběžky jsou stejně dlouhé: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3600400" cy="115212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2780928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Rovnoběžky mají směr: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79715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356992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západ - východ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sever - jih</a:t>
            </a:r>
          </a:p>
          <a:p>
            <a:pPr marL="457200" indent="-457200"/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39552" y="4509120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Rovnoběžky určují: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157192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zeměpisnou šířku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zeměpisnou délku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9552" y="1628800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ano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ne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40466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771800" y="3068960"/>
            <a:ext cx="3528392" cy="1008112"/>
          </a:xfrm>
          <a:prstGeom prst="rect">
            <a:avLst/>
          </a:prstGeom>
          <a:solidFill>
            <a:schemeClr val="accent6">
              <a:lumMod val="40000"/>
              <a:lumOff val="60000"/>
              <a:alpha val="50196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+mj-lt"/>
                <a:ea typeface="+mj-ea"/>
                <a:cs typeface="+mj-cs"/>
              </a:rPr>
              <a:t>Pojmenuj</a:t>
            </a:r>
            <a:r>
              <a:rPr lang="cs-CZ" sz="2800" noProof="0" dirty="0" smtClean="0">
                <a:latin typeface="+mj-lt"/>
                <a:ea typeface="+mj-ea"/>
                <a:cs typeface="+mj-cs"/>
              </a:rPr>
              <a:t> žlutě označené polokoule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64288" y="177281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flipH="1">
            <a:off x="6732240" y="6237312"/>
            <a:ext cx="161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414908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4" name="Picture 3" descr="C:\Users\Čapková\Desktop\jižní polokul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980728"/>
            <a:ext cx="3102028" cy="1368152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</p:pic>
      <p:pic>
        <p:nvPicPr>
          <p:cNvPr id="15" name="Picture 2" descr="C:\Users\Čapková\Desktop\severní polokoul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437112"/>
            <a:ext cx="3168352" cy="1397405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</p:pic>
      <p:pic>
        <p:nvPicPr>
          <p:cNvPr id="16" name="Picture 5" descr="C:\Users\Čapková\Desktop\západní polokou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980728"/>
            <a:ext cx="3096344" cy="1407429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</p:pic>
      <p:pic>
        <p:nvPicPr>
          <p:cNvPr id="17" name="Picture 4" descr="C:\Users\Čapková\Desktop\východní polokoul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437112"/>
            <a:ext cx="3096344" cy="1407429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</p:pic>
      <p:sp>
        <p:nvSpPr>
          <p:cNvPr id="12" name="Zaoblený obdélník 11"/>
          <p:cNvSpPr/>
          <p:nvPr/>
        </p:nvSpPr>
        <p:spPr>
          <a:xfrm>
            <a:off x="1403648" y="2420888"/>
            <a:ext cx="2016224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652120" y="2348880"/>
            <a:ext cx="2016224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475656" y="5832302"/>
            <a:ext cx="2016224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5724128" y="5877272"/>
            <a:ext cx="2016224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771800" y="3068960"/>
            <a:ext cx="3528392" cy="1008112"/>
          </a:xfrm>
          <a:prstGeom prst="rect">
            <a:avLst/>
          </a:prstGeom>
          <a:solidFill>
            <a:schemeClr val="accent6">
              <a:lumMod val="40000"/>
              <a:lumOff val="60000"/>
              <a:alpha val="50196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+mj-lt"/>
                <a:ea typeface="+mj-ea"/>
                <a:cs typeface="+mj-cs"/>
              </a:rPr>
              <a:t>Pojmenuj</a:t>
            </a:r>
            <a:r>
              <a:rPr lang="cs-CZ" sz="2800" noProof="0" dirty="0" smtClean="0">
                <a:latin typeface="+mj-lt"/>
                <a:ea typeface="+mj-ea"/>
                <a:cs typeface="+mj-cs"/>
              </a:rPr>
              <a:t> žlutě označené polokoule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64288" y="177281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flipH="1">
            <a:off x="6732240" y="6237312"/>
            <a:ext cx="161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414908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4" name="Picture 3" descr="C:\Users\Čapková\Desktop\jižní polokul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980728"/>
            <a:ext cx="3102028" cy="1368152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</p:pic>
      <p:pic>
        <p:nvPicPr>
          <p:cNvPr id="15" name="Picture 2" descr="C:\Users\Čapková\Desktop\severní polokoul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437112"/>
            <a:ext cx="3168352" cy="1397405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</p:pic>
      <p:pic>
        <p:nvPicPr>
          <p:cNvPr id="16" name="Picture 5" descr="C:\Users\Čapková\Desktop\západní polokou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980728"/>
            <a:ext cx="3096344" cy="1407429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</p:pic>
      <p:pic>
        <p:nvPicPr>
          <p:cNvPr id="17" name="Picture 4" descr="C:\Users\Čapková\Desktop\východní polokoul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437112"/>
            <a:ext cx="3096344" cy="1407429"/>
          </a:xfrm>
          <a:prstGeom prst="rect">
            <a:avLst/>
          </a:prstGeom>
          <a:noFill/>
          <a:ln w="19050">
            <a:solidFill>
              <a:schemeClr val="accent1">
                <a:lumMod val="75000"/>
              </a:schemeClr>
            </a:solidFill>
          </a:ln>
        </p:spPr>
      </p:pic>
      <p:sp>
        <p:nvSpPr>
          <p:cNvPr id="12" name="Zaoblený obdélník 11"/>
          <p:cNvSpPr/>
          <p:nvPr/>
        </p:nvSpPr>
        <p:spPr>
          <a:xfrm>
            <a:off x="1403648" y="2420888"/>
            <a:ext cx="2016224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652120" y="2348880"/>
            <a:ext cx="2016224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475656" y="5832302"/>
            <a:ext cx="2016224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5724128" y="5877272"/>
            <a:ext cx="2016224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851920" y="26064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07704" y="2420888"/>
            <a:ext cx="10133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západní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72200" y="2348880"/>
            <a:ext cx="6158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jižní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979712" y="5805264"/>
            <a:ext cx="9568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severní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56176" y="5877272"/>
            <a:ext cx="11482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východní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4" grpId="0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323528" y="836712"/>
            <a:ext cx="8496944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latin typeface="+mj-lt"/>
                <a:ea typeface="+mj-ea"/>
                <a:cs typeface="+mj-cs"/>
              </a:rPr>
              <a:t>Šipkou spoj pojem se správným údajem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27584" y="1988840"/>
          <a:ext cx="7416824" cy="42484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8412"/>
                <a:gridCol w="3708412"/>
              </a:tblGrid>
              <a:tr h="472052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rovník</a:t>
                      </a:r>
                      <a:endParaRPr lang="cs-CZ" sz="2000" b="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u="none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66,5° severní šířky</a:t>
                      </a:r>
                      <a:endParaRPr lang="cs-CZ" sz="2000" b="0" u="none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obratník Raka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23,5° jižní šířky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obratník Kozoroha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180° zeměpisné</a:t>
                      </a:r>
                      <a:r>
                        <a:rPr lang="cs-CZ" sz="2000" b="0" baseline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 délky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severní polární kruh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0° zeměpisné šířky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jižní polární kruh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66,5° jižní šířky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hlavní poledník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90°</a:t>
                      </a:r>
                      <a:r>
                        <a:rPr lang="cs-CZ" sz="2000" b="0" baseline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 severní šířky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protilehlý poledník</a:t>
                      </a:r>
                      <a:r>
                        <a:rPr lang="cs-CZ" sz="2000" baseline="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k nultému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23,5° severní šířky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severní pól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90°</a:t>
                      </a:r>
                      <a:r>
                        <a:rPr lang="cs-CZ" sz="2000" b="0" baseline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 jižní šířky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jižní pól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0° zeměpisné délky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323528" y="836712"/>
            <a:ext cx="8496944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latin typeface="+mj-lt"/>
                <a:ea typeface="+mj-ea"/>
                <a:cs typeface="+mj-cs"/>
              </a:rPr>
              <a:t>Šipkou spoj pojem se správným údajem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27584" y="1988840"/>
          <a:ext cx="7416824" cy="42484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8412"/>
                <a:gridCol w="3708412"/>
              </a:tblGrid>
              <a:tr h="472052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rovník</a:t>
                      </a:r>
                      <a:endParaRPr lang="cs-CZ" sz="2000" b="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u="none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66,5° severní šířky</a:t>
                      </a:r>
                      <a:endParaRPr lang="cs-CZ" sz="2000" b="0" u="none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obratník Raka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23,5° jižní šířky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obratník Kozoroha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180° zeměpisné</a:t>
                      </a:r>
                      <a:r>
                        <a:rPr lang="cs-CZ" sz="2000" b="0" baseline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 délky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severní polární kruh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0° zeměpisné šířky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jižní polární kruh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66,5° jižní šířky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hlavní poledník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90°</a:t>
                      </a:r>
                      <a:r>
                        <a:rPr lang="cs-CZ" sz="2000" b="0" baseline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 severní šířky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protilehlý poledník k nultému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23,5° severní šířky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severní pól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90°</a:t>
                      </a:r>
                      <a:r>
                        <a:rPr lang="cs-CZ" sz="2000" b="0" baseline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 jižní šířky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05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 w="19050">
                            <a:solidFill>
                              <a:schemeClr val="accent1">
                                <a:lumMod val="75000"/>
                              </a:schemeClr>
                            </a:solidFill>
                          </a:ln>
                          <a:solidFill>
                            <a:schemeClr val="tx1"/>
                          </a:solidFill>
                        </a:rPr>
                        <a:t>jižní pól</a:t>
                      </a:r>
                      <a:endParaRPr lang="cs-CZ" sz="2000" dirty="0">
                        <a:ln w="19050"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n w="9525">
                            <a:solidFill>
                              <a:srgbClr val="000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0° zeměpisné délky</a:t>
                      </a:r>
                      <a:endParaRPr lang="cs-CZ" sz="2000" b="0" dirty="0">
                        <a:ln w="9525">
                          <a:solidFill>
                            <a:srgbClr val="000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cxnSp>
        <p:nvCxnSpPr>
          <p:cNvPr id="12" name="Přímá spojovací šipka 11"/>
          <p:cNvCxnSpPr/>
          <p:nvPr/>
        </p:nvCxnSpPr>
        <p:spPr>
          <a:xfrm>
            <a:off x="3995936" y="2204864"/>
            <a:ext cx="648072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3995936" y="2708920"/>
            <a:ext cx="648072" cy="23042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3995936" y="2708920"/>
            <a:ext cx="648072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4067944" y="2204864"/>
            <a:ext cx="576064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4067944" y="4077072"/>
            <a:ext cx="576064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4067944" y="4581128"/>
            <a:ext cx="576064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V="1">
            <a:off x="4139952" y="3140968"/>
            <a:ext cx="504056" cy="19442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V="1">
            <a:off x="4139952" y="4581128"/>
            <a:ext cx="504056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flipV="1">
            <a:off x="4139952" y="5517232"/>
            <a:ext cx="504056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851920" y="18864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arth-lighting-winter-solstice C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196752"/>
            <a:ext cx="7620000" cy="500062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96336" y="4221088"/>
            <a:ext cx="1152128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rovník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1844824"/>
            <a:ext cx="10012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severní pól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5301208"/>
            <a:ext cx="7665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jižní pól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476672"/>
            <a:ext cx="41454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DŮLEŽITÉ ROVNOBĚŽKY</a:t>
            </a:r>
            <a:endParaRPr lang="cs-CZ" sz="32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60232" y="2276873"/>
            <a:ext cx="194421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 severní polární kruh</a:t>
            </a:r>
            <a:endParaRPr lang="cs-CZ" sz="1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3573016"/>
            <a:ext cx="1296144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obratník Raka</a:t>
            </a:r>
            <a:endParaRPr lang="cs-CZ" sz="1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4869160"/>
            <a:ext cx="1872208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obratník Kozoroha</a:t>
            </a:r>
            <a:endParaRPr lang="cs-CZ" sz="1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5373216"/>
            <a:ext cx="158417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jižní polární kruh</a:t>
            </a:r>
            <a:endParaRPr lang="cs-CZ" sz="1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1412776"/>
            <a:ext cx="122413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zemská osa</a:t>
            </a:r>
            <a:endParaRPr lang="cs-CZ" sz="1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Čapková\Desktop\polární d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348880"/>
            <a:ext cx="3384376" cy="2538282"/>
          </a:xfrm>
          <a:prstGeom prst="rect">
            <a:avLst/>
          </a:prstGeom>
          <a:noFill/>
        </p:spPr>
      </p:pic>
      <p:pic>
        <p:nvPicPr>
          <p:cNvPr id="3" name="Picture 4" descr="C:\Users\Čapková\Desktop\polární no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420888"/>
            <a:ext cx="3456384" cy="250162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63688" y="5013176"/>
            <a:ext cx="16466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polární den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5013176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polární záře při polární noci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908720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hranicí polárního kruhu</a:t>
            </a:r>
            <a:endParaRPr lang="cs-CZ" sz="32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Northpole polarstern h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268760"/>
            <a:ext cx="2880320" cy="4334954"/>
          </a:xfrm>
          <a:prstGeom prst="rect">
            <a:avLst/>
          </a:prstGeom>
          <a:noFill/>
        </p:spPr>
      </p:pic>
      <p:pic>
        <p:nvPicPr>
          <p:cNvPr id="2052" name="Picture 4" descr="Soubor:Geographic Southpo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1772816"/>
            <a:ext cx="5098870" cy="33843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5661248"/>
            <a:ext cx="280831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severní pól v Arktidě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5229200"/>
            <a:ext cx="25269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jižní pól na Antarktidě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332656"/>
            <a:ext cx="22459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Zemské póly</a:t>
            </a:r>
            <a:endParaRPr lang="cs-CZ" sz="32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5896" y="332656"/>
            <a:ext cx="20778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POLEDNÍKY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Soubor:Poledníky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196752"/>
            <a:ext cx="6336704" cy="5153854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Prime meridia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76672"/>
            <a:ext cx="3528392" cy="4704523"/>
          </a:xfrm>
          <a:prstGeom prst="rect">
            <a:avLst/>
          </a:prstGeom>
          <a:noFill/>
        </p:spPr>
      </p:pic>
      <p:pic>
        <p:nvPicPr>
          <p:cNvPr id="4" name="Picture 3" descr="C:\Users\Čapková\AppData\Local\Microsoft\Windows\Temporary Internet Files\Content.IE5\O8ARVBQ7\MP90042376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800000" flipV="1">
            <a:off x="5220072" y="1268760"/>
            <a:ext cx="3168352" cy="322183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55776" y="5373216"/>
            <a:ext cx="42798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hlavní (nultý) – greenwichský poledník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5949280"/>
            <a:ext cx="72220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prochází  hvězdárnou v Greenwichi na předměstí  Londýna v Anglii</a:t>
            </a:r>
            <a:endParaRPr lang="cs-CZ" sz="20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31641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Zeměpisnou polohu zjistíme pomocí </a:t>
            </a:r>
            <a:r>
              <a:rPr lang="cs-CZ" sz="2000" b="1" dirty="0" smtClean="0">
                <a:solidFill>
                  <a:srgbClr val="FF0000"/>
                </a:solidFill>
              </a:rPr>
              <a:t>zeměpisné sítě</a:t>
            </a:r>
            <a:r>
              <a:rPr lang="cs-CZ" sz="2000" dirty="0" smtClean="0">
                <a:solidFill>
                  <a:srgbClr val="FF0000"/>
                </a:solidFill>
              </a:rPr>
              <a:t>, kterou tvoří  soustava poledníků a rovnoběžek.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Poloha každého místa na povrchu Země je určena </a:t>
            </a:r>
            <a:r>
              <a:rPr lang="cs-CZ" sz="2000" b="1" dirty="0" smtClean="0">
                <a:solidFill>
                  <a:srgbClr val="FF0000"/>
                </a:solidFill>
              </a:rPr>
              <a:t>zeměpisnou šířkou </a:t>
            </a:r>
            <a:r>
              <a:rPr lang="cs-CZ" sz="2000" dirty="0" smtClean="0">
                <a:solidFill>
                  <a:srgbClr val="FF0000"/>
                </a:solidFill>
              </a:rPr>
              <a:t>a </a:t>
            </a:r>
            <a:r>
              <a:rPr lang="cs-CZ" sz="2000" b="1" dirty="0" smtClean="0">
                <a:solidFill>
                  <a:srgbClr val="FF0000"/>
                </a:solidFill>
              </a:rPr>
              <a:t>zeměpisnou délkou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132856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Pomocí  fyzické mapy v atlasu světa zjisti místa, která mají danou zeměpisnou polohu: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293096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Z atlasu světa a pomocí rejstříku urči přibližnou zeměpisnou polohu </a:t>
            </a:r>
            <a:r>
              <a:rPr lang="cs-CZ" sz="2800" b="1" dirty="0" smtClean="0">
                <a:solidFill>
                  <a:srgbClr val="00B0F0"/>
                </a:solidFill>
              </a:rPr>
              <a:t>místa </a:t>
            </a:r>
            <a:r>
              <a:rPr lang="cs-CZ" sz="2800" b="1" dirty="0" smtClean="0">
                <a:solidFill>
                  <a:srgbClr val="00B0F0"/>
                </a:solidFill>
              </a:rPr>
              <a:t>v celých °: 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140968"/>
            <a:ext cx="38428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60° s.</a:t>
            </a:r>
            <a:r>
              <a:rPr lang="cs-CZ" sz="2400" dirty="0" err="1" smtClean="0"/>
              <a:t>š</a:t>
            </a:r>
            <a:r>
              <a:rPr lang="cs-CZ" sz="2400" dirty="0" smtClean="0"/>
              <a:t>.,  90° z.</a:t>
            </a:r>
            <a:r>
              <a:rPr lang="cs-CZ" sz="2400" dirty="0" err="1" smtClean="0"/>
              <a:t>d</a:t>
            </a:r>
            <a:r>
              <a:rPr lang="cs-CZ" sz="2400" dirty="0" smtClean="0"/>
              <a:t>. (záliv) -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30° </a:t>
            </a:r>
            <a:r>
              <a:rPr lang="cs-CZ" sz="2400" dirty="0" err="1" smtClean="0"/>
              <a:t>j.š</a:t>
            </a:r>
            <a:r>
              <a:rPr lang="cs-CZ" sz="2400" dirty="0" smtClean="0"/>
              <a:t>., 120° v.</a:t>
            </a:r>
            <a:r>
              <a:rPr lang="cs-CZ" sz="2400" dirty="0" err="1" smtClean="0"/>
              <a:t>d</a:t>
            </a:r>
            <a:r>
              <a:rPr lang="cs-CZ" sz="2400" dirty="0" smtClean="0"/>
              <a:t>. (poušť) -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5301209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Tokio (hl. město Japonska) –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Svatá Helena (ostrov v Atlant. </a:t>
            </a:r>
            <a:r>
              <a:rPr lang="cs-CZ" sz="2400" dirty="0" smtClean="0"/>
              <a:t>oceánu</a:t>
            </a:r>
            <a:r>
              <a:rPr lang="cs-CZ" sz="2400" dirty="0" smtClean="0"/>
              <a:t>) –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484784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Pomocí  fyzické mapy v atlasu světa zjisti místa, která mají danou zeměpisnou polohu: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861048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Z atlasu světa a pomocí rejstříku urči přibližnou zeměpisnou polohu </a:t>
            </a:r>
            <a:r>
              <a:rPr lang="cs-CZ" sz="2800" b="1" dirty="0" smtClean="0">
                <a:solidFill>
                  <a:srgbClr val="00B0F0"/>
                </a:solidFill>
              </a:rPr>
              <a:t>místa </a:t>
            </a:r>
            <a:r>
              <a:rPr lang="cs-CZ" sz="2800" b="1" dirty="0" smtClean="0">
                <a:solidFill>
                  <a:srgbClr val="00B0F0"/>
                </a:solidFill>
              </a:rPr>
              <a:t>v celých °: 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5" y="2492896"/>
            <a:ext cx="36724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60° s.</a:t>
            </a:r>
            <a:r>
              <a:rPr lang="cs-CZ" sz="2400" dirty="0" err="1" smtClean="0"/>
              <a:t>š</a:t>
            </a:r>
            <a:r>
              <a:rPr lang="cs-CZ" sz="2400" dirty="0" smtClean="0"/>
              <a:t>.,  90° z.</a:t>
            </a:r>
            <a:r>
              <a:rPr lang="cs-CZ" sz="2400" dirty="0" err="1" smtClean="0"/>
              <a:t>d</a:t>
            </a:r>
            <a:r>
              <a:rPr lang="cs-CZ" sz="2400" dirty="0" smtClean="0"/>
              <a:t>. (záliv) - 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30° </a:t>
            </a:r>
            <a:r>
              <a:rPr lang="cs-CZ" sz="2400" dirty="0" err="1" smtClean="0"/>
              <a:t>j.š</a:t>
            </a:r>
            <a:r>
              <a:rPr lang="cs-CZ" sz="2400" dirty="0" smtClean="0"/>
              <a:t>., 120° v.</a:t>
            </a:r>
            <a:r>
              <a:rPr lang="cs-CZ" sz="2400" dirty="0" err="1" smtClean="0"/>
              <a:t>d</a:t>
            </a:r>
            <a:r>
              <a:rPr lang="cs-CZ" sz="2400" dirty="0" smtClean="0"/>
              <a:t>. (poušť) -  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4869160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Tokio (hl. město Japonska) –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Svatá Helena (ostrov v Atlant. oceánu) –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79912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51920" y="2492896"/>
            <a:ext cx="33843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Hudsonův</a:t>
            </a:r>
            <a:r>
              <a:rPr lang="cs-CZ" sz="2400" dirty="0" smtClean="0">
                <a:solidFill>
                  <a:srgbClr val="FF0000"/>
                </a:solidFill>
              </a:rPr>
              <a:t> záliv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995936" y="2852936"/>
            <a:ext cx="29678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Velká Viktoriina poušť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4355976" y="4869160"/>
            <a:ext cx="22785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36° s.</a:t>
            </a:r>
            <a:r>
              <a:rPr lang="cs-CZ" sz="2400" dirty="0" err="1" smtClean="0">
                <a:solidFill>
                  <a:srgbClr val="FF0000"/>
                </a:solidFill>
              </a:rPr>
              <a:t>š</a:t>
            </a:r>
            <a:r>
              <a:rPr lang="cs-CZ" sz="2400" dirty="0" smtClean="0">
                <a:solidFill>
                  <a:srgbClr val="FF0000"/>
                </a:solidFill>
              </a:rPr>
              <a:t>., 140° v.</a:t>
            </a:r>
            <a:r>
              <a:rPr lang="cs-CZ" sz="2400" dirty="0" err="1" smtClean="0">
                <a:solidFill>
                  <a:srgbClr val="FF0000"/>
                </a:solidFill>
              </a:rPr>
              <a:t>d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796136" y="5229200"/>
            <a:ext cx="19287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/>
            <a:r>
              <a:rPr lang="cs-CZ" sz="2400" dirty="0" smtClean="0">
                <a:solidFill>
                  <a:srgbClr val="FF0000"/>
                </a:solidFill>
              </a:rPr>
              <a:t>16° </a:t>
            </a:r>
            <a:r>
              <a:rPr lang="cs-CZ" sz="2400" dirty="0" err="1" smtClean="0">
                <a:solidFill>
                  <a:srgbClr val="FF0000"/>
                </a:solidFill>
              </a:rPr>
              <a:t>j.š</a:t>
            </a:r>
            <a:r>
              <a:rPr lang="cs-CZ" sz="2400" dirty="0" smtClean="0">
                <a:solidFill>
                  <a:srgbClr val="FF0000"/>
                </a:solidFill>
              </a:rPr>
              <a:t>., 6° z.</a:t>
            </a:r>
            <a:r>
              <a:rPr lang="cs-CZ" sz="2400" dirty="0" err="1" smtClean="0">
                <a:solidFill>
                  <a:srgbClr val="FF0000"/>
                </a:solidFill>
              </a:rPr>
              <a:t>d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896448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400" dirty="0" smtClean="0">
                <a:solidFill>
                  <a:srgbClr val="FF0000"/>
                </a:solidFill>
              </a:rPr>
              <a:t>Správnost údajů o zeměpisné poloze závisí na hustotě zeměpisné sítě. 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Pro přesnou orientaci na Zemi, určování polohy a navigaci dopravních prostředků se dnes využívají družicové signály prostřednictvím např.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GPS</a:t>
            </a:r>
            <a:r>
              <a:rPr lang="cs-CZ" sz="2400" dirty="0" smtClean="0">
                <a:solidFill>
                  <a:srgbClr val="FF0000"/>
                </a:solidFill>
              </a:rPr>
              <a:t> (globální polohový systém</a:t>
            </a:r>
            <a:r>
              <a:rPr lang="cs-CZ" dirty="0" smtClean="0">
                <a:solidFill>
                  <a:srgbClr val="FF0000"/>
                </a:solidFill>
              </a:rPr>
              <a:t>).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upload.wikimedia.org/wikipedia/commons/thumb/a/ac/GPS_receiver_%28mouse%29.jpg/220px-GPS_receiver_%28mouse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573016"/>
            <a:ext cx="3264360" cy="2448272"/>
          </a:xfrm>
          <a:prstGeom prst="rect">
            <a:avLst/>
          </a:prstGeom>
          <a:noFill/>
        </p:spPr>
      </p:pic>
      <p:pic>
        <p:nvPicPr>
          <p:cNvPr id="5" name="Picture 2" descr="File:Satellite-navigatio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3573016"/>
            <a:ext cx="3240360" cy="243027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Výukový materiál je určen žákům 6. ročníku k procvičení, zopakování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 utřídění základních zeměpisných pojmů z učiva o zeměpisné poloze.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Žáci samostatně pracují se svými učebnicemi, poznámkami a především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 atlasy světa. 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3861048"/>
            <a:ext cx="702027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2051720" y="3068960"/>
            <a:ext cx="6624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259632" y="4941168"/>
            <a:ext cx="78843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/>
          </a:p>
        </p:txBody>
      </p:sp>
      <p:sp>
        <p:nvSpPr>
          <p:cNvPr id="16" name="Obdélník 15"/>
          <p:cNvSpPr/>
          <p:nvPr/>
        </p:nvSpPr>
        <p:spPr>
          <a:xfrm>
            <a:off x="6876256" y="1916832"/>
            <a:ext cx="16854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cs.wikipedia.org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211960" y="1916832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67544" y="404664"/>
            <a:ext cx="5760640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Citace: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Vlastní zdroj.</a:t>
            </a:r>
          </a:p>
          <a:p>
            <a:r>
              <a:rPr lang="cs-CZ" sz="2000" dirty="0" smtClean="0"/>
              <a:t>Použité obrázky: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67544" y="1916832"/>
            <a:ext cx="4608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</a:t>
            </a:r>
          </a:p>
        </p:txBody>
      </p:sp>
      <p:pic>
        <p:nvPicPr>
          <p:cNvPr id="25" name="Picture 2" descr="C:\Users\Čapková\Desktop\rovní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564904"/>
            <a:ext cx="1440160" cy="720080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2051720" y="2492896"/>
            <a:ext cx="6462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THESEVENSEAS (TALK).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22.1.2013]. Dostupný na WWW: http://cs.wikipedia.org/wiki/Soubor:World_map_with_equator.svg 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355976" y="1916832"/>
            <a:ext cx="25922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hlinkClick r:id="rId4" tooltip="commons.wikimedia.org "/>
              </a:rPr>
              <a:t>commons.wikimedia.org</a:t>
            </a:r>
            <a:r>
              <a:rPr lang="cs-CZ" dirty="0" smtClean="0"/>
              <a:t>,</a:t>
            </a:r>
            <a:endParaRPr lang="cs-CZ" dirty="0"/>
          </a:p>
        </p:txBody>
      </p:sp>
      <p:pic>
        <p:nvPicPr>
          <p:cNvPr id="27" name="Picture 5" descr="C:\Users\Čapková\Desktop\polární de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645024"/>
            <a:ext cx="1008112" cy="756084"/>
          </a:xfrm>
          <a:prstGeom prst="rect">
            <a:avLst/>
          </a:prstGeom>
          <a:noFill/>
        </p:spPr>
      </p:pic>
      <p:sp>
        <p:nvSpPr>
          <p:cNvPr id="28" name="Obdélník 27"/>
          <p:cNvSpPr/>
          <p:nvPr/>
        </p:nvSpPr>
        <p:spPr>
          <a:xfrm>
            <a:off x="2051720" y="3501008"/>
            <a:ext cx="68407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PAANANE ISABEL PAULSEN.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</a:t>
            </a:r>
          </a:p>
          <a:p>
            <a:r>
              <a:rPr lang="cs-CZ" dirty="0" smtClean="0"/>
              <a:t> [cit. 28.1.2013]. Dostupný na WWW: http://commons.wikimedia.org/wiki/File:Midnattssola_p%C3%A5_Furuflaten.JPG </a:t>
            </a:r>
            <a:endParaRPr lang="cs-CZ" dirty="0"/>
          </a:p>
        </p:txBody>
      </p:sp>
      <p:pic>
        <p:nvPicPr>
          <p:cNvPr id="29" name="Picture 4" descr="C:\Users\Čapková\Desktop\polární noc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4797152"/>
            <a:ext cx="1073699" cy="717426"/>
          </a:xfrm>
          <a:prstGeom prst="rect">
            <a:avLst/>
          </a:prstGeom>
          <a:noFill/>
        </p:spPr>
      </p:pic>
      <p:sp>
        <p:nvSpPr>
          <p:cNvPr id="30" name="Obdélník 29"/>
          <p:cNvSpPr/>
          <p:nvPr/>
        </p:nvSpPr>
        <p:spPr>
          <a:xfrm>
            <a:off x="2015208" y="4725144"/>
            <a:ext cx="71287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dirty="0" smtClean="0"/>
              <a:t>SIGMUND PETTERSEN. </a:t>
            </a:r>
            <a:r>
              <a:rPr lang="nl-NL" i="1" dirty="0" smtClean="0"/>
              <a:t>cs.wikipedia.org</a:t>
            </a:r>
            <a:r>
              <a:rPr lang="nl-NL" dirty="0" smtClean="0"/>
              <a:t> [online]. [cit. 28.1.2013]. </a:t>
            </a:r>
            <a:endParaRPr lang="cs-CZ" dirty="0" smtClean="0"/>
          </a:p>
          <a:p>
            <a:r>
              <a:rPr lang="nl-NL" dirty="0" smtClean="0"/>
              <a:t>Dostupný na WWW: http://cs.wikipedia.org/wiki/Soubor:Aurora_Borealis_Salangen1.jpg </a:t>
            </a:r>
            <a:endParaRPr lang="cs-CZ" dirty="0"/>
          </a:p>
        </p:txBody>
      </p:sp>
      <p:pic>
        <p:nvPicPr>
          <p:cNvPr id="31" name="Picture 6" descr="C:\Users\Čapková\Desktop\jižní pól. obr.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5877272"/>
            <a:ext cx="1080120" cy="716807"/>
          </a:xfrm>
          <a:prstGeom prst="rect">
            <a:avLst/>
          </a:prstGeom>
          <a:noFill/>
        </p:spPr>
      </p:pic>
      <p:sp>
        <p:nvSpPr>
          <p:cNvPr id="32" name="Obdélník 31"/>
          <p:cNvSpPr/>
          <p:nvPr/>
        </p:nvSpPr>
        <p:spPr>
          <a:xfrm>
            <a:off x="2051720" y="5733256"/>
            <a:ext cx="64807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KUNO LECHNER.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28.1.2013]. Dostupný na WWW: http://cs.wikipedia.org/wiki/Soubor:Geographic_Southpole.jpg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5776" y="404664"/>
            <a:ext cx="56886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LUIS MIGUEL BUGALLO SÁNCHEZ.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</a:t>
            </a:r>
          </a:p>
          <a:p>
            <a:r>
              <a:rPr lang="cs-CZ" dirty="0" smtClean="0"/>
              <a:t>[cit. 28.1.2013]. Dostupný na WWW: http://cs.wikipedia.org/wiki/Soubor:Hemisferio_Sur.png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55776" y="1484784"/>
            <a:ext cx="59046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LUIS MIGUEL BUGALLO SÁNCHEZ.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</a:t>
            </a:r>
          </a:p>
          <a:p>
            <a:r>
              <a:rPr lang="cs-CZ" dirty="0" smtClean="0"/>
              <a:t>[cit. 28.1.2013]. Dostupný na WWW: http://cs.wikipedia.org/wiki/Soubor:Hemisferio_Norte.png </a:t>
            </a:r>
            <a:endParaRPr lang="cs-CZ" dirty="0"/>
          </a:p>
        </p:txBody>
      </p:sp>
      <p:pic>
        <p:nvPicPr>
          <p:cNvPr id="1026" name="Picture 2" descr="C:\Users\Čapková\Desktop\severní polokoul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1800200" cy="793980"/>
          </a:xfrm>
          <a:prstGeom prst="rect">
            <a:avLst/>
          </a:prstGeom>
          <a:noFill/>
        </p:spPr>
      </p:pic>
      <p:pic>
        <p:nvPicPr>
          <p:cNvPr id="1027" name="Picture 3" descr="C:\Users\Čapková\Desktop\jižní polokul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4664"/>
            <a:ext cx="1795911" cy="79208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537520" y="2564904"/>
            <a:ext cx="6066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LUIS MIGUEL BUGALLO SÁNCHEZ.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</a:t>
            </a:r>
          </a:p>
          <a:p>
            <a:r>
              <a:rPr lang="cs-CZ" dirty="0" smtClean="0"/>
              <a:t>[cit. 28.1.2013]. Dostupný na WWW: http://cs.wikipedia.org/wiki/Soubor:Hemisferio_Oeste.png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55776" y="3573016"/>
            <a:ext cx="59766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LUIS MIGUEL BUGALLO SÁNCHEZ.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</a:t>
            </a:r>
          </a:p>
          <a:p>
            <a:r>
              <a:rPr lang="cs-CZ" dirty="0" smtClean="0"/>
              <a:t>[cit. 28.1.2013]. Dostupný na WWW: http://cs.wikipedia.org/wiki/Soubor:Hemisferio_Leste.png </a:t>
            </a:r>
            <a:endParaRPr lang="cs-CZ" dirty="0"/>
          </a:p>
        </p:txBody>
      </p:sp>
      <p:pic>
        <p:nvPicPr>
          <p:cNvPr id="1028" name="Picture 4" descr="C:\Users\Čapková\Desktop\východní polokou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645024"/>
            <a:ext cx="1728192" cy="785542"/>
          </a:xfrm>
          <a:prstGeom prst="rect">
            <a:avLst/>
          </a:prstGeom>
          <a:noFill/>
        </p:spPr>
      </p:pic>
      <p:pic>
        <p:nvPicPr>
          <p:cNvPr id="1029" name="Picture 5" descr="C:\Users\Čapková\Desktop\západní polokoul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564904"/>
            <a:ext cx="1742594" cy="792088"/>
          </a:xfrm>
          <a:prstGeom prst="rect">
            <a:avLst/>
          </a:prstGeom>
          <a:noFill/>
        </p:spPr>
      </p:pic>
      <p:pic>
        <p:nvPicPr>
          <p:cNvPr id="10" name="Picture 1" descr="C:\Users\Čapková\Desktop\severní pó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4869160"/>
            <a:ext cx="720080" cy="108012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051720" y="4941168"/>
            <a:ext cx="6840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HANNES GROBE.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28.1.2013]. Dostupný na WWW: http://commons.wikimedia.org/wiki/File:Northpole_polarstern_hg.jpg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Desktop\rovnoběž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6672"/>
            <a:ext cx="1224136" cy="801253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63688" y="476672"/>
            <a:ext cx="70932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PRZEMYSLAW "BLUESHADE" IDZKIEWICZ.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</a:t>
            </a:r>
          </a:p>
          <a:p>
            <a:r>
              <a:rPr lang="cs-CZ" dirty="0" smtClean="0"/>
              <a:t>[cit. 28.1.2013]. Dostupný na WWW: http://cs.wikipedia.org/wiki/Soubor:Earth-lighting-winter-solstice_CS.png </a:t>
            </a:r>
            <a:endParaRPr lang="cs-CZ" dirty="0"/>
          </a:p>
        </p:txBody>
      </p:sp>
      <p:pic>
        <p:nvPicPr>
          <p:cNvPr id="4" name="Picture 5" descr="C:\Users\Čapková\Desktop\poední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844824"/>
            <a:ext cx="1080120" cy="87849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619672" y="1916832"/>
            <a:ext cx="69127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ADAM SÁDOVSKÝ.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28.1.2013].     </a:t>
            </a:r>
          </a:p>
          <a:p>
            <a:r>
              <a:rPr lang="cs-CZ" dirty="0" smtClean="0"/>
              <a:t>  Dostupný na WWW: </a:t>
            </a:r>
          </a:p>
          <a:p>
            <a:r>
              <a:rPr lang="cs-CZ" dirty="0" smtClean="0"/>
              <a:t>  http://cs.wikipedia.org/wiki/Soubor:Poledn%C3%ADky.png </a:t>
            </a:r>
            <a:endParaRPr lang="cs-CZ" dirty="0"/>
          </a:p>
        </p:txBody>
      </p:sp>
      <p:pic>
        <p:nvPicPr>
          <p:cNvPr id="6" name="Picture 2" descr="C:\Users\Čapková\Desktop\GP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365104"/>
            <a:ext cx="1080120" cy="81009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763688" y="4437112"/>
            <a:ext cx="73803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DELIDUMRUL.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29.1.2013]. Dostupný na WWW: http://cs.wikipedia.org/wiki/Soubor:GPS_receiver_(mouse).jpg </a:t>
            </a:r>
            <a:endParaRPr lang="cs-CZ" dirty="0"/>
          </a:p>
        </p:txBody>
      </p:sp>
      <p:pic>
        <p:nvPicPr>
          <p:cNvPr id="8" name="Picture 2" descr="C:\Users\Čapková\Desktop\naviga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5517232"/>
            <a:ext cx="1056627" cy="792088"/>
          </a:xfrm>
          <a:prstGeom prst="rect">
            <a:avLst/>
          </a:prstGeom>
          <a:noFill/>
        </p:spPr>
      </p:pic>
      <p:pic>
        <p:nvPicPr>
          <p:cNvPr id="10" name="Picture 4" descr="C:\Users\Čapková\Desktop\nultý polední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3068960"/>
            <a:ext cx="594536" cy="79208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691680" y="3140968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CHRISO.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28.1.2013]. Dostupný na WWW:</a:t>
            </a:r>
          </a:p>
          <a:p>
            <a:r>
              <a:rPr lang="cs-CZ" dirty="0" smtClean="0"/>
              <a:t> http://cs.wikipedia.org/wiki/Soubor:Prime_meridian.jpg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63688" y="5445224"/>
            <a:ext cx="6949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SOLITUDE AT THE ENGLISH LANGUAGE WIKIPEDIA.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29.1.2013]. Dostupný na WWW: http://commons.wikimedia.org/wiki/File:Satellite-navigation.jpg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F8BD8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D99694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Vlastní 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5082</TotalTime>
  <Words>1021</Words>
  <Application>Microsoft Office PowerPoint</Application>
  <PresentationFormat>Předvádění na obrazovce (4:3)</PresentationFormat>
  <Paragraphs>220</Paragraphs>
  <Slides>25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25</vt:i4>
      </vt:variant>
    </vt:vector>
  </HeadingPairs>
  <TitlesOfParts>
    <vt:vector size="28" baseType="lpstr">
      <vt:lpstr>Motiv systému Office</vt:lpstr>
      <vt:lpstr>Motiv sady Office</vt:lpstr>
      <vt:lpstr>1_Motiv sady Office</vt:lpstr>
      <vt:lpstr>Prezentace aplikace PowerPoint</vt:lpstr>
      <vt:lpstr>Zeměpisná poloha</vt:lpstr>
      <vt:lpstr>Prezentace aplikace PowerPoint</vt:lpstr>
      <vt:lpstr>Prezentace aplikace PowerPoint</vt:lpstr>
      <vt:lpstr>Prezentace aplikace PowerPoint</vt:lpstr>
      <vt:lpstr>Všechny poledníky jsou stejně dlouhé:</vt:lpstr>
      <vt:lpstr>Všechny poledníky jsou stejně dlouhé:</vt:lpstr>
      <vt:lpstr>Všechny rovnoběžky jsou stejně dlouhé:</vt:lpstr>
      <vt:lpstr>Všechny rovnoběžky jsou stejně dlouhé: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pc</cp:lastModifiedBy>
  <cp:revision>517</cp:revision>
  <dcterms:created xsi:type="dcterms:W3CDTF">2011-12-27T20:15:32Z</dcterms:created>
  <dcterms:modified xsi:type="dcterms:W3CDTF">2013-01-30T12:40:21Z</dcterms:modified>
</cp:coreProperties>
</file>