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</p:sldMasterIdLst>
  <p:sldIdLst>
    <p:sldId id="262" r:id="rId4"/>
    <p:sldId id="264" r:id="rId5"/>
    <p:sldId id="273" r:id="rId6"/>
    <p:sldId id="27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56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3038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08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610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671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5702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3316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8426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5547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354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5285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8503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6382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030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5953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0898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7838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044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311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0390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607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770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3">
                <a:lumMod val="40000"/>
                <a:lumOff val="60000"/>
              </a:schemeClr>
            </a:gs>
            <a:gs pos="54000">
              <a:srgbClr val="C00000">
                <a:lumMod val="6000"/>
                <a:lumOff val="94000"/>
              </a:srgbClr>
            </a:gs>
            <a:gs pos="100000">
              <a:schemeClr val="accent3">
                <a:lumMod val="67000"/>
                <a:lumOff val="33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922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3">
                <a:lumMod val="40000"/>
                <a:lumOff val="60000"/>
              </a:schemeClr>
            </a:gs>
            <a:gs pos="54000">
              <a:srgbClr val="C00000">
                <a:lumMod val="6000"/>
                <a:lumOff val="94000"/>
              </a:srgbClr>
            </a:gs>
            <a:gs pos="100000">
              <a:schemeClr val="accent3">
                <a:lumMod val="67000"/>
                <a:lumOff val="33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237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Plazi" TargetMode="Externa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adi" TargetMode="External"/><Relationship Id="rId2" Type="http://schemas.openxmlformats.org/officeDocument/2006/relationships/hyperlink" Target="http://cs.wikipedia.org/wiki/Je%C5%A1t%C4%9B%C5%99i" TargetMode="Externa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mije" TargetMode="External"/><Relationship Id="rId2" Type="http://schemas.openxmlformats.org/officeDocument/2006/relationships/hyperlink" Target="http://cs.wikipedia.org/wiki/U%C5%BEovka_obojkov%C3%A1" TargetMode="Externa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slide" Target="slide8.xml"/><Relationship Id="rId4" Type="http://schemas.openxmlformats.org/officeDocument/2006/relationships/image" Target="../media/image13.jpeg"/><Relationship Id="rId9" Type="http://schemas.openxmlformats.org/officeDocument/2006/relationships/image" Target="../media/image1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okod%C3%BDli" TargetMode="External"/><Relationship Id="rId2" Type="http://schemas.openxmlformats.org/officeDocument/2006/relationships/slide" Target="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3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Natrix_natrix_20060810_002.jpg?uselang=cs" TargetMode="Externa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Hadi a krokodýli</a:t>
            </a:r>
            <a:r>
              <a:rPr lang="cs-CZ"/>
              <a:t/>
            </a:r>
            <a:br>
              <a:rPr lang="cs-CZ"/>
            </a:br>
            <a:r>
              <a:rPr lang="cs-CZ" smtClean="0"/>
              <a:t>VY_52_INOVACE_28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20357"/>
              </p:ext>
            </p:extLst>
          </p:nvPr>
        </p:nvGraphicFramePr>
        <p:xfrm>
          <a:off x="251520" y="620688"/>
          <a:ext cx="8784976" cy="589264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3682"/>
                <a:gridCol w="674129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jsou v úvodní části seznámeni se základními znaky plazů, jejich dělením a zástupci. Následují podrobné informace ke skupině hadů a krokodýlů. Fotografie jednotlivých druhů slouží pro názornost a jako aktivní odkaz na podrobnější informace na webu, kde je možno podrobněji prostudovat jednotlivé zástupce a dohledat řadu zajímavostí. Celá prezentace je doplněna aktivujícími činnostmi, kde je třeba, pomocí skrytého pera, zodpovědět pár jednoduchých dotazů. Součástí je i jednoduchý test, který je možné snadno (bez složitějších barevných úprav) vytisknout.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55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71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Přírodopis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základní informace o dělení a zástupcích plazů. Měli by být schopni rozlišit užovku obojkovou od zmije obecné.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98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oblasti přírodních věd</a:t>
            </a:r>
            <a:r>
              <a:rPr lang="cs-CZ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28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13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BC99F"/>
          </a:solidFill>
        </p:spPr>
        <p:style>
          <a:lnRef idx="0">
            <a:schemeClr val="accent3"/>
          </a:lnRef>
          <a:fillRef idx="1002">
            <a:schemeClr val="dk2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Základní znaky plazů</a:t>
            </a:r>
            <a:endParaRPr lang="cs-CZ" dirty="0">
              <a:solidFill>
                <a:schemeClr val="tx1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1886" y="1844824"/>
            <a:ext cx="7992887" cy="3416320"/>
          </a:xfrm>
          <a:prstGeom prst="rect">
            <a:avLst/>
          </a:prstGeom>
          <a:noFill/>
          <a:ln>
            <a:solidFill>
              <a:srgbClr val="00B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Ke svému vývoji nepotřebují vodní prostředí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Dýchají plícemi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Teplota těla je proměnlivá a je 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   tedy závislá na teplotě prostředí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Rozmnožují se vejci, která mohou mít tvrdou nebo kožovitou skořápku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6156176" y="2296181"/>
            <a:ext cx="2208476" cy="1784719"/>
            <a:chOff x="6156176" y="2296181"/>
            <a:chExt cx="2208476" cy="1784719"/>
          </a:xfrm>
        </p:grpSpPr>
        <p:pic>
          <p:nvPicPr>
            <p:cNvPr id="4" name="Picture 2" descr="C:\Users\uzivatel\AppData\Local\Microsoft\Windows\Temporary Internet Files\Content.IE5\16UXLQ8S\MP900406961[1]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176" y="2609158"/>
              <a:ext cx="2208476" cy="1471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7746021" y="2296181"/>
              <a:ext cx="618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1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865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BC99F"/>
          </a:solidFill>
        </p:spPr>
        <p:style>
          <a:lnRef idx="0">
            <a:schemeClr val="accent3"/>
          </a:lnRef>
          <a:fillRef idx="1002">
            <a:schemeClr val="dk2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Rozdělení plazů</a:t>
            </a:r>
            <a:endParaRPr lang="cs-CZ" dirty="0">
              <a:solidFill>
                <a:schemeClr val="tx1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1816195"/>
            <a:ext cx="6992442" cy="646331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My se budeme bavit pouze o 2 základních skupinách</a:t>
            </a: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3059832" y="2924944"/>
            <a:ext cx="3168352" cy="16927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i="1" dirty="0" smtClean="0">
                <a:solidFill>
                  <a:prstClr val="black"/>
                </a:solidFill>
              </a:rPr>
              <a:t>Ještěři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>
                <a:solidFill>
                  <a:prstClr val="black"/>
                </a:solidFill>
              </a:rPr>
              <a:t>Hadi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i="1" dirty="0" smtClean="0">
                <a:solidFill>
                  <a:prstClr val="black"/>
                </a:solidFill>
              </a:rPr>
              <a:t>Želvy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>
                <a:solidFill>
                  <a:prstClr val="black"/>
                </a:solidFill>
              </a:rPr>
              <a:t>Krokodýli</a:t>
            </a:r>
            <a:endParaRPr lang="cs-CZ" sz="2800" b="1" dirty="0">
              <a:solidFill>
                <a:prstClr val="black"/>
              </a:solidFill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683568" y="2924944"/>
            <a:ext cx="1621463" cy="2747542"/>
            <a:chOff x="683568" y="2924944"/>
            <a:chExt cx="1621463" cy="2747542"/>
          </a:xfrm>
        </p:grpSpPr>
        <p:pic>
          <p:nvPicPr>
            <p:cNvPr id="2052" name="Picture 4" descr="C:\Users\uzivatel\AppData\Local\Microsoft\Windows\Temporary Internet Files\Content.IE5\9BRHG7ZI\MP900405020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2924944"/>
              <a:ext cx="1621463" cy="24321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83568" y="5364709"/>
              <a:ext cx="618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2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605269" y="2829832"/>
            <a:ext cx="2200395" cy="1789714"/>
            <a:chOff x="6605269" y="2829832"/>
            <a:chExt cx="2200395" cy="1789714"/>
          </a:xfrm>
        </p:grpSpPr>
        <p:pic>
          <p:nvPicPr>
            <p:cNvPr id="2050" name="Picture 2" descr="C:\Users\uzivatel\AppData\Local\Microsoft\Windows\Temporary Internet Files\Content.IE5\GFHMNZ7G\MP900255583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5269" y="2829832"/>
              <a:ext cx="2200395" cy="14632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6605269" y="4311769"/>
              <a:ext cx="618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5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652119" y="5085184"/>
            <a:ext cx="2842372" cy="1478863"/>
            <a:chOff x="5652119" y="5085184"/>
            <a:chExt cx="2842372" cy="1478863"/>
          </a:xfrm>
        </p:grpSpPr>
        <p:pic>
          <p:nvPicPr>
            <p:cNvPr id="2051" name="Picture 3" descr="C:\Users\uzivatel\AppData\Local\Microsoft\Windows\Temporary Internet Files\Content.IE5\9BRHG7ZI\MP900255577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19" y="5085184"/>
              <a:ext cx="2223741" cy="14786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7875860" y="6256270"/>
              <a:ext cx="618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4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1950544" y="5085184"/>
            <a:ext cx="2870298" cy="1478634"/>
            <a:chOff x="1950544" y="5085184"/>
            <a:chExt cx="2870298" cy="1478634"/>
          </a:xfrm>
        </p:grpSpPr>
        <p:pic>
          <p:nvPicPr>
            <p:cNvPr id="2053" name="Picture 5" descr="C:\Users\uzivatel\AppData\Local\Microsoft\Windows\Temporary Internet Files\Content.IE5\02KQOVLI\MP900180710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9175" y="5085184"/>
              <a:ext cx="2251667" cy="14786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1950544" y="6256041"/>
              <a:ext cx="618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3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0073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75869" y="260648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Hadi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9395" y="1960476"/>
            <a:ext cx="5904656" cy="230832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Mají dlouhé tělo pokryté šupinami bez končetin a vynikající čich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V ČR jsou nejznámějšími druhy užovka obojková a zmije obecná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Nejčastější potravou hadů jsou hlodavci, rybky, žáby nebo ptáci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4801694"/>
            <a:ext cx="5009711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prstClr val="black"/>
                </a:solidFill>
              </a:rPr>
              <a:t>V tropických oblastech se vyskytují:</a:t>
            </a:r>
          </a:p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Kobra, chřestýš, anakonda, </a:t>
            </a:r>
            <a:r>
              <a:rPr lang="cs-CZ" sz="2400" dirty="0" err="1" smtClean="0">
                <a:solidFill>
                  <a:prstClr val="black"/>
                </a:solidFill>
              </a:rPr>
              <a:t>taipan</a:t>
            </a:r>
            <a:endParaRPr lang="cs-CZ" sz="2400" dirty="0" smtClean="0">
              <a:solidFill>
                <a:prstClr val="black"/>
              </a:solidFill>
            </a:endParaRPr>
          </a:p>
        </p:txBody>
      </p:sp>
      <p:sp>
        <p:nvSpPr>
          <p:cNvPr id="8" name="Popisek se šipkou nahoru 7">
            <a:hlinkClick r:id="rId2"/>
          </p:cNvPr>
          <p:cNvSpPr/>
          <p:nvPr/>
        </p:nvSpPr>
        <p:spPr>
          <a:xfrm>
            <a:off x="6660232" y="4941207"/>
            <a:ext cx="2185919" cy="1080081"/>
          </a:xfrm>
          <a:prstGeom prst="up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Pro odkaz na web klikni na obrázek</a:t>
            </a:r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6660232" y="1652699"/>
            <a:ext cx="1981830" cy="3288508"/>
            <a:chOff x="6792314" y="1609635"/>
            <a:chExt cx="1981830" cy="3288508"/>
          </a:xfrm>
        </p:grpSpPr>
        <p:sp>
          <p:nvSpPr>
            <p:cNvPr id="15" name="TextovéPole 14"/>
            <p:cNvSpPr txBox="1"/>
            <p:nvPr/>
          </p:nvSpPr>
          <p:spPr>
            <a:xfrm>
              <a:off x="6792314" y="1609635"/>
              <a:ext cx="618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6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  <p:pic>
          <p:nvPicPr>
            <p:cNvPr id="7170" name="Picture 2" descr="C:\Users\uzivatel\AppData\Local\Microsoft\Windows\Temporary Internet Files\Content.IE5\8YKHHWPL\MP900313903[1]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334836" y="2458834"/>
              <a:ext cx="2980730" cy="18978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082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hlinkClick r:id="rId2"/>
          </p:cNvPr>
          <p:cNvSpPr txBox="1"/>
          <p:nvPr/>
        </p:nvSpPr>
        <p:spPr>
          <a:xfrm>
            <a:off x="683569" y="494279"/>
            <a:ext cx="2952327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Užovka obojková</a:t>
            </a:r>
          </a:p>
        </p:txBody>
      </p:sp>
      <p:sp>
        <p:nvSpPr>
          <p:cNvPr id="11" name="TextovéPole 10">
            <a:hlinkClick r:id="rId3"/>
          </p:cNvPr>
          <p:cNvSpPr txBox="1"/>
          <p:nvPr/>
        </p:nvSpPr>
        <p:spPr>
          <a:xfrm>
            <a:off x="4887451" y="494279"/>
            <a:ext cx="2952327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Zmije obecná</a:t>
            </a:r>
          </a:p>
        </p:txBody>
      </p:sp>
      <p:sp>
        <p:nvSpPr>
          <p:cNvPr id="5" name="TextovéPole 4">
            <a:hlinkClick r:id="rId4" action="ppaction://hlinksldjump"/>
          </p:cNvPr>
          <p:cNvSpPr txBox="1"/>
          <p:nvPr/>
        </p:nvSpPr>
        <p:spPr>
          <a:xfrm>
            <a:off x="5664067" y="1165415"/>
            <a:ext cx="1399093" cy="338554"/>
          </a:xfrm>
          <a:prstGeom prst="rect">
            <a:avLst/>
          </a:prstGeom>
          <a:gradFill>
            <a:gsLst>
              <a:gs pos="7000">
                <a:srgbClr val="FF0000">
                  <a:lumMod val="86000"/>
                </a:srgbClr>
              </a:gs>
              <a:gs pos="100000">
                <a:srgbClr val="FF0000">
                  <a:lumMod val="29000"/>
                  <a:lumOff val="71000"/>
                </a:srgb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prstClr val="black"/>
                </a:solidFill>
              </a:rPr>
              <a:t>!!!Jedovatá!!!</a:t>
            </a:r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9110" y="4969142"/>
            <a:ext cx="244827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Rozlišovací znaky</a:t>
            </a:r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683569" y="2165189"/>
            <a:ext cx="3144818" cy="2666391"/>
            <a:chOff x="779110" y="2127686"/>
            <a:chExt cx="3144818" cy="2666391"/>
          </a:xfrm>
        </p:grpSpPr>
        <p:pic>
          <p:nvPicPr>
            <p:cNvPr id="8197" name="Picture 5" descr="File:Natrix natrix 20060810 002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110" y="2127686"/>
              <a:ext cx="3144818" cy="235861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779110" y="4486300"/>
              <a:ext cx="84056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7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4887451" y="2843728"/>
            <a:ext cx="3137925" cy="2661221"/>
            <a:chOff x="4887451" y="2132856"/>
            <a:chExt cx="3137925" cy="2661221"/>
          </a:xfrm>
        </p:grpSpPr>
        <p:pic>
          <p:nvPicPr>
            <p:cNvPr id="8195" name="Picture 3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7451" y="2132856"/>
              <a:ext cx="3137925" cy="23534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ovéPole 17"/>
            <p:cNvSpPr txBox="1"/>
            <p:nvPr/>
          </p:nvSpPr>
          <p:spPr>
            <a:xfrm>
              <a:off x="4887451" y="4486300"/>
              <a:ext cx="84056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8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14" name="TextovéPole 13"/>
          <p:cNvSpPr txBox="1"/>
          <p:nvPr/>
        </p:nvSpPr>
        <p:spPr>
          <a:xfrm>
            <a:off x="779111" y="5476582"/>
            <a:ext cx="746529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</a:rPr>
              <a:t>Užovka má za hlavou žluté (bělavé až oranžové) půlměsíce, kdežto zmije má na hřbetě klikatou čáru.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3569" y="1172293"/>
            <a:ext cx="2878737" cy="707886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Umí dobře plavat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Zdržuje se často u vody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80738" y="1657358"/>
            <a:ext cx="3669265" cy="1015663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</a:rPr>
              <a:t>Je plachá, ale když nemá kam utéct nebo střeží vejce, tak může zaútočit.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39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755576" y="3356992"/>
            <a:ext cx="3816424" cy="2848107"/>
            <a:chOff x="971600" y="3068960"/>
            <a:chExt cx="3621940" cy="2653094"/>
          </a:xfrm>
        </p:grpSpPr>
        <p:pic>
          <p:nvPicPr>
            <p:cNvPr id="9218" name="Picture 2" descr="File:Ringelnatter im Wald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202" t="8739" r="41201" b="71212"/>
            <a:stretch/>
          </p:blipFill>
          <p:spPr bwMode="auto">
            <a:xfrm>
              <a:off x="971600" y="3068960"/>
              <a:ext cx="3621940" cy="23621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971600" y="5435351"/>
              <a:ext cx="1008112" cy="286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9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773704" y="2655976"/>
            <a:ext cx="208823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Oko užovky</a:t>
            </a:r>
            <a:endParaRPr lang="cs-CZ" sz="2400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4860032" y="1559456"/>
            <a:ext cx="3944846" cy="2962483"/>
            <a:chOff x="4566533" y="3573016"/>
            <a:chExt cx="3944846" cy="2962483"/>
          </a:xfrm>
        </p:grpSpPr>
        <p:pic>
          <p:nvPicPr>
            <p:cNvPr id="9219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030" t="42299" r="35492" b="32149"/>
            <a:stretch/>
          </p:blipFill>
          <p:spPr bwMode="auto">
            <a:xfrm>
              <a:off x="4566533" y="3573016"/>
              <a:ext cx="3944846" cy="26547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4566533" y="6227722"/>
              <a:ext cx="84056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>
                  <a:solidFill>
                    <a:prstClr val="black"/>
                  </a:solidFill>
                </a:rPr>
                <a:t>Obr. 8</a:t>
              </a:r>
              <a:endParaRPr lang="cs-CZ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4860032" y="878258"/>
            <a:ext cx="208823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Oko zmije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620523"/>
            <a:ext cx="2876243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Další rozdíly jsou oči</a:t>
            </a:r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1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404664"/>
            <a:ext cx="280831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Doplň informace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611560" y="1124744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300000"/>
              </a:lnSpc>
            </a:pPr>
            <a:r>
              <a:rPr lang="cs-CZ" sz="2000" dirty="0" smtClean="0">
                <a:solidFill>
                  <a:prstClr val="black"/>
                </a:solidFill>
              </a:rPr>
              <a:t>Hadi se živí nejčastěji malými ………………………………Pohybují se po …………………. Užovku poznám tak, že má za hlavou velké ……………………………… Zmije má na zádech velkou ………………………. </a:t>
            </a:r>
            <a:r>
              <a:rPr lang="cs-CZ" sz="2000" dirty="0">
                <a:solidFill>
                  <a:prstClr val="black"/>
                </a:solidFill>
              </a:rPr>
              <a:t>č</a:t>
            </a:r>
            <a:r>
              <a:rPr lang="cs-CZ" sz="2000" dirty="0" smtClean="0">
                <a:solidFill>
                  <a:prstClr val="black"/>
                </a:solidFill>
              </a:rPr>
              <a:t>áru a musím se mít před ní na pozoru, protože, když se bojí tak může …………………………Do lesa bych měl proto nosit vysoké ………………………..a dlouhé ………………………….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5" name="Tlačítko akce: Dopředu nebo Další 4">
            <a:hlinkClick r:id="rId3" action="ppaction://hlinksldjump" highlightClick="1"/>
          </p:cNvPr>
          <p:cNvSpPr/>
          <p:nvPr/>
        </p:nvSpPr>
        <p:spPr>
          <a:xfrm>
            <a:off x="7318307" y="6066286"/>
            <a:ext cx="1296144" cy="576064"/>
          </a:xfrm>
          <a:prstGeom prst="actionButtonForwardNex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cs-CZ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Další str.</a:t>
            </a:r>
            <a:endParaRPr lang="cs-CZ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prstClr val="black"/>
                </a:solidFill>
              </a:rPr>
              <a:t>Použij skryté pero</a:t>
            </a:r>
            <a:endParaRPr lang="cs-CZ" sz="1400" b="1" dirty="0">
              <a:solidFill>
                <a:prstClr val="black"/>
              </a:solidFill>
            </a:endParaRPr>
          </a:p>
        </p:txBody>
      </p:sp>
      <p:sp>
        <p:nvSpPr>
          <p:cNvPr id="8" name="Popisek se šipkou doprava 7">
            <a:hlinkClick r:id="rId4" action="ppaction://hlinksldjump"/>
          </p:cNvPr>
          <p:cNvSpPr/>
          <p:nvPr/>
        </p:nvSpPr>
        <p:spPr>
          <a:xfrm>
            <a:off x="7092280" y="483790"/>
            <a:ext cx="1512168" cy="765078"/>
          </a:xfrm>
          <a:prstGeom prst="rightArrowCallout">
            <a:avLst>
              <a:gd name="adj1" fmla="val 17865"/>
              <a:gd name="adj2" fmla="val 25000"/>
              <a:gd name="adj3" fmla="val 25000"/>
              <a:gd name="adj4" fmla="val 80085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b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Nápověda</a:t>
            </a:r>
            <a:endParaRPr lang="cs-CZ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629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539552" y="404664"/>
            <a:ext cx="280831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Doplň informace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539552" y="1124744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300000"/>
              </a:lnSpc>
            </a:pPr>
            <a:r>
              <a:rPr lang="cs-CZ" sz="2000" dirty="0" smtClean="0">
                <a:solidFill>
                  <a:prstClr val="black"/>
                </a:solidFill>
              </a:rPr>
              <a:t>Hadi se živí nejčastěji malými ………………………………Pohybují se po …………………. Užovku poznám tak, že má za hlavou velké ……………………………… Zmije má na zádech velkou ………………………. čáru a musím se mít před ní na pozoru, protože, když se bojí, tak může …………………………Do lesa bych měl proto nosit vysoké ………………………..a dlouhé ………………………….</a:t>
            </a:r>
            <a:endParaRPr lang="cs-CZ" sz="2000" dirty="0">
              <a:solidFill>
                <a:prstClr val="black"/>
              </a:solidFill>
            </a:endParaRPr>
          </a:p>
        </p:txBody>
      </p:sp>
      <p:pic>
        <p:nvPicPr>
          <p:cNvPr id="10242" name="Picture 2" descr="C:\Users\uzivatel\AppData\Local\Microsoft\Windows\Temporary Internet Files\Content.IE5\GFHMNZ7G\MP900406707[1]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6" t="14301" r="52751" b="23700"/>
          <a:stretch/>
        </p:blipFill>
        <p:spPr bwMode="auto">
          <a:xfrm>
            <a:off x="4499992" y="866329"/>
            <a:ext cx="848613" cy="96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zivatel\AppData\Local\Microsoft\Windows\Temporary Internet Files\Content.IE5\GFHMNZ7G\MP900402322[1]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07" t="52572" r="3302" b="5525"/>
          <a:stretch/>
        </p:blipFill>
        <p:spPr bwMode="auto">
          <a:xfrm>
            <a:off x="7524327" y="866329"/>
            <a:ext cx="1156631" cy="90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uzivatel\AppData\Local\Microsoft\Windows\Temporary Internet Files\Content.IE5\GFHMNZ7G\MC90043259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2" r="8159" b="50000"/>
          <a:stretch/>
        </p:blipFill>
        <p:spPr bwMode="auto">
          <a:xfrm>
            <a:off x="5076056" y="2048517"/>
            <a:ext cx="943000" cy="60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uzivatel\AppData\Local\Microsoft\Windows\Temporary Internet Files\Content.IE5\16UXLQ8S\MP900438492[1]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46" t="32750" r="25386" b="24736"/>
          <a:stretch/>
        </p:blipFill>
        <p:spPr bwMode="auto">
          <a:xfrm rot="5400000">
            <a:off x="2590274" y="2818438"/>
            <a:ext cx="663108" cy="102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C:\Program Files (x86)\Microsoft Office\MEDIA\CAGCAT10\j0298653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885" y="3861047"/>
            <a:ext cx="1084821" cy="64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C:\Users\uzivatel\AppData\Local\Microsoft\Windows\Temporary Internet Files\Content.IE5\HXF7LY24\MC900440408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100" y="4725144"/>
            <a:ext cx="721320" cy="72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C:\Users\uzivatel\AppData\Local\Microsoft\Windows\Temporary Internet Files\Content.IE5\ZOW1DX4L\MC9000130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295" y="4779176"/>
            <a:ext cx="529273" cy="73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uzivatel\AppData\Local\Microsoft\Windows\Temporary Internet Files\Content.IE5\GFHMNZ7G\MC90043259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2" r="8159" b="50000"/>
          <a:stretch/>
        </p:blipFill>
        <p:spPr bwMode="auto">
          <a:xfrm>
            <a:off x="6019056" y="2048517"/>
            <a:ext cx="943000" cy="60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pisek se šipkou doleva 5">
            <a:hlinkClick r:id="rId10" action="ppaction://hlinksldjump"/>
          </p:cNvPr>
          <p:cNvSpPr/>
          <p:nvPr/>
        </p:nvSpPr>
        <p:spPr>
          <a:xfrm>
            <a:off x="7236296" y="5833725"/>
            <a:ext cx="1444662" cy="691619"/>
          </a:xfrm>
          <a:prstGeom prst="left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Zpět na test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6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75869" y="260648"/>
            <a:ext cx="8229600" cy="114300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Krokodýli</a:t>
            </a:r>
            <a:endParaRPr lang="cs-CZ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99395" y="1960476"/>
            <a:ext cx="5296741" cy="230832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Mají tělo pokryté tvrdými šupinami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Mají ostré špičaté zuby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Živí se převážně rybami, ale uloví i větší savce (antilopy, pakoně) a bez problémů napadne i člověka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prstClr val="black"/>
                </a:solidFill>
              </a:rPr>
              <a:t>Pro kladení vajec si staví hnízda</a:t>
            </a:r>
          </a:p>
        </p:txBody>
      </p:sp>
      <p:sp>
        <p:nvSpPr>
          <p:cNvPr id="8" name="Popisek se šipkou nahoru 7">
            <a:hlinkClick r:id="rId3"/>
          </p:cNvPr>
          <p:cNvSpPr/>
          <p:nvPr/>
        </p:nvSpPr>
        <p:spPr>
          <a:xfrm>
            <a:off x="6667291" y="3861087"/>
            <a:ext cx="2185919" cy="1080081"/>
          </a:xfrm>
          <a:prstGeom prst="up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Pro odkaz na web klikni na obrázek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499393" y="4653136"/>
            <a:ext cx="5512765" cy="1200329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Mezi nejznámější zástupce krokodýlů patří:</a:t>
            </a:r>
          </a:p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Krokodýl nilský, aligátor severoamerický, kajman černý</a:t>
            </a:r>
            <a:endParaRPr lang="cs-CZ" sz="2400" b="1" dirty="0">
              <a:solidFill>
                <a:prstClr val="black"/>
              </a:solidFill>
            </a:endParaRPr>
          </a:p>
        </p:txBody>
      </p:sp>
      <p:pic>
        <p:nvPicPr>
          <p:cNvPr id="12291" name="Picture 3" descr="C:\Users\uzivatel\AppData\Local\Microsoft\Windows\Temporary Internet Files\Content.IE5\02KQOVLI\MP900180535[1]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711" y="1960476"/>
            <a:ext cx="2797043" cy="1836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12158" y="3789871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prstClr val="black"/>
                </a:solidFill>
              </a:rPr>
              <a:t>Obr. 10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4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97522"/>
            <a:ext cx="1512168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TEST</a:t>
            </a:r>
            <a:endParaRPr lang="cs-CZ" sz="36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251520" y="1196751"/>
            <a:ext cx="86409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Plazi se dělí na: 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 …………………………     ………………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 .....................     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Hadi mají tělo pokryté  …………………………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Napiš  jména dvou hadů žijících u nás.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………………………………...		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Jakou potravou se převážně živí krokodýli?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Napiš v jakých světadílech se můžeš v přírodě setkat s krokodýlem.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……………………………………..	……………………………………….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prstClr val="black"/>
                </a:solidFill>
              </a:rPr>
              <a:t>Použij skryté pero</a:t>
            </a:r>
            <a:endParaRPr lang="cs-CZ" sz="1400" b="1" dirty="0">
              <a:solidFill>
                <a:prstClr val="black"/>
              </a:solidFill>
            </a:endParaRPr>
          </a:p>
        </p:txBody>
      </p:sp>
      <p:pic>
        <p:nvPicPr>
          <p:cNvPr id="1331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97522"/>
            <a:ext cx="10064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pisek se šipkou doprava 4">
            <a:hlinkClick r:id="rId5" action="ppaction://hlinksldjump"/>
          </p:cNvPr>
          <p:cNvSpPr/>
          <p:nvPr/>
        </p:nvSpPr>
        <p:spPr>
          <a:xfrm>
            <a:off x="7380312" y="6275065"/>
            <a:ext cx="1629406" cy="58293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8378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KONEC</a:t>
            </a:r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3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97522"/>
            <a:ext cx="151216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TEST</a:t>
            </a:r>
            <a:endParaRPr lang="cs-CZ" sz="36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368758" y="1196752"/>
            <a:ext cx="86409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Plazi se dělí na: 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 …………………………     ………………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 .....................     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solidFill>
                  <a:prstClr val="black"/>
                </a:solidFill>
              </a:rPr>
              <a:t>Hadi mají tělo pokryté  …………………………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Napiš  </a:t>
            </a:r>
            <a:r>
              <a:rPr lang="cs-CZ" sz="2400" dirty="0">
                <a:solidFill>
                  <a:prstClr val="black"/>
                </a:solidFill>
              </a:rPr>
              <a:t>jména dvou </a:t>
            </a:r>
            <a:r>
              <a:rPr lang="cs-CZ" sz="2400" dirty="0" smtClean="0">
                <a:solidFill>
                  <a:prstClr val="black"/>
                </a:solidFill>
              </a:rPr>
              <a:t>hadů </a:t>
            </a:r>
            <a:r>
              <a:rPr lang="cs-CZ" sz="2400" dirty="0">
                <a:solidFill>
                  <a:prstClr val="black"/>
                </a:solidFill>
              </a:rPr>
              <a:t>žijících u nás.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………………………………...		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Jakou potravou se převážně živí krokodýli?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Napiš v jakých světadílech se můžeš v přírodě setkat s krokodýlem.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……………………………………..	……………………………………….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5" name="Popisek se šipkou doleva 4">
            <a:hlinkClick r:id="rId3" action="ppaction://hlinksldjump"/>
          </p:cNvPr>
          <p:cNvSpPr/>
          <p:nvPr/>
        </p:nvSpPr>
        <p:spPr>
          <a:xfrm>
            <a:off x="7283598" y="6275065"/>
            <a:ext cx="1701414" cy="476672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048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Zpět na test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39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42387" y="386043"/>
            <a:ext cx="216024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Zdroje a citace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85597" y="1268760"/>
            <a:ext cx="835292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Obr.: 1, 2, 3, 4, </a:t>
            </a:r>
            <a:r>
              <a:rPr lang="cs-CZ" dirty="0" smtClean="0">
                <a:solidFill>
                  <a:prstClr val="black"/>
                </a:solidFill>
              </a:rPr>
              <a:t>5, 6, 10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http://office.microsoft.com/klipart</a:t>
            </a: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Obr. 7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nl-NL" dirty="0">
                <a:solidFill>
                  <a:prstClr val="black"/>
                </a:solidFill>
              </a:rPr>
              <a:t>BERGSTEN, Jonas. </a:t>
            </a:r>
            <a:r>
              <a:rPr lang="nl-NL" i="1" dirty="0">
                <a:solidFill>
                  <a:prstClr val="black"/>
                </a:solidFill>
              </a:rPr>
              <a:t>Wikipedia.org</a:t>
            </a:r>
            <a:r>
              <a:rPr lang="nl-NL" dirty="0">
                <a:solidFill>
                  <a:prstClr val="black"/>
                </a:solidFill>
              </a:rPr>
              <a:t> [online]. [cit. </a:t>
            </a:r>
            <a:r>
              <a:rPr lang="nl-NL" dirty="0" smtClean="0">
                <a:solidFill>
                  <a:prstClr val="black"/>
                </a:solidFill>
              </a:rPr>
              <a:t>1</a:t>
            </a:r>
            <a:r>
              <a:rPr lang="cs-CZ" dirty="0" smtClean="0">
                <a:solidFill>
                  <a:prstClr val="black"/>
                </a:solidFill>
              </a:rPr>
              <a:t>6</a:t>
            </a:r>
            <a:r>
              <a:rPr lang="nl-NL" dirty="0" smtClean="0">
                <a:solidFill>
                  <a:prstClr val="black"/>
                </a:solidFill>
              </a:rPr>
              <a:t>.</a:t>
            </a:r>
            <a:r>
              <a:rPr lang="cs-CZ" dirty="0" smtClean="0">
                <a:solidFill>
                  <a:prstClr val="black"/>
                </a:solidFill>
              </a:rPr>
              <a:t>8</a:t>
            </a:r>
            <a:r>
              <a:rPr lang="nl-NL" dirty="0" smtClean="0">
                <a:solidFill>
                  <a:prstClr val="black"/>
                </a:solidFill>
              </a:rPr>
              <a:t>.201</a:t>
            </a:r>
            <a:r>
              <a:rPr lang="cs-CZ" dirty="0" smtClean="0">
                <a:solidFill>
                  <a:prstClr val="black"/>
                </a:solidFill>
              </a:rPr>
              <a:t>1</a:t>
            </a:r>
            <a:r>
              <a:rPr lang="nl-NL" dirty="0" smtClean="0">
                <a:solidFill>
                  <a:prstClr val="black"/>
                </a:solidFill>
              </a:rPr>
              <a:t>]. </a:t>
            </a:r>
            <a:r>
              <a:rPr lang="nl-NL" dirty="0">
                <a:solidFill>
                  <a:prstClr val="black"/>
                </a:solidFill>
              </a:rPr>
              <a:t>Dostupný na WWW: </a:t>
            </a:r>
            <a:r>
              <a:rPr lang="nl-NL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nl-NL" dirty="0" smtClean="0">
                <a:solidFill>
                  <a:prstClr val="black"/>
                </a:solidFill>
                <a:hlinkClick r:id="rId2"/>
              </a:rPr>
              <a:t>commons.wikimedia.org/wiki/File:Natrix_natrix_20060810_002.jpg?uselang=cs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sz="1400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Obr. </a:t>
            </a:r>
            <a:r>
              <a:rPr lang="cs-CZ" dirty="0" smtClean="0">
                <a:solidFill>
                  <a:prstClr val="black"/>
                </a:solidFill>
              </a:rPr>
              <a:t>8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FRIC, Zdeněk. </a:t>
            </a:r>
            <a:r>
              <a:rPr lang="cs-CZ" i="1" dirty="0">
                <a:solidFill>
                  <a:prstClr val="black"/>
                </a:solidFill>
              </a:rPr>
              <a:t>Wikipedia.org</a:t>
            </a:r>
            <a:r>
              <a:rPr lang="cs-CZ" dirty="0">
                <a:solidFill>
                  <a:prstClr val="black"/>
                </a:solidFill>
              </a:rPr>
              <a:t> [online]. [cit. </a:t>
            </a:r>
            <a:r>
              <a:rPr lang="cs-CZ" dirty="0" smtClean="0">
                <a:solidFill>
                  <a:prstClr val="black"/>
                </a:solidFill>
              </a:rPr>
              <a:t>16.8.2011]. </a:t>
            </a:r>
            <a:r>
              <a:rPr lang="cs-CZ" dirty="0">
                <a:solidFill>
                  <a:prstClr val="black"/>
                </a:solidFill>
              </a:rPr>
              <a:t>Dostupný na WWW: http://cs.wikipedia.org/wiki/Soubor:Viperaberus1.jpg 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Obr. 9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STOEGA. </a:t>
            </a:r>
            <a:r>
              <a:rPr lang="cs-CZ" i="1" dirty="0">
                <a:solidFill>
                  <a:prstClr val="black"/>
                </a:solidFill>
              </a:rPr>
              <a:t>Wikipedia.org</a:t>
            </a:r>
            <a:r>
              <a:rPr lang="cs-CZ" dirty="0">
                <a:solidFill>
                  <a:prstClr val="black"/>
                </a:solidFill>
              </a:rPr>
              <a:t> [online]. [cit. </a:t>
            </a:r>
            <a:r>
              <a:rPr lang="cs-CZ" dirty="0" smtClean="0">
                <a:solidFill>
                  <a:prstClr val="black"/>
                </a:solidFill>
              </a:rPr>
              <a:t>16.8.2011]. </a:t>
            </a:r>
            <a:r>
              <a:rPr lang="cs-CZ" dirty="0">
                <a:solidFill>
                  <a:prstClr val="black"/>
                </a:solidFill>
              </a:rPr>
              <a:t>Dostupný na WWW: http://</a:t>
            </a:r>
            <a:r>
              <a:rPr lang="cs-CZ" dirty="0" smtClean="0">
                <a:solidFill>
                  <a:prstClr val="black"/>
                </a:solidFill>
              </a:rPr>
              <a:t>commons.wikimedia.org/wiki/File:Ringelnatter_im_Wald.JPG?uselang=cs 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48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780</Words>
  <Application>Microsoft Office PowerPoint</Application>
  <PresentationFormat>Předvádění na obrazovce (4:3)</PresentationFormat>
  <Paragraphs>123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Motiv sady Office</vt:lpstr>
      <vt:lpstr>1_Motiv sady Office</vt:lpstr>
      <vt:lpstr>2_Motiv sady Office</vt:lpstr>
      <vt:lpstr>Hadi a krokodýli VY_52_INOVACE_28 Číslo projektu: CZ.1.07/1.4.00/21.1101</vt:lpstr>
      <vt:lpstr>Prezentace aplikace PowerPoint</vt:lpstr>
      <vt:lpstr>Základní znaky plazů</vt:lpstr>
      <vt:lpstr>Rozdělení plazů</vt:lpstr>
      <vt:lpstr>Hadi</vt:lpstr>
      <vt:lpstr>Prezentace aplikace PowerPoint</vt:lpstr>
      <vt:lpstr>Prezentace aplikace PowerPoint</vt:lpstr>
      <vt:lpstr>Prezentace aplikace PowerPoint</vt:lpstr>
      <vt:lpstr>Prezentace aplikace PowerPoint</vt:lpstr>
      <vt:lpstr>Krokodýli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2013-01-25T10:12:24Z</dcterms:modified>
</cp:coreProperties>
</file>