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62" r:id="rId2"/>
    <p:sldId id="271" r:id="rId3"/>
    <p:sldId id="257" r:id="rId4"/>
    <p:sldId id="260" r:id="rId5"/>
    <p:sldId id="258" r:id="rId6"/>
    <p:sldId id="265" r:id="rId7"/>
    <p:sldId id="266" r:id="rId8"/>
    <p:sldId id="267" r:id="rId9"/>
    <p:sldId id="268" r:id="rId10"/>
    <p:sldId id="269" r:id="rId11"/>
    <p:sldId id="259" r:id="rId12"/>
    <p:sldId id="270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536071-79E6-429C-ACD1-5BC5ADB155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5DE728-FEA0-43D4-B3CA-38C821A74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7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  <a:lumMod val="51000"/>
                <a:lumOff val="49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Pt%C3%A1ci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3.wmf"/><Relationship Id="rId3" Type="http://schemas.openxmlformats.org/officeDocument/2006/relationships/image" Target="../media/image5.png"/><Relationship Id="rId7" Type="http://schemas.openxmlformats.org/officeDocument/2006/relationships/image" Target="../media/image8.jpeg"/><Relationship Id="rId12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microsoft.com/office/2007/relationships/hdphoto" Target="../media/hdphoto1.wdp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cs.wikipedia.org/wiki/Dlouhok%C5%99%C3%ADdl%C3%AD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cs.wikipedia.org/wiki/Hrabav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hyperlink" Target="http://cs.wikipedia.org/wiki/Vrubozob%C3%AD" TargetMode="Externa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cs.wikipedia.org/wiki/P%C4%9Bvc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Ptáci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VY_52_INOVACE_29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960914"/>
              </p:ext>
            </p:extLst>
          </p:nvPr>
        </p:nvGraphicFramePr>
        <p:xfrm>
          <a:off x="251520" y="620688"/>
          <a:ext cx="8784976" cy="522153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43682"/>
                <a:gridCol w="67412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výkladový materiál, který je doplněn řadou odkazů na informace v encyklopedii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Wikipedia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Stránky s jednotlivými úkoly jsou popsány přímo při zadání. Informace, které mají žáci dopsat, čerpají z předešlého výkladu a internetu. Pro dopisování informací používají skryté pero.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92075" indent="-920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dělení ptáků, jejich potravě a zástupcích.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15.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29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355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Ptáci, jejich znaky a zástupci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711992"/>
            <a:ext cx="4968552" cy="4708981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Jsou teplokrevní obratlovci, kteří  snášejí vejce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Tělo mají pokryté peřím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Mají dvě dolní končetiny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Přední končetiny mají přeměněny v křídla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Čelisti mají přeměněny v zobák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Ptáků, je několik tisíc druhů a řadí se mezi nejpočetnější skupinu zvířat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Živí se hmyzem, semeny, nektarem, rybami, zdechlinami nebo i jinými ptáky (záleží na druhu)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Věda, zabývající se touto skupinou živočichů se nazývá </a:t>
            </a:r>
            <a:r>
              <a:rPr lang="cs-CZ" sz="2000" u="sng" dirty="0" smtClean="0"/>
              <a:t>ORNITOLOGIE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Ptáci jsou velmi užiteční a často zákonem chráněni</a:t>
            </a:r>
            <a:endParaRPr lang="cs-CZ" sz="2000" dirty="0"/>
          </a:p>
        </p:txBody>
      </p:sp>
      <p:pic>
        <p:nvPicPr>
          <p:cNvPr id="1026" name="Picture 2" descr="C:\Users\uzivatel\AppData\Local\Microsoft\Windows\Temporary Internet Files\Content.IE5\02KQOVLI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11992"/>
            <a:ext cx="3088432" cy="205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16UXLQ8S\MP9004010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848" y="4396534"/>
            <a:ext cx="1361704" cy="204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owebu.bloger.cz/obrazky/owebu.bloger.cz/logo_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07265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33" y="-126296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07321" y="391317"/>
            <a:ext cx="7791107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Klikni na potravu vhodnou pro ptáky – správná odpověď doletí k ptáčkům</a:t>
            </a:r>
            <a:endParaRPr lang="cs-CZ" sz="2000" dirty="0"/>
          </a:p>
        </p:txBody>
      </p:sp>
      <p:pic>
        <p:nvPicPr>
          <p:cNvPr id="3077" name="Picture 5" descr="C:\Users\uzivatel\AppData\Local\Microsoft\Windows\Temporary Internet Files\Content.IE5\9BRHG7ZI\MC900438038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639" b="81250" l="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785" b="12345"/>
          <a:stretch/>
        </p:blipFill>
        <p:spPr bwMode="auto">
          <a:xfrm>
            <a:off x="7023761" y="1340769"/>
            <a:ext cx="1820681" cy="11082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ivatel\AppData\Local\Microsoft\Windows\Temporary Internet Files\Content.IE5\ZOW1DX4L\MP9004140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22530"/>
            <a:ext cx="1736196" cy="115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ivatel\AppData\Local\Microsoft\Windows\Temporary Internet Files\Content.IE5\GFHMNZ7G\MP90042775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8" t="12308" r="42338" b="42632"/>
          <a:stretch/>
        </p:blipFill>
        <p:spPr bwMode="auto">
          <a:xfrm>
            <a:off x="7352673" y="2979416"/>
            <a:ext cx="1262501" cy="159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ivatel\AppData\Local\Microsoft\Windows\Temporary Internet Files\Content.IE5\16UXLQ8S\MP9004483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59" y="3419181"/>
            <a:ext cx="1737824" cy="115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ivatel\AppData\Local\Microsoft\Windows\Temporary Internet Files\Content.IE5\ZOW1DX4L\MC9002902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984" y="4577730"/>
            <a:ext cx="1231795" cy="181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uzivatel\AppData\Local\Microsoft\Windows\Temporary Internet Files\Content.IE5\HXF7LY24\MP900431003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69" t="31095" r="20579" b="24780"/>
          <a:stretch/>
        </p:blipFill>
        <p:spPr bwMode="auto">
          <a:xfrm rot="3861778">
            <a:off x="876136" y="5165264"/>
            <a:ext cx="1263668" cy="1391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ivatel\AppData\Local\Microsoft\Windows\Temporary Internet Files\Content.IE5\8YKHHWPL\MC90019738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984" y="5034838"/>
            <a:ext cx="1579882" cy="125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uzivatel\AppData\Local\Microsoft\Windows\Temporary Internet Files\Content.IE5\ZOW1DX4L\MP900422285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3" t="12273" r="23005" b="6324"/>
          <a:stretch/>
        </p:blipFill>
        <p:spPr bwMode="auto">
          <a:xfrm>
            <a:off x="7102928" y="4833740"/>
            <a:ext cx="1181730" cy="1455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PVDUFBUN\MC900232888[1].wmf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984" y="1475386"/>
            <a:ext cx="2849898" cy="28083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410900" y="6389539"/>
            <a:ext cx="733100" cy="468461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C -0.00226 0.00023 -0.01597 0.00185 -0.01997 0.00393 C -0.02327 0.00556 -0.0257 0.0088 -0.02882 0.00995 C -0.03524 0.01227 -0.04236 0.01204 -0.04896 0.01389 C -0.06285 0.025 -0.08125 0.02708 -0.0974 0.03403 C -0.10955 0.03912 -0.1 0.03634 -0.11181 0.04398 C -0.12413 0.05185 -0.13837 0.0588 -0.15139 0.06597 C -0.15677 0.07245 -0.16285 0.07639 -0.16754 0.0838 C -0.1724 0.10093 -0.17604 0.12292 -0.16389 0.13611 C -0.16077 0.14676 -0.14983 0.15671 -0.14028 0.15995 C -0.13611 0.16782 -0.13316 0.16829 -0.12587 0.17199 C -0.11302 0.17847 -0.10208 0.18287 -0.08837 0.18796 C -0.06684 0.20417 -0.03108 0.20278 -0.00729 0.20393 C 0.01927 0.20301 0.0566 0.20787 0.07361 0.17801 C 0.07535 0.16806 0.07899 0.15995 0.08073 0.15 C 0.08055 0.13565 0.0941 0.05486 0.06823 0.02778 C 0.06458 0.01574 0.0533 0.0088 0.04288 0.00393 C 0.03802 0.00162 0.03333 -0.00023 0.02847 -0.00208 C 0.025 -0.0037 0.01788 -0.00602 0.01788 -0.00579 C 0.00764 -0.01389 0.01597 -0.0088 -0.00208 -0.01204 C -0.01111 -0.01389 -0.02882 -0.01782 -0.02882 -0.01759 C -0.06198 -0.01713 -0.09497 -0.01713 -0.12795 -0.01597 C -0.13854 -0.01551 -0.14931 -0.00648 -0.16042 -0.00417 C -0.17014 0.00139 -0.18177 0.00532 -0.19271 0.0081 C -0.19514 0.00926 -0.19722 0.01088 -0.19983 0.01181 C -0.20278 0.01296 -0.20608 0.0125 -0.20886 0.01389 C -0.21094 0.01481 -0.21233 0.0169 -0.21441 0.01806 C -0.2184 0.01991 -0.22257 0.02037 -0.22674 0.02176 C -0.22865 0.02338 -0.23038 0.025 -0.23212 0.02593 C -0.23577 0.02755 -0.24306 0.02986 -0.24306 0.03009 C -0.24479 0.03125 -0.24636 0.03287 -0.24844 0.03403 C -0.25208 0.03565 -0.2592 0.03773 -0.2592 0.03796 C -0.26806 0.04722 -0.27952 0.05417 -0.28976 0.06204 C -0.29167 0.06343 -0.29462 0.06319 -0.29688 0.06389 C -0.30052 0.06528 -0.30781 0.06782 -0.30781 0.06806 C -0.31285 0.07338 -0.32083 0.07755 -0.32761 0.08009 C -0.32865 0.08194 -0.32969 0.08426 -0.33108 0.08588 C -0.33264 0.08727 -0.33524 0.08657 -0.33663 0.08796 C -0.33958 0.09143 -0.3375 0.09792 -0.34358 0.09792 " pathEditMode="relative" rAng="0" ptsTypes="ffffffffffffffffffffffffffffffffffffffA">
                                      <p:cBhvr>
                                        <p:cTn id="6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3" y="9491"/>
                                    </p:animMotion>
                                  </p:childTnLst>
                                  <p:subTnLst>
                                    <p:audio>
                                      <p:cMediaNode vol="9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7 C -0.00225 0.01226 -0.00434 0.02476 -0.00868 0.03611 C -0.01093 0.05139 -0.01562 0.06504 -0.01857 0.07986 C -0.02222 0.09861 -0.02569 0.11666 -0.03003 0.13518 C -0.03281 0.14676 -0.03663 0.16736 -0.04149 0.17708 C -0.04288 0.18518 -0.04513 0.19097 -0.04861 0.19791 C -0.05329 0.22361 -0.06857 0.25046 -0.08854 0.25694 C -0.09513 0.26157 -0.10173 0.26296 -0.10868 0.26666 C -0.1217 0.2662 -0.15972 0.27523 -0.17864 0.25902 C -0.18559 0.24467 -0.17673 0.26134 -0.18576 0.2493 C -0.18836 0.24583 -0.19027 0.24143 -0.19288 0.23796 C -0.19756 0.22291 -0.19739 0.21875 -0.19861 0.2 C -0.19809 0.19421 -0.19843 0.18819 -0.19722 0.18264 C -0.19652 0.17963 -0.19427 0.17777 -0.19288 0.17523 C -0.1875 0.16527 -0.18211 0.16296 -0.1743 0.15601 C -0.1677 0.15023 -0.16354 0.14213 -0.15572 0.13889 C -0.15243 0.13217 -0.15 0.12986 -0.14427 0.12754 C -0.13923 0.12037 -0.13072 0.11713 -0.1243 0.11226 C -0.1151 0.10555 -0.10572 0.09583 -0.09583 0.09143 C -0.08975 0.08333 -0.07951 0.07384 -0.07152 0.07037 C -0.06805 0.06342 -0.0644 0.05717 -0.06006 0.05139 C -0.05954 0.04953 -0.05954 0.04722 -0.05868 0.0456 C -0.05798 0.04398 -0.05642 0.04351 -0.05572 0.04189 C -0.05416 0.03773 -0.05399 0.03287 -0.05295 0.02847 C -0.05347 0.00879 -0.05312 -0.01088 -0.05434 -0.03056 C -0.05451 -0.03449 -0.05989 -0.04329 -0.06145 -0.04584 C -0.0717 -0.06158 -0.08541 -0.06343 -0.1 -0.06875 C -0.10555 -0.0757 -0.10017 -0.07037 -0.11006 -0.07431 C -0.14826 -0.08982 -0.14236 -0.08426 -0.20434 -0.08588 C -0.21319 -0.08774 -0.22013 -0.09213 -0.22864 -0.09537 C -0.23732 -0.09861 -0.24583 -0.10116 -0.25434 -0.10486 C -0.26041 -0.10741 -0.2651 -0.11088 -0.27152 -0.1125 C -0.27986 -0.11806 -0.2894 -0.12176 -0.29861 -0.12385 C -0.30572 -0.13033 -0.31475 -0.13218 -0.32291 -0.13542 C -0.32569 -0.13658 -0.32864 -0.13797 -0.33142 -0.13912 C -0.33281 -0.13982 -0.33576 -0.14098 -0.33576 -0.14098 C -0.33975 -0.14676 -0.34305 -0.15324 -0.34583 -0.16019 " pathEditMode="relative" ptsTypes="ffffffffffffffffffffffffffffffffffffA">
                                      <p:cBhvr>
                                        <p:cTn id="11" dur="3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6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7.40741E-7 C 0.00225 -0.01297 0.00434 -0.02709 0.01007 -0.03797 C 0.01198 -0.04838 0.01632 -0.05695 0.01996 -0.06667 C 0.021 -0.06922 0.02291 -0.07431 0.02291 -0.07431 C 0.02465 -0.08334 0.02656 -0.08681 0.03142 -0.09329 C 0.03559 -0.10487 0.04149 -0.11274 0.04861 -0.12176 C 0.05156 -0.12547 0.05625 -0.12431 0.06007 -0.1257 C 0.06857 -0.125 0.07725 -0.1257 0.08576 -0.12362 C 0.08906 -0.12269 0.0993 -0.09815 0.10277 -0.09329 C 0.1059 -0.08172 0.10885 -0.07014 0.11284 -0.05903 C 0.11406 -0.0507 0.11406 -0.04399 0.11857 -0.03797 C 0.11875 -0.02755 0.12343 0.06481 0.11562 0.08194 C 0.11128 0.0912 0.10017 0.09699 0.09427 0.10486 C 0.09132 0.11689 0.08802 0.1287 0.08576 0.14097 C 0.08663 0.18842 0.07743 0.22037 0.10277 0.24953 C 0.11232 0.26064 0.12552 0.26782 0.13715 0.2743 C 0.14097 0.27638 0.14461 0.2787 0.14861 0.28009 C 0.15243 0.28125 0.16007 0.28379 0.16007 0.28379 C 0.171 0.2912 0.17326 0.29051 0.1842 0.29537 C 0.18906 0.30138 0.19774 0.30277 0.20434 0.30486 C 0.21267 0.31226 0.22586 0.3162 0.23576 0.31828 C 0.26215 0.33541 0.26875 0.32314 0.31423 0.32199 C 0.31909 0.3199 0.32135 0.3162 0.32569 0.3125 C 0.32864 0.29583 0.33698 0.26944 0.34566 0.25717 C 0.35156 0.23842 0.35781 0.21967 0.36145 0.2 C 0.35955 0.16759 0.36059 0.16273 0.35711 0.14097 C 0.35677 0.13912 0.3552 0.13009 0.35434 0.12777 C 0.3526 0.12384 0.34861 0.1162 0.34861 0.1162 C 0.34809 0.11296 0.34826 0.10926 0.34722 0.10671 C 0.34635 0.10416 0.34427 0.10301 0.34288 0.10092 C 0.33923 0.09513 0.33732 0.08819 0.3342 0.08194 C 0.33159 0.07106 0.32934 0.05995 0.32569 0.04953 " pathEditMode="relative" ptsTypes="fffffffffffffffffffffffffffffffA">
                                      <p:cBhvr>
                                        <p:cTn id="34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11111E-6 C 0.09913 -0.00301 0.09549 0.00532 0.15712 -0.01713 C 0.18264 -0.03889 0.25017 -0.02824 0.26007 -0.02847 C 0.27361 -0.03449 0.28854 -0.03889 0.30278 -0.0419 C 0.30851 -0.04444 0.31424 -0.04722 0.31996 -0.04954 C 0.32274 -0.05069 0.32847 -0.05324 0.32847 -0.05324 C 0.33403 -0.06042 0.34653 -0.06597 0.35434 -0.06852 C 0.36198 -0.07384 0.36962 -0.07778 0.37708 -0.0838 C 0.38003 -0.08611 0.38576 -0.09143 0.38576 -0.09143 C 0.38871 -0.09722 0.38993 -0.10278 0.39288 -0.10856 C 0.39462 -0.12338 0.40191 -0.14884 0.39149 -0.15995 C 0.3901 -0.16134 0.38021 -0.16366 0.38003 -0.16366 C 0.26215 -0.16088 0.32882 -0.16643 0.28142 -0.15417 C 0.27812 -0.15208 0.27448 -0.15093 0.27135 -0.14838 C 0.26788 -0.1456 0.26528 -0.14051 0.26146 -0.13889 C 0.25521 -0.13634 0.24896 -0.13426 0.24288 -0.13125 C 0.20573 -0.13194 0.16858 -0.13148 0.13142 -0.13333 C 0.12969 -0.13333 0.12865 -0.13611 0.12708 -0.13704 C 0.12118 -0.14097 0.12014 -0.14097 0.11424 -0.14282 C 0.10851 -0.14838 0.10365 -0.15486 0.09705 -0.1581 C 0.09045 -0.16458 0.08993 -0.16921 0.08576 -0.17893 C 0.08299 -0.19236 0.08108 -0.20278 0.08003 -0.21713 C 0.08125 -0.28356 0.06996 -0.28032 0.08993 -0.30856 C 0.09323 -0.32037 0.10312 -0.325 0.11146 -0.3294 C 0.11545 -0.33773 0.11996 -0.34051 0.12708 -0.34282 C 0.13663 -0.35208 0.16076 -0.36319 0.17292 -0.36551 C 0.1816 -0.37384 0.19236 -0.37361 0.20278 -0.37523 C 0.22118 -0.38912 0.19757 -0.37268 0.21996 -0.38287 C 0.22118 -0.38333 0.2217 -0.38588 0.22292 -0.38657 C 0.22517 -0.38773 0.2276 -0.38773 0.23003 -0.38843 C 0.23698 -0.39305 0.24392 -0.3956 0.25139 -0.39792 C 0.2566 -0.40486 0.26302 -0.41018 0.26996 -0.41319 C 0.28055 -0.42268 0.29305 -0.43889 0.29705 -0.45509 C 0.29566 -0.48472 0.30052 -0.49097 0.29427 -0.48171 " pathEditMode="relative" ptsTypes="fffffffffffffffffffffffffffffffffA">
                                      <p:cBhvr>
                                        <p:cTn id="39" dur="3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03704E-6 C 0.08021 0.03427 0.11337 -0.01689 0.18003 -0.03425 C 0.18958 -0.04328 0.20191 -0.04444 0.21146 -0.05346 C 0.21719 -0.05879 0.22188 -0.0655 0.22865 -0.06851 C 0.23108 -0.07175 0.23333 -0.07476 0.23576 -0.078 C 0.23715 -0.07985 0.23993 -0.08379 0.23993 -0.08379 C 0.24167 -0.09004 0.24722 -0.10092 0.24722 -0.10092 C 0.24774 -0.10346 0.24792 -0.10624 0.24861 -0.10856 C 0.24931 -0.11064 0.25087 -0.11226 0.25139 -0.11434 C 0.25278 -0.11921 0.25295 -0.12476 0.25434 -0.12962 C 0.25382 -0.13911 0.25399 -0.14884 0.25278 -0.15809 C 0.25174 -0.16573 0.23663 -0.17152 0.23142 -0.17152 C 0.16753 -0.17291 0.10382 -0.17268 0.03993 -0.17337 C 0.03212 -0.17846 0.02448 -0.18101 0.0158 -0.18286 C 0.01111 -0.18703 0.00677 -0.19004 0.00139 -0.19235 C -0.00208 -0.19721 -0.0059 -0.19814 -0.01007 -0.20184 C -0.00955 -0.20879 -0.01007 -0.2162 -0.00851 -0.22291 C -0.00799 -0.22499 -0.0059 -0.22569 -0.00434 -0.22661 C 0.00122 -0.23032 0.00833 -0.23356 0.01424 -0.2361 C 0.01979 -0.23865 0.03142 -0.24189 0.03142 -0.24189 C 0.03976 -0.2493 0.07813 -0.25022 0.09149 -0.25138 C 0.10729 -0.25694 0.12031 -0.25763 0.13715 -0.25902 C 0.16424 -0.26666 0.18976 -0.28055 0.21719 -0.28564 C 0.25851 -0.30485 0.30399 -0.31759 0.33993 -0.35231 C 0.3441 -0.35624 0.35208 -0.36226 0.35573 -0.36759 C 0.37413 -0.39513 0.38333 -0.45022 0.38854 -0.48564 C 0.38785 -0.51944 0.39063 -0.54444 0.38281 -0.57337 C 0.37639 -0.59675 0.36128 -0.60879 0.34566 -0.61897 C 0.31858 -0.6368 0.28681 -0.64768 0.25712 -0.65532 C 0.04826 -0.65069 0.13733 -0.66481 0.05434 -0.64189 C 0.03576 -0.63078 0.01632 -0.62661 -0.00278 -0.61897 C -0.04358 -0.60254 -0.0184 -0.60809 -0.04149 -0.60393 C -0.06076 -0.59397 -0.07743 -0.58564 -0.09722 -0.57916 C -0.12049 -0.56342 -0.14618 -0.55046 -0.17135 -0.54096 C -0.18437 -0.53055 -0.19653 -0.51782 -0.21007 -0.50856 C -0.22014 -0.49189 -0.22951 -0.47522 -0.23576 -0.45532 C -0.23767 -0.43865 -0.24045 -0.42731 -0.24149 -0.40948 C -0.24097 -0.38981 -0.24149 -0.37013 -0.23993 -0.35046 C -0.23976 -0.34791 -0.23299 -0.33541 -0.23142 -0.33333 C -0.21944 -0.31596 -0.20764 -0.30231 -0.19288 -0.28958 C -0.1842 -0.28217 -0.17569 -0.2743 -0.16719 -0.26666 C -0.16233 -0.26226 -0.15816 -0.25624 -0.15278 -0.25346 C -0.11319 -0.23309 -0.13316 -0.24212 -0.09288 -0.22661 C -0.08177 -0.22221 -0.0717 -0.21203 -0.06007 -0.21134 C -0.05104 -0.21064 -0.04184 -0.21018 -0.03281 -0.20948 C 0.01806 -0.19745 0.06441 -0.19745 0.11719 -0.19629 C 0.16337 -0.19814 0.20955 -0.19953 0.25573 -0.20184 C 0.27049 -0.20254 0.28594 -0.20717 0.3 -0.21342 C 0.30677 -0.21643 0.31997 -0.22291 0.31997 -0.22291 C 0.32431 -0.22731 0.32847 -0.23171 0.33281 -0.2361 C 0.33681 -0.24027 0.34358 -0.26018 0.34722 -0.26666 C 0.34931 -0.27846 0.35017 -0.29027 0.35434 -0.30092 C 0.3592 -0.33471 0.36128 -0.42036 0.32431 -0.4361 C 0.31649 -0.44328 0.3125 -0.44583 0.30278 -0.44768 C 0.29271 -0.45208 0.28594 -0.45717 0.27569 -0.45902 C 0.20538 -0.49143 0.26302 -0.4662 0.06997 -0.46087 C 0.06389 -0.46064 0.05278 -0.45346 0.05278 -0.45346 " pathEditMode="relative" ptsTypes="ffffffffffffffffffffffffffffffffffffffffffffffffffffffffA">
                                      <p:cBhvr>
                                        <p:cTn id="44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Základní dělení ptáků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5094" y="2492896"/>
            <a:ext cx="3744416" cy="3970318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Dravci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Sovy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Šplhavci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Kukačky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err="1" smtClean="0"/>
              <a:t>Dlouhokřídlí</a:t>
            </a:r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Měkkozobí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Pěvci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Hrabaví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Vrubozobí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36984"/>
            <a:ext cx="122413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Letci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59301" y="1736983"/>
            <a:ext cx="115212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Běžci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59301" y="2500856"/>
            <a:ext cx="1708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Pštrosi</a:t>
            </a:r>
            <a:endParaRPr lang="cs-CZ" sz="2800" dirty="0"/>
          </a:p>
        </p:txBody>
      </p:sp>
      <p:pic>
        <p:nvPicPr>
          <p:cNvPr id="4100" name="Picture 4" descr="C:\Users\uzivatel\AppData\Local\Microsoft\Windows\Temporary Internet Files\Content.IE5\8YKHHWPL\MP9004065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575" y="3360123"/>
            <a:ext cx="2081213" cy="3121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\AppData\Local\Microsoft\Windows\Temporary Internet Files\Content.IE5\9BRHG7ZI\MP9004065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50468"/>
            <a:ext cx="2945924" cy="1963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HXF7LY24\MP9004010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818" y="1736984"/>
            <a:ext cx="2656270" cy="17701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36357"/>
            <a:ext cx="1512168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DRAVCI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443754"/>
            <a:ext cx="1512168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SOVY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1224300"/>
            <a:ext cx="3816424" cy="156966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výborný zrak, ostré drápy a zobák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Živí se malými hlodavci a živočichy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35996" y="1224300"/>
            <a:ext cx="4212468" cy="193899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noční dravci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vynikající zrak i sluch, ostré drápy a zobák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Živí se malými hlodavci a živočichy, které polykají vcelku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7" y="2998985"/>
            <a:ext cx="3816424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Káně lesní, jestřáb lesní, poštolka obecná, orel mořský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35996" y="3429000"/>
            <a:ext cx="2106234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Výr velký, sova pálená, sýček obecný, kalous ušatý</a:t>
            </a:r>
            <a:endParaRPr lang="cs-CZ" sz="2400" dirty="0"/>
          </a:p>
        </p:txBody>
      </p:sp>
      <p:pic>
        <p:nvPicPr>
          <p:cNvPr id="5122" name="Picture 2" descr="C:\Users\uzivatel\AppData\Local\Microsoft\Windows\Temporary Internet Files\Content.IE5\16UXLQ8S\MP9004485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013" y="4345902"/>
            <a:ext cx="2901435" cy="2061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GFHMNZ7G\MP900406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666" y="3444948"/>
            <a:ext cx="2054600" cy="308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88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36357"/>
            <a:ext cx="201622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ŠPLHAVCI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443754"/>
            <a:ext cx="1872208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KUKAČKY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1224300"/>
            <a:ext cx="3816424" cy="193899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výborný sluch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Živí se hmyzem ve stromech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Prsty mají přizpůsobeny ke šplhání po stromech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35996" y="1224300"/>
            <a:ext cx="4212468" cy="156966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krmiví ptáci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Kladou vejce do cizích hnízd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Přilétají k nám v květnu a odlétají v září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824" y="3413151"/>
            <a:ext cx="1877926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Žluna zelená, strakapoud velký, datel černý,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40803" y="2997652"/>
            <a:ext cx="1403406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Kukačka obecná</a:t>
            </a:r>
            <a:endParaRPr lang="cs-CZ" sz="2400" dirty="0"/>
          </a:p>
        </p:txBody>
      </p:sp>
      <p:pic>
        <p:nvPicPr>
          <p:cNvPr id="6146" name="Picture 2" descr="C:\Users\uzivatel\AppData\Local\Microsoft\Windows\Temporary Internet Files\Content.IE5\PVDUFBUN\MP90040670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86" r="15950"/>
          <a:stretch/>
        </p:blipFill>
        <p:spPr bwMode="auto">
          <a:xfrm>
            <a:off x="2568957" y="3413150"/>
            <a:ext cx="2161991" cy="30401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6025045" y="3437604"/>
            <a:ext cx="2794855" cy="3033569"/>
            <a:chOff x="6025045" y="3437604"/>
            <a:chExt cx="2794855" cy="3033569"/>
          </a:xfrm>
        </p:grpSpPr>
        <p:pic>
          <p:nvPicPr>
            <p:cNvPr id="6148" name="Picture 4" descr="File:Reed warbler cuckoo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73118" y="3437604"/>
              <a:ext cx="2146782" cy="302363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025045" y="6163396"/>
              <a:ext cx="64807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47437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29672" y="436357"/>
            <a:ext cx="252028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DLOUHOKŘÍDLÍ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443754"/>
            <a:ext cx="216024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ĚKKOZOBÍ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1224300"/>
            <a:ext cx="3816424" cy="156966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vodní krmiví ptáci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Mezi prsty mají plovací blány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dlouhá, úzká křídla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70022" y="1224300"/>
            <a:ext cx="4266474" cy="2677656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Svá mláďata krmí kašovitou potravou, kterou vyvrhují z volete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Při kořeni zobáku mají měkkou část, které se říká ozobí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Živí se převážně semeny a plody rostlin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824" y="3413151"/>
            <a:ext cx="1877926" cy="15696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Racek chechtavý, </a:t>
            </a:r>
            <a:r>
              <a:rPr lang="cs-CZ" sz="2400" dirty="0" err="1" smtClean="0"/>
              <a:t>bahňáci</a:t>
            </a:r>
            <a:r>
              <a:rPr lang="cs-CZ" sz="2400" dirty="0" smtClean="0"/>
              <a:t>, alky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70022" y="4467534"/>
            <a:ext cx="1403406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Holub, hrdlička</a:t>
            </a:r>
            <a:endParaRPr lang="cs-CZ" sz="2400" dirty="0"/>
          </a:p>
        </p:txBody>
      </p:sp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67699"/>
            <a:ext cx="1474787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Users\uzivatel\AppData\Local\Microsoft\Windows\Temporary Internet Files\Content.IE5\8YKHHWPL\MP900201345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84" t="29747" r="4275" b="9046"/>
          <a:stretch/>
        </p:blipFill>
        <p:spPr bwMode="auto">
          <a:xfrm>
            <a:off x="2458087" y="3413151"/>
            <a:ext cx="2082602" cy="2600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uzivatel\AppData\Local\Microsoft\Windows\Temporary Internet Files\Content.IE5\16UXLQ8S\MP900434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66832"/>
            <a:ext cx="2165597" cy="16246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42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29672" y="436357"/>
            <a:ext cx="252028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HRABAVÍ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443754"/>
            <a:ext cx="216024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VRUBOZOBÍ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1224300"/>
            <a:ext cx="3816424" cy="193899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Jedná se spíše o drůbež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horší letci a většinu života tráví na zemi, kde hledají potravu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krátké, ale silné drápy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70022" y="1224300"/>
            <a:ext cx="4266474" cy="193899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přizpůsobeni životu na vodní hladině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vroubkované okraje zobáku, kterým filtrují vodu a bahno a získávají potravu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307907"/>
            <a:ext cx="2808311" cy="15696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Kur domácí, tetřev, koroptev, bažant, krocan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70022" y="3310894"/>
            <a:ext cx="2826314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Kachna, husa, labuť, čírka, potápka</a:t>
            </a:r>
            <a:endParaRPr lang="cs-CZ" sz="2400" dirty="0"/>
          </a:p>
        </p:txBody>
      </p:sp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235" y="3218630"/>
            <a:ext cx="1474787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Users\uzivatel\AppData\Local\Microsoft\Windows\Temporary Internet Files\Content.IE5\PVDUFBUN\MP9001804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27" y="5044209"/>
            <a:ext cx="2490072" cy="16351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147896"/>
            <a:ext cx="1547664" cy="174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C:\Users\uzivatel\AppData\Local\Microsoft\Windows\Temporary Internet Files\Content.IE5\9BRHG7ZI\MP90018049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735" y="4767883"/>
            <a:ext cx="2768887" cy="18182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8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29672" y="436357"/>
            <a:ext cx="252028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PĚVCI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1224300"/>
            <a:ext cx="5472608" cy="156966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Jedná se o nejpočetnější skupinu ptáků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Zpěv využívají při námluvách a páření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Rodiče se o svá mláďata starají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krátké, ale silné drápy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996952"/>
            <a:ext cx="8568952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Zástupci:</a:t>
            </a:r>
          </a:p>
          <a:p>
            <a:r>
              <a:rPr lang="cs-CZ" sz="2400" dirty="0" smtClean="0"/>
              <a:t>Kos černý, slavík obecný, skřivan polní, drozd zpěvný, sýkora, stehlík, pěnkava, vrabec</a:t>
            </a:r>
            <a:endParaRPr lang="cs-CZ" sz="2400" dirty="0"/>
          </a:p>
        </p:txBody>
      </p:sp>
      <p:pic>
        <p:nvPicPr>
          <p:cNvPr id="13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440" y="1053046"/>
            <a:ext cx="1547664" cy="174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 descr="C:\Users\uzivatel\AppData\Local\Microsoft\Windows\Temporary Internet Files\Content.IE5\8YKHHWPL\MP900448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4606205"/>
            <a:ext cx="2349135" cy="15660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zivatel\AppData\Local\Microsoft\Windows\Temporary Internet Files\Content.IE5\GFHMNZ7G\MP90018036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3" r="14642" b="14352"/>
          <a:stretch/>
        </p:blipFill>
        <p:spPr bwMode="auto">
          <a:xfrm>
            <a:off x="3491880" y="4599047"/>
            <a:ext cx="1914810" cy="1580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uzivatel\AppData\Local\Microsoft\Windows\Temporary Internet Files\Content.IE5\GFHMNZ7G\MP900448387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26" t="29893" r="38851" b="10489"/>
          <a:stretch/>
        </p:blipFill>
        <p:spPr bwMode="auto">
          <a:xfrm>
            <a:off x="6358644" y="4424596"/>
            <a:ext cx="1435460" cy="1808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34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551946" y="257189"/>
            <a:ext cx="770485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Dopiš pomocí skrytého pera základní informace, které si pamatuješ.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6754" y="836712"/>
            <a:ext cx="2903117" cy="5436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2400" b="1" dirty="0" smtClean="0"/>
              <a:t>Orel</a:t>
            </a:r>
          </a:p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2400" b="1" dirty="0" smtClean="0"/>
              <a:t>Kos černý</a:t>
            </a:r>
          </a:p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2400" b="1" dirty="0" smtClean="0"/>
              <a:t>Kukačka obecná</a:t>
            </a:r>
          </a:p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2400" b="1" dirty="0" smtClean="0"/>
              <a:t>Bažant</a:t>
            </a:r>
          </a:p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2400" b="1" dirty="0" smtClean="0"/>
              <a:t>Labuť velká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123728" y="960011"/>
            <a:ext cx="6411313" cy="936104"/>
          </a:xfrm>
          <a:prstGeom prst="rect">
            <a:avLst/>
          </a:prstGeom>
          <a:solidFill>
            <a:schemeClr val="bg1"/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181142" y="3212975"/>
            <a:ext cx="5349370" cy="1080121"/>
          </a:xfrm>
          <a:prstGeom prst="rect">
            <a:avLst/>
          </a:prstGeom>
          <a:solidFill>
            <a:schemeClr val="bg1"/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2588310" y="4437111"/>
            <a:ext cx="5942202" cy="915387"/>
          </a:xfrm>
          <a:prstGeom prst="rect">
            <a:avLst/>
          </a:prstGeom>
          <a:solidFill>
            <a:schemeClr val="bg1"/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2588310" y="5517232"/>
            <a:ext cx="5942202" cy="987394"/>
          </a:xfrm>
          <a:prstGeom prst="rect">
            <a:avLst/>
          </a:prstGeom>
          <a:solidFill>
            <a:schemeClr val="bg1"/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2436053" y="2060848"/>
            <a:ext cx="6080401" cy="987395"/>
          </a:xfrm>
          <a:prstGeom prst="rect">
            <a:avLst/>
          </a:prstGeom>
          <a:solidFill>
            <a:schemeClr val="bg1"/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prstClr val="black"/>
                </a:solidFill>
              </a:rPr>
              <a:t>Použij skryté pero</a:t>
            </a:r>
            <a:endParaRPr lang="cs-CZ" sz="14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16UXLQ8S\MP9004317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62219"/>
            <a:ext cx="2462099" cy="3643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02KQOVLI\MP9001804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47956"/>
            <a:ext cx="2309813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ZOW1DX4L\MP9004383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3268510" cy="21822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02KQOVLI\MP90022781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703" y="2762219"/>
            <a:ext cx="2401887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0308" y="434042"/>
            <a:ext cx="3312368" cy="954107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Cizokrajní a pestře zbarvení ptáci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33246" y="2139955"/>
            <a:ext cx="254153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Zkus je pojmenovat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2360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7589" y="425515"/>
            <a:ext cx="1584176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Zdroje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67544" y="1367190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Všechny obrázky a fotografie pokud </a:t>
            </a:r>
            <a:r>
              <a:rPr lang="cs-CZ" smtClean="0"/>
              <a:t>není uvedeno jinak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1</a:t>
            </a:r>
            <a:endParaRPr lang="cs-CZ" dirty="0"/>
          </a:p>
          <a:p>
            <a:r>
              <a:rPr lang="cs-CZ" dirty="0"/>
              <a:t>OLSEN, Per Harald.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20.8.2011]. </a:t>
            </a:r>
            <a:r>
              <a:rPr lang="cs-CZ" dirty="0"/>
              <a:t>Dostupný na WWW: http://commons.wikimedia.org/wiki/File:Reed_warbler_cuckoo.jpg?uselang=cs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416428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663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Ptáci VY_52_INOVACE_29 Číslo projektu: CZ.1.07/1.4.00/21.1101</vt:lpstr>
      <vt:lpstr>Prezentace aplikace PowerPoint</vt:lpstr>
      <vt:lpstr>Ptáci, jejich znaky a zástupci</vt:lpstr>
      <vt:lpstr>Prezentace aplikace PowerPoint</vt:lpstr>
      <vt:lpstr>Základní dělení ptáků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2013-01-25T10:12:38Z</dcterms:modified>
</cp:coreProperties>
</file>