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2" r:id="rId3"/>
    <p:sldId id="264" r:id="rId4"/>
    <p:sldId id="265" r:id="rId5"/>
    <p:sldId id="267" r:id="rId6"/>
    <p:sldId id="268" r:id="rId7"/>
    <p:sldId id="257" r:id="rId8"/>
    <p:sldId id="260" r:id="rId9"/>
    <p:sldId id="269" r:id="rId10"/>
    <p:sldId id="259" r:id="rId11"/>
    <p:sldId id="258" r:id="rId12"/>
    <p:sldId id="271" r:id="rId13"/>
    <p:sldId id="272" r:id="rId14"/>
    <p:sldId id="270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572" y="-19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15376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4194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28702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13952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16589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0746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8933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4539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476538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88959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67851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>
                <a:lumMod val="74000"/>
                <a:lumOff val="26000"/>
              </a:srgbClr>
            </a:gs>
            <a:gs pos="12000">
              <a:srgbClr val="E6D78A"/>
            </a:gs>
            <a:gs pos="30000">
              <a:srgbClr val="C7AC4C">
                <a:lumMod val="52000"/>
                <a:lumOff val="48000"/>
              </a:srgbClr>
            </a:gs>
            <a:gs pos="45000">
              <a:srgbClr val="E6D78A">
                <a:lumMod val="21000"/>
                <a:lumOff val="79000"/>
              </a:srgbClr>
            </a:gs>
            <a:gs pos="77000">
              <a:srgbClr val="C7AC4C">
                <a:lumMod val="64000"/>
                <a:lumOff val="36000"/>
              </a:srgbClr>
            </a:gs>
            <a:gs pos="100000">
              <a:srgbClr val="E6DCAC">
                <a:lumMod val="52000"/>
                <a:lumOff val="48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/>
              <a:pPr/>
              <a:t>25.1.2013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6DCAC">
                <a:lumMod val="74000"/>
                <a:lumOff val="26000"/>
              </a:srgbClr>
            </a:gs>
            <a:gs pos="12000">
              <a:srgbClr val="E6D78A"/>
            </a:gs>
            <a:gs pos="30000">
              <a:srgbClr val="C7AC4C">
                <a:lumMod val="52000"/>
                <a:lumOff val="48000"/>
              </a:srgbClr>
            </a:gs>
            <a:gs pos="45000">
              <a:srgbClr val="E6D78A">
                <a:lumMod val="21000"/>
                <a:lumOff val="79000"/>
              </a:srgbClr>
            </a:gs>
            <a:gs pos="77000">
              <a:srgbClr val="C7AC4C">
                <a:lumMod val="64000"/>
                <a:lumOff val="36000"/>
              </a:srgbClr>
            </a:gs>
            <a:gs pos="100000">
              <a:srgbClr val="E6DCAC">
                <a:lumMod val="52000"/>
                <a:lumOff val="48000"/>
              </a:srgb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3FBC5-A51B-4AE9-BCF8-11242E73D2D7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25.1.2013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C638E5-0021-4CFB-88CB-BE70E6B13E2E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4722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avci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cs.wikipedia.org/wiki/%C5%A0elmy" TargetMode="External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0.jpeg"/><Relationship Id="rId7" Type="http://schemas.openxmlformats.org/officeDocument/2006/relationships/image" Target="../media/image11.jpeg"/><Relationship Id="rId2" Type="http://schemas.openxmlformats.org/officeDocument/2006/relationships/hyperlink" Target="http://cs.wikipedia.org/wiki/Medv%C4%9Bdovit%C3%AD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://cs.wikipedia.org/wiki/Psovit%C3%AD" TargetMode="External"/><Relationship Id="rId5" Type="http://schemas.openxmlformats.org/officeDocument/2006/relationships/hyperlink" Target="http://cs.wikipedia.org/wiki/Ko%C4%8Dkovit%C3%AD" TargetMode="External"/><Relationship Id="rId10" Type="http://schemas.openxmlformats.org/officeDocument/2006/relationships/image" Target="../media/image14.jpeg"/><Relationship Id="rId4" Type="http://schemas.openxmlformats.org/officeDocument/2006/relationships/hyperlink" Target="http://cs.wikipedia.org/wiki/Lasicovit%C3%AD" TargetMode="External"/><Relationship Id="rId9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6.jpeg"/><Relationship Id="rId7" Type="http://schemas.openxmlformats.org/officeDocument/2006/relationships/image" Target="../media/image19.jpeg"/><Relationship Id="rId12" Type="http://schemas.openxmlformats.org/officeDocument/2006/relationships/image" Target="../media/image23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openxmlformats.org/officeDocument/2006/relationships/image" Target="../media/image22.png"/><Relationship Id="rId5" Type="http://schemas.openxmlformats.org/officeDocument/2006/relationships/image" Target="../media/image17.jpeg"/><Relationship Id="rId10" Type="http://schemas.openxmlformats.org/officeDocument/2006/relationships/hyperlink" Target="http://www.youtube.com/watch?v=0NcJ_63z-mA&amp;list=PLC72C49A4CACE4593" TargetMode="External"/><Relationship Id="rId4" Type="http://schemas.openxmlformats.org/officeDocument/2006/relationships/slide" Target="slide7.xml"/><Relationship Id="rId9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25.jpeg"/><Relationship Id="rId7" Type="http://schemas.openxmlformats.org/officeDocument/2006/relationships/image" Target="../media/image28.jpeg"/><Relationship Id="rId12" Type="http://schemas.openxmlformats.org/officeDocument/2006/relationships/image" Target="../media/image33.wm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6" Type="http://schemas.openxmlformats.org/officeDocument/2006/relationships/slide" Target="slide8.xml"/><Relationship Id="rId11" Type="http://schemas.openxmlformats.org/officeDocument/2006/relationships/image" Target="../media/image32.jpeg"/><Relationship Id="rId5" Type="http://schemas.openxmlformats.org/officeDocument/2006/relationships/image" Target="../media/image27.jpeg"/><Relationship Id="rId10" Type="http://schemas.openxmlformats.org/officeDocument/2006/relationships/image" Target="../media/image31.jpeg"/><Relationship Id="rId4" Type="http://schemas.openxmlformats.org/officeDocument/2006/relationships/image" Target="../media/image26.jpeg"/><Relationship Id="rId9" Type="http://schemas.openxmlformats.org/officeDocument/2006/relationships/image" Target="../media/image30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image" Target="../media/image35.jpeg"/><Relationship Id="rId7" Type="http://schemas.openxmlformats.org/officeDocument/2006/relationships/image" Target="../media/image38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slide" Target="slide9.xml"/><Relationship Id="rId9" Type="http://schemas.openxmlformats.org/officeDocument/2006/relationships/image" Target="../media/image4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slide" Target="slide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998" y="404664"/>
            <a:ext cx="6986587" cy="15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Savci - šelmy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VY_52_INOVACE_30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3100" dirty="0" smtClean="0"/>
              <a:t>Číslo projektu: </a:t>
            </a:r>
            <a:r>
              <a:rPr lang="cs-CZ" sz="3100" dirty="0"/>
              <a:t>CZ.1.07/1.4.00/21.1101</a:t>
            </a:r>
            <a:endParaRPr lang="cs-CZ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Sada </a:t>
            </a:r>
            <a:r>
              <a:rPr lang="cs-CZ" dirty="0" smtClean="0"/>
              <a:t>1</a:t>
            </a:r>
            <a:endParaRPr lang="cs-CZ" dirty="0"/>
          </a:p>
          <a:p>
            <a:r>
              <a:rPr lang="cs-CZ" dirty="0" smtClean="0"/>
              <a:t>Člověk a příroda</a:t>
            </a:r>
            <a:endParaRPr lang="cs-CZ" dirty="0"/>
          </a:p>
          <a:p>
            <a:r>
              <a:rPr lang="cs-CZ" dirty="0"/>
              <a:t>MŠ, ZŠ a </a:t>
            </a:r>
            <a:r>
              <a:rPr lang="cs-CZ" dirty="0" err="1"/>
              <a:t>PrŠ</a:t>
            </a:r>
            <a:r>
              <a:rPr lang="cs-CZ" dirty="0"/>
              <a:t> Trhové Sviny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12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5867542"/>
              </p:ext>
            </p:extLst>
          </p:nvPr>
        </p:nvGraphicFramePr>
        <p:xfrm>
          <a:off x="251520" y="620688"/>
          <a:ext cx="8784976" cy="6106008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43682"/>
                <a:gridCol w="6741294"/>
              </a:tblGrid>
              <a:tr h="26620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Anotace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Žáci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jsou v úvodní části seznámeni se základními znaky savců, jejich dělením a zástupci. Následují podrobné informace o šelmách, jejich dělení. Součástí jsou i podrobné informace o znacích šelem a rozdělení šelem do základních skupin, které jsou doplněny odkazy na internet na encyklopedii </a:t>
                      </a:r>
                      <a:r>
                        <a:rPr lang="cs-CZ" sz="1400" b="0" baseline="0" dirty="0" err="1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wikipedia</a:t>
                      </a:r>
                      <a:r>
                        <a:rPr lang="cs-CZ" sz="1400" b="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. Následují cvičení, ve kterých mají žáci za úkol kliknout na obrázky, které představují nejčastější potravu šelmy zobrazené uprostřed stránky. Vše je doplněno animacemi. V závěrečné části jsou 3 typy cvičení, kde žáci pracují za pomoci skrytého pera dle zadání na jednotlivých stránkách. Variant je víc a po kliknutí na obrázek obnovení se jednotlivé strany vymění.</a:t>
                      </a:r>
                      <a:endParaRPr lang="cs-CZ" sz="1400" b="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9788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Autor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Období vytvoření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Mgr.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Miroslav </a:t>
                      </a:r>
                      <a:r>
                        <a:rPr lang="cs-CZ" sz="1400" baseline="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Kruba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Srpen 2011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5595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Speciální vzdělávací potřeby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ADHD</a:t>
                      </a: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dyslexie, dysgrafie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dysortografie 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5719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oblast</a:t>
                      </a:r>
                      <a:endParaRPr lang="cs-CZ" sz="14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Vzdělávací obor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Člověk a příroda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Přírodopis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učebního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materiálu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Interaktivní DUM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4373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Očekávaný</a:t>
                      </a:r>
                      <a:r>
                        <a:rPr lang="cs-CZ" sz="1400" baseline="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výstup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Žáci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ea typeface="Calibri"/>
                          <a:cs typeface="Times New Roman" pitchFamily="18" charset="0"/>
                        </a:rPr>
                        <a:t> získají základní informace o dělení a zástupcích savců. Podrobně se seznámí se skupinou šelem, uvědomí si jejich užitečnost v přírodě a zjistí čím se živí.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990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Druh interaktivity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Využití interaktivní tabule, hypertextových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odkazů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a práce s</a:t>
                      </a: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PC.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aseline="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Materiál je použitelný pro výuku v online prostředí sdíleném žáky i rodiči.</a:t>
                      </a:r>
                    </a:p>
                    <a:p>
                      <a:pPr marL="82550" marR="0" indent="-8255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Možnost dopisovat rukopisné poznámky přes skrytá tlačítka v rámci nového  softwaru</a:t>
                      </a:r>
                      <a:r>
                        <a:rPr lang="cs-CZ" sz="1200" dirty="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</a:p>
                  </a:txBody>
                  <a:tcPr marL="8466" marR="8466" marT="8466" marB="8466" anchor="ctr"/>
                </a:tc>
              </a:tr>
              <a:tr h="3600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Cílová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Žák – </a:t>
                      </a: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 lehkým mentálním postižením</a:t>
                      </a:r>
                      <a:endParaRPr lang="cs-CZ" sz="14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34528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Stupeň a typ vzdělávání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kern="12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Základní škola praktická – 2. stupeň 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  <a:tr h="292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Typická věková skupina</a:t>
                      </a:r>
                      <a:endParaRPr lang="cs-CZ" sz="1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14 – 15. let, 8. ročník</a:t>
                      </a:r>
                      <a:endParaRPr lang="cs-CZ" sz="1400" dirty="0">
                        <a:effectLst/>
                        <a:latin typeface="Times New Roman" pitchFamily="18" charset="0"/>
                        <a:ea typeface="Calibri"/>
                        <a:cs typeface="Times New Roman" pitchFamily="18" charset="0"/>
                      </a:endParaRPr>
                    </a:p>
                  </a:txBody>
                  <a:tcPr marL="8466" marR="8466" marT="8466" marB="8466" anchor="ctr"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518161" y="159818"/>
            <a:ext cx="8280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Identifikátor materiálu: 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V/2 </a:t>
            </a:r>
            <a:r>
              <a:rPr lang="cs-CZ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Inovace a zkvalitnění výuky </a:t>
            </a:r>
            <a:r>
              <a:rPr lang="cs-CZ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v oblasti přírodních věd</a:t>
            </a:r>
            <a:r>
              <a:rPr lang="cs-CZ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30</a:t>
            </a:r>
            <a:endParaRPr lang="cs-CZ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165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Základní znaky savců</a:t>
            </a:r>
            <a:endParaRPr lang="cs-CZ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31886" y="1614210"/>
            <a:ext cx="7992887" cy="3970318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  <a:effectLst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effectLst/>
              </a:rPr>
              <a:t>Jsou to obratlovci se stálou tělesnou teplotou a tělem krytým srstí (výjimku tvoří kytovci)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effectLst/>
              </a:rPr>
              <a:t>Mláďata savců sají mateřské mléko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effectLst/>
              </a:rPr>
              <a:t>V čelistech mají zuby, které rozmělňují,</a:t>
            </a:r>
          </a:p>
          <a:p>
            <a:pPr marL="274638">
              <a:lnSpc>
                <a:spcPct val="150000"/>
              </a:lnSpc>
            </a:pPr>
            <a:r>
              <a:rPr lang="cs-CZ" sz="2400" dirty="0" smtClean="0">
                <a:solidFill>
                  <a:prstClr val="black"/>
                </a:solidFill>
                <a:effectLst/>
              </a:rPr>
              <a:t>nebo trhají potravu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400" dirty="0" smtClean="0">
                <a:solidFill>
                  <a:prstClr val="black"/>
                </a:solidFill>
                <a:effectLst/>
              </a:rPr>
              <a:t>Savci se rozmnožují pohlavně, oplození</a:t>
            </a:r>
          </a:p>
          <a:p>
            <a:pPr indent="274638">
              <a:lnSpc>
                <a:spcPct val="150000"/>
              </a:lnSpc>
            </a:pPr>
            <a:r>
              <a:rPr lang="cs-CZ" sz="2400" dirty="0" smtClean="0">
                <a:solidFill>
                  <a:prstClr val="black"/>
                </a:solidFill>
                <a:effectLst/>
              </a:rPr>
              <a:t>je vnitřní a děje se pářením</a:t>
            </a:r>
          </a:p>
        </p:txBody>
      </p:sp>
      <p:pic>
        <p:nvPicPr>
          <p:cNvPr id="1028" name="Picture 4" descr="C:\Users\uzivatel\AppData\Local\Microsoft\Windows\Temporary Internet Files\Content.IE5\16UXLQ8S\MP900439317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2276872"/>
            <a:ext cx="2011221" cy="301962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owebu.bloger.cz/obrazky/owebu.bloger.cz/logo_3.jpg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6001" y="307830"/>
            <a:ext cx="882791" cy="106158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6215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Jednoduché dělení savců </a:t>
            </a:r>
            <a:endParaRPr lang="cs-CZ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31887" y="1900361"/>
            <a:ext cx="3176018" cy="4199611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b="1" dirty="0" smtClean="0">
                <a:solidFill>
                  <a:prstClr val="black"/>
                </a:solidFill>
                <a:effectLst/>
              </a:rPr>
              <a:t>HMYZOŽRAVCI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b="1" dirty="0" smtClean="0">
                <a:solidFill>
                  <a:prstClr val="black"/>
                </a:solidFill>
                <a:effectLst/>
              </a:rPr>
              <a:t>LETOUNI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b="1" dirty="0" smtClean="0">
                <a:solidFill>
                  <a:prstClr val="black"/>
                </a:solidFill>
                <a:effectLst/>
              </a:rPr>
              <a:t>HLODAVCI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b="1" dirty="0" smtClean="0">
                <a:solidFill>
                  <a:prstClr val="black"/>
                </a:solidFill>
                <a:effectLst/>
              </a:rPr>
              <a:t>ŠELMY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b="1" dirty="0" smtClean="0">
                <a:solidFill>
                  <a:prstClr val="black"/>
                </a:solidFill>
                <a:effectLst/>
              </a:rPr>
              <a:t>KYTOVCI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b="1" dirty="0" smtClean="0">
                <a:solidFill>
                  <a:prstClr val="black"/>
                </a:solidFill>
                <a:effectLst/>
              </a:rPr>
              <a:t>CHOBOTNATCI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b="1" dirty="0" smtClean="0">
                <a:solidFill>
                  <a:prstClr val="black"/>
                </a:solidFill>
                <a:effectLst/>
              </a:rPr>
              <a:t>LICHOKOPYTNÍCI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b="1" dirty="0" smtClean="0">
                <a:solidFill>
                  <a:prstClr val="black"/>
                </a:solidFill>
                <a:effectLst/>
              </a:rPr>
              <a:t>SUDOKOPYTNÍCI</a:t>
            </a:r>
          </a:p>
          <a:p>
            <a:pPr marL="285750" indent="-285750"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b="1" dirty="0" smtClean="0">
                <a:solidFill>
                  <a:prstClr val="black"/>
                </a:solidFill>
                <a:effectLst/>
              </a:rPr>
              <a:t>NEHETNATCI</a:t>
            </a:r>
          </a:p>
        </p:txBody>
      </p:sp>
      <p:pic>
        <p:nvPicPr>
          <p:cNvPr id="2050" name="Picture 2" descr="C:\Users\uzivatel\AppData\Local\Microsoft\Windows\Temporary Internet Files\Content.IE5\ZOW1DX4L\MP900427744[1]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109" r="5837" b="19099"/>
          <a:stretch/>
        </p:blipFill>
        <p:spPr bwMode="auto">
          <a:xfrm>
            <a:off x="5796136" y="4087000"/>
            <a:ext cx="1059971" cy="6167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zivatel\AppData\Local\Microsoft\Windows\Temporary Internet Files\Content.IE5\HXF7LY24\MP900448677[1]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94" t="11896" r="11710" b="4605"/>
          <a:stretch/>
        </p:blipFill>
        <p:spPr bwMode="auto">
          <a:xfrm>
            <a:off x="6535314" y="1700808"/>
            <a:ext cx="2088232" cy="19213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uzivatel\AppData\Local\Microsoft\Windows\Temporary Internet Files\Content.IE5\8YKHHWPL\MP90042528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6120" y="1700808"/>
            <a:ext cx="1438753" cy="21602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uzivatel\AppData\Local\Microsoft\Windows\Temporary Internet Files\Content.IE5\16UXLQ8S\MP90018132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4021" y="4941168"/>
            <a:ext cx="2431252" cy="15965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uzivatel\AppData\Local\Microsoft\Windows\Temporary Internet Files\Content.IE5\8YKHHWPL\MP900289061[1]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16" r="34584"/>
          <a:stretch/>
        </p:blipFill>
        <p:spPr bwMode="auto">
          <a:xfrm>
            <a:off x="7092280" y="4509120"/>
            <a:ext cx="1584176" cy="18964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9035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Šelmy - znaky, dělení, zástupci</a:t>
            </a:r>
            <a:endParaRPr lang="cs-CZ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5724128" y="2010909"/>
            <a:ext cx="3096345" cy="2862322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000" b="1" dirty="0" smtClean="0">
                <a:solidFill>
                  <a:prstClr val="black"/>
                </a:solidFill>
                <a:effectLst/>
              </a:rPr>
              <a:t>ŠELMY a jejich dělení</a:t>
            </a:r>
          </a:p>
          <a:p>
            <a:pPr marL="1071563" indent="-536575">
              <a:lnSpc>
                <a:spcPct val="150000"/>
              </a:lnSpc>
              <a:buFont typeface="+mj-lt"/>
              <a:buAutoNum type="arabicParenR"/>
            </a:pPr>
            <a:r>
              <a:rPr lang="cs-CZ" sz="2000" b="1" dirty="0" smtClean="0">
                <a:solidFill>
                  <a:prstClr val="black"/>
                </a:solidFill>
                <a:effectLst/>
              </a:rPr>
              <a:t>Psovité</a:t>
            </a:r>
          </a:p>
          <a:p>
            <a:pPr marL="1071563" indent="-536575">
              <a:lnSpc>
                <a:spcPct val="150000"/>
              </a:lnSpc>
              <a:buFont typeface="+mj-lt"/>
              <a:buAutoNum type="arabicParenR"/>
            </a:pPr>
            <a:r>
              <a:rPr lang="cs-CZ" sz="2000" b="1" dirty="0" smtClean="0">
                <a:solidFill>
                  <a:prstClr val="black"/>
                </a:solidFill>
                <a:effectLst/>
              </a:rPr>
              <a:t>Kočkovité</a:t>
            </a:r>
          </a:p>
          <a:p>
            <a:pPr marL="1071563" indent="-536575">
              <a:lnSpc>
                <a:spcPct val="150000"/>
              </a:lnSpc>
              <a:buFont typeface="+mj-lt"/>
              <a:buAutoNum type="arabicParenR"/>
            </a:pPr>
            <a:r>
              <a:rPr lang="cs-CZ" sz="2000" b="1" dirty="0" smtClean="0">
                <a:solidFill>
                  <a:prstClr val="black"/>
                </a:solidFill>
                <a:effectLst/>
              </a:rPr>
              <a:t>Lasicovité</a:t>
            </a:r>
          </a:p>
          <a:p>
            <a:pPr marL="1071563" indent="-536575">
              <a:lnSpc>
                <a:spcPct val="150000"/>
              </a:lnSpc>
              <a:buFont typeface="+mj-lt"/>
              <a:buAutoNum type="arabicParenR"/>
            </a:pPr>
            <a:r>
              <a:rPr lang="cs-CZ" sz="2000" b="1" dirty="0" smtClean="0">
                <a:solidFill>
                  <a:prstClr val="black"/>
                </a:solidFill>
                <a:effectLst/>
              </a:rPr>
              <a:t>Hyenovité</a:t>
            </a:r>
          </a:p>
          <a:p>
            <a:pPr marL="1071563" indent="-536575">
              <a:lnSpc>
                <a:spcPct val="150000"/>
              </a:lnSpc>
              <a:buFont typeface="+mj-lt"/>
              <a:buAutoNum type="arabicParenR"/>
            </a:pPr>
            <a:r>
              <a:rPr lang="cs-CZ" sz="2000" b="1" dirty="0" smtClean="0">
                <a:solidFill>
                  <a:prstClr val="black"/>
                </a:solidFill>
                <a:effectLst/>
              </a:rPr>
              <a:t>Medvědovité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42432" y="2030889"/>
            <a:ext cx="3831110" cy="1323439"/>
          </a:xfrm>
          <a:prstGeom prst="rect">
            <a:avLst/>
          </a:prstGeom>
          <a:ln/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b="1" dirty="0" smtClean="0">
                <a:solidFill>
                  <a:prstClr val="black"/>
                </a:solidFill>
                <a:effectLst/>
              </a:rPr>
              <a:t>ŠELMY – znaky</a:t>
            </a:r>
          </a:p>
          <a:p>
            <a:pPr marL="342900" indent="-342900">
              <a:buFontTx/>
              <a:buChar char="-"/>
            </a:pPr>
            <a:r>
              <a:rPr lang="cs-CZ" sz="2000" dirty="0" smtClean="0">
                <a:solidFill>
                  <a:prstClr val="black"/>
                </a:solidFill>
                <a:effectLst/>
              </a:rPr>
              <a:t>vyznačují se silnými špičáky</a:t>
            </a:r>
          </a:p>
          <a:p>
            <a:pPr marL="342900" indent="-342900">
              <a:buFontTx/>
              <a:buChar char="-"/>
            </a:pPr>
            <a:r>
              <a:rPr lang="cs-CZ" sz="2000" dirty="0">
                <a:solidFill>
                  <a:prstClr val="black"/>
                </a:solidFill>
                <a:effectLst/>
              </a:rPr>
              <a:t>v</a:t>
            </a:r>
            <a:r>
              <a:rPr lang="cs-CZ" sz="2000" dirty="0" smtClean="0">
                <a:solidFill>
                  <a:prstClr val="black"/>
                </a:solidFill>
                <a:effectLst/>
              </a:rPr>
              <a:t>ětšina šelem je masožravých</a:t>
            </a:r>
          </a:p>
          <a:p>
            <a:pPr marL="342900" indent="-342900">
              <a:buFontTx/>
              <a:buChar char="-"/>
            </a:pPr>
            <a:r>
              <a:rPr lang="cs-CZ" sz="2000" dirty="0" smtClean="0">
                <a:solidFill>
                  <a:prstClr val="black"/>
                </a:solidFill>
                <a:effectLst/>
              </a:rPr>
              <a:t>mají dokonale vyvinuty smysly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642432" y="5805264"/>
            <a:ext cx="7949603" cy="70788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Šelmy v přírodě udržují rovnováhu živočichů aby se nepřemnožily a zajišťují dobrý zdravotní stav zvěře, neboť loví převážně slabá a nemocná zvířata.</a:t>
            </a:r>
            <a:endParaRPr lang="cs-CZ" sz="2000" dirty="0"/>
          </a:p>
        </p:txBody>
      </p:sp>
      <p:pic>
        <p:nvPicPr>
          <p:cNvPr id="3074" name="Picture 2" descr="C:\Users\uzivatel\AppData\Local\Microsoft\Windows\Temporary Internet Files\Content.IE5\02KQOVLI\MP900406609[1]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320" y="3651664"/>
            <a:ext cx="2945532" cy="1963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>
            <a:hlinkClick r:id="rId2"/>
          </p:cNvPr>
          <p:cNvSpPr txBox="1"/>
          <p:nvPr/>
        </p:nvSpPr>
        <p:spPr>
          <a:xfrm>
            <a:off x="3632274" y="3651664"/>
            <a:ext cx="1969917" cy="923330"/>
          </a:xfrm>
          <a:prstGeom prst="rect">
            <a:avLst/>
          </a:prstGeom>
          <a:noFill/>
          <a:ln>
            <a:solidFill>
              <a:schemeClr val="tx1">
                <a:lumMod val="85000"/>
                <a:lumOff val="1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Klikni na obrázek pro více informací na webu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253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2060848"/>
            <a:ext cx="6264696" cy="452431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dirty="0" smtClean="0"/>
              <a:t>Šelmy psovité</a:t>
            </a:r>
          </a:p>
          <a:p>
            <a:pPr marL="285750" indent="-285750">
              <a:buFont typeface="Wingdings" pitchFamily="2" charset="2"/>
              <a:buChar char="§"/>
            </a:pPr>
            <a:r>
              <a:rPr lang="cs-CZ" sz="2400" dirty="0" smtClean="0"/>
              <a:t>Pes, liška, vlk, kojot</a:t>
            </a:r>
          </a:p>
          <a:p>
            <a:endParaRPr lang="cs-CZ" sz="2400" dirty="0"/>
          </a:p>
          <a:p>
            <a:r>
              <a:rPr lang="cs-CZ" sz="2400" dirty="0" smtClean="0"/>
              <a:t>Šelmy kočkovité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Kočka, lev, tygr, levhart, rys</a:t>
            </a:r>
          </a:p>
          <a:p>
            <a:endParaRPr lang="cs-CZ" sz="2400" dirty="0"/>
          </a:p>
          <a:p>
            <a:r>
              <a:rPr lang="cs-CZ" sz="2400" dirty="0" smtClean="0"/>
              <a:t>Šelmy lasicovité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Lasice, kuna, tchoř, hranostaj</a:t>
            </a:r>
          </a:p>
          <a:p>
            <a:endParaRPr lang="cs-CZ" sz="2400" dirty="0" smtClean="0"/>
          </a:p>
          <a:p>
            <a:r>
              <a:rPr lang="cs-CZ" sz="2400" dirty="0" smtClean="0"/>
              <a:t>Šelmy medvědovité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cs-CZ" sz="2400" dirty="0" smtClean="0"/>
              <a:t>Medvěd hnědý, medvěd lední,</a:t>
            </a:r>
          </a:p>
          <a:p>
            <a:pPr indent="352425"/>
            <a:r>
              <a:rPr lang="cs-CZ" sz="2400" dirty="0" smtClean="0"/>
              <a:t>medvěd panda</a:t>
            </a:r>
            <a:endParaRPr lang="cs-CZ" sz="2400" dirty="0"/>
          </a:p>
        </p:txBody>
      </p:sp>
      <p:sp>
        <p:nvSpPr>
          <p:cNvPr id="4" name="Nadpis 2"/>
          <p:cNvSpPr txBox="1">
            <a:spLocks/>
          </p:cNvSpPr>
          <p:nvPr/>
        </p:nvSpPr>
        <p:spPr>
          <a:xfrm>
            <a:off x="467544" y="409939"/>
            <a:ext cx="8229600" cy="114300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Šelmy - zástupci</a:t>
            </a:r>
            <a:endParaRPr lang="cs-CZ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5" name="Picture 2" descr="http://owebu.bloger.cz/obrazky/owebu.bloger.cz/logo_3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679" y="5517232"/>
            <a:ext cx="703150" cy="845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owebu.bloger.cz/obrazky/owebu.bloger.cz/logo_3.jpg">
            <a:hlinkClick r:id="rId4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5363" y="4338088"/>
            <a:ext cx="703150" cy="845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owebu.bloger.cz/obrazky/owebu.bloger.cz/logo_3.jpg">
            <a:hlinkClick r:id="rId5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2213" y="3122432"/>
            <a:ext cx="703150" cy="845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owebu.bloger.cz/obrazky/owebu.bloger.cz/logo_3.jpg">
            <a:hlinkClick r:id="rId6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1900" y="2060848"/>
            <a:ext cx="703150" cy="8455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uzivatel\AppData\Local\Microsoft\Windows\Temporary Internet Files\Content.IE5\ZOW1DX4L\MP900406488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553" y="2941864"/>
            <a:ext cx="1800200" cy="12066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zivatel\AppData\Local\Microsoft\Windows\Temporary Internet Files\Content.IE5\02KQOVLI\MP900442470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073" y="5517232"/>
            <a:ext cx="1800200" cy="120013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zivatel\AppData\Local\Microsoft\Windows\Temporary Internet Files\Content.IE5\8YKHHWPL\MP900399528[1]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22" t="19342"/>
          <a:stretch/>
        </p:blipFill>
        <p:spPr bwMode="auto">
          <a:xfrm>
            <a:off x="7020272" y="1696288"/>
            <a:ext cx="1800200" cy="11575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zivatel\AppData\Local\Microsoft\Windows\Temporary Internet Files\Content.IE5\HXF7LY24\MP900422477[1].jpg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0" t="13077" b="13452"/>
          <a:stretch/>
        </p:blipFill>
        <p:spPr bwMode="auto">
          <a:xfrm>
            <a:off x="7001744" y="4220339"/>
            <a:ext cx="1835919" cy="11942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7008416" y="1722447"/>
            <a:ext cx="978954" cy="58477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400" b="1" dirty="0"/>
              <a:t>(</a:t>
            </a:r>
            <a:r>
              <a:rPr lang="cs-CZ" sz="1400" b="1" dirty="0" smtClean="0"/>
              <a:t>Ano) </a:t>
            </a:r>
            <a:r>
              <a:rPr lang="cs-CZ" b="1" dirty="0" smtClean="0"/>
              <a:t>Medem</a:t>
            </a:r>
            <a:endParaRPr lang="cs-CZ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288214" y="5353708"/>
            <a:ext cx="1304344" cy="58477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400" b="1" dirty="0"/>
              <a:t>(</a:t>
            </a:r>
            <a:r>
              <a:rPr lang="cs-CZ" sz="1400" b="1" dirty="0" smtClean="0"/>
              <a:t>Ano)</a:t>
            </a:r>
          </a:p>
          <a:p>
            <a:pPr algn="ctr"/>
            <a:r>
              <a:rPr lang="cs-CZ" sz="1400" b="1" dirty="0" smtClean="0"/>
              <a:t> </a:t>
            </a:r>
            <a:r>
              <a:rPr lang="cs-CZ" b="1" dirty="0" smtClean="0"/>
              <a:t>Lesní plody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266268" y="5685988"/>
            <a:ext cx="978954" cy="58477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400" b="1" dirty="0"/>
              <a:t>(</a:t>
            </a:r>
            <a:r>
              <a:rPr lang="cs-CZ" sz="1400" b="1" dirty="0" smtClean="0"/>
              <a:t>Ano) </a:t>
            </a:r>
            <a:r>
              <a:rPr lang="cs-CZ" b="1" dirty="0" smtClean="0"/>
              <a:t>Rybami</a:t>
            </a:r>
            <a:endParaRPr lang="cs-CZ" b="1" dirty="0"/>
          </a:p>
        </p:txBody>
      </p:sp>
      <p:pic>
        <p:nvPicPr>
          <p:cNvPr id="1026" name="Picture 2" descr="C:\Users\uzivatel\AppData\Local\Microsoft\Windows\Temporary Internet Files\Content.IE5\GFHMNZ7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986" y="3428999"/>
            <a:ext cx="773194" cy="773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uzivatel\AppData\Local\Microsoft\Windows\Temporary Internet Files\Content.IE5\GFHMNZ7G\MC90043316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0444" y="3769632"/>
            <a:ext cx="726926" cy="726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ovéPole 12"/>
          <p:cNvSpPr txBox="1"/>
          <p:nvPr/>
        </p:nvSpPr>
        <p:spPr>
          <a:xfrm>
            <a:off x="1025986" y="1711888"/>
            <a:ext cx="914400" cy="58477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400" b="1" dirty="0"/>
              <a:t>(</a:t>
            </a:r>
            <a:r>
              <a:rPr lang="cs-CZ" sz="1400" b="1" dirty="0" smtClean="0"/>
              <a:t>Ano) </a:t>
            </a:r>
            <a:r>
              <a:rPr lang="cs-CZ" b="1" dirty="0" smtClean="0"/>
              <a:t>Bobule</a:t>
            </a:r>
            <a:endParaRPr lang="cs-CZ" b="1" dirty="0"/>
          </a:p>
        </p:txBody>
      </p:sp>
      <p:sp>
        <p:nvSpPr>
          <p:cNvPr id="2" name="TextovéPole 1">
            <a:hlinkClick r:id="rId4" action="ppaction://hlinksldjump"/>
          </p:cNvPr>
          <p:cNvSpPr txBox="1"/>
          <p:nvPr/>
        </p:nvSpPr>
        <p:spPr>
          <a:xfrm>
            <a:off x="179512" y="265311"/>
            <a:ext cx="8676456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Čím se šelma na obrázku převážně živí? Klikni na správné odpovědi.</a:t>
            </a:r>
            <a:endParaRPr lang="cs-CZ" sz="2400" dirty="0"/>
          </a:p>
        </p:txBody>
      </p:sp>
      <p:pic>
        <p:nvPicPr>
          <p:cNvPr id="5122" name="Picture 2" descr="C:\Users\uzivatel\AppData\Local\Microsoft\Windows\Temporary Internet Files\Content.IE5\16UXLQ8S\MP900262846[1].jp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7241" y="1413217"/>
            <a:ext cx="2477008" cy="37447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uzivatel\AppData\Local\Microsoft\Windows\Temporary Internet Files\Content.IE5\02KQOVLI\MP900316870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412776"/>
            <a:ext cx="1828801" cy="1204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C:\Users\uzivatel\AppData\Local\Microsoft\Windows\Temporary Internet Files\Content.IE5\9BRHG7ZI\MP900407569[1].jp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29" t="60946" r="22018" b="12241"/>
          <a:stretch/>
        </p:blipFill>
        <p:spPr bwMode="auto">
          <a:xfrm>
            <a:off x="3550073" y="5626471"/>
            <a:ext cx="2444176" cy="703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uzivatel\AppData\Local\Microsoft\Windows\Temporary Internet Files\Content.IE5\16UXLQ8S\MP900227602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693" y="1465523"/>
            <a:ext cx="1672987" cy="1098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uzivatel\AppData\Local\Microsoft\Windows\Temporary Internet Files\Content.IE5\GFHMNZ7G\MP900313732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005" y="4918795"/>
            <a:ext cx="2031287" cy="1330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lačítko akce: Video 2">
            <a:hlinkClick r:id="rId10" highlightClick="1"/>
          </p:cNvPr>
          <p:cNvSpPr/>
          <p:nvPr/>
        </p:nvSpPr>
        <p:spPr>
          <a:xfrm>
            <a:off x="7411306" y="5529896"/>
            <a:ext cx="1152128" cy="719286"/>
          </a:xfrm>
          <a:prstGeom prst="actionButtonMovie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130" name="Picture 10" descr="C:\Users\uzivatel\AppData\Local\Microsoft\Windows\Temporary Internet Files\Content.IE5\ZOW1DX4L\MC900441780[1].pn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8416" y="3428999"/>
            <a:ext cx="1277251" cy="127725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5131" name="Picture 11" descr="C:\Users\uzivatel\AppData\Local\Microsoft\Windows\Temporary Internet Files\Content.IE5\02KQOVLI\MP900406484[1]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127" y="2924944"/>
            <a:ext cx="1263125" cy="1596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5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" dur="3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1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" dur="3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1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51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0" dur="3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7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51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6" dur="3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30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3059" y="5503016"/>
            <a:ext cx="1014062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(Ano) loví zvěř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7463704" y="1780957"/>
            <a:ext cx="1014062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(Ano) loví zvěř</a:t>
            </a:r>
            <a:endParaRPr lang="cs-CZ" dirty="0"/>
          </a:p>
        </p:txBody>
      </p:sp>
      <p:pic>
        <p:nvPicPr>
          <p:cNvPr id="2051" name="Picture 3" descr="C:\Users\uzivatel\AppData\Local\Microsoft\Windows\Temporary Internet Files\Content.IE5\GFHMNZ7G\MC900433161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425" y="1895559"/>
            <a:ext cx="749728" cy="74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uzivatel\AppData\Local\Microsoft\Windows\Temporary Internet Files\Content.IE5\GFHMNZ7G\MC900433161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3310" y="5673438"/>
            <a:ext cx="749728" cy="74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3" descr="C:\Users\uzivatel\AppData\Local\Microsoft\Windows\Temporary Internet Files\Content.IE5\GFHMNZ7G\MC900433161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1914" y="5388310"/>
            <a:ext cx="749728" cy="74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" descr="C:\Users\uzivatel\AppData\Local\Microsoft\Windows\Temporary Internet Files\Content.IE5\GFHMNZ7G\MC900433161[2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647" y="3717032"/>
            <a:ext cx="630453" cy="630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uzivatel\AppData\Local\Microsoft\Windows\Temporary Internet Files\Content.IE5\GFHMNZ7G\MC900433161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9686" y="3536107"/>
            <a:ext cx="749728" cy="7497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79512" y="265311"/>
            <a:ext cx="8676456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Čím se šelma na obrázku převážně živí? Klikni na správné odpovědi.</a:t>
            </a:r>
            <a:endParaRPr lang="cs-CZ" sz="2400" dirty="0"/>
          </a:p>
        </p:txBody>
      </p:sp>
      <p:pic>
        <p:nvPicPr>
          <p:cNvPr id="5128" name="Picture 8" descr="C:\Users\uzivatel\AppData\Local\Microsoft\Windows\Temporary Internet Files\Content.IE5\16UXLQ8S\MP90022760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164" y="1772816"/>
            <a:ext cx="1515515" cy="9952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9" name="Picture 9" descr="C:\Users\uzivatel\AppData\Local\Microsoft\Windows\Temporary Internet Files\Content.IE5\GFHMNZ7G\MP900313732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8612" y="5484185"/>
            <a:ext cx="1679125" cy="10997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uzivatel\AppData\Local\Microsoft\Windows\Temporary Internet Files\Content.IE5\ZOW1DX4L\MP900406698[1].jp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7305" y="2000150"/>
            <a:ext cx="4140870" cy="27605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zivatel\AppData\Local\Microsoft\Windows\Temporary Internet Files\Content.IE5\9BRHG7ZI\MP900178731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133" y="1433034"/>
            <a:ext cx="2002835" cy="13421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C:\Users\uzivatel\AppData\Local\Microsoft\Windows\Temporary Internet Files\Content.IE5\02KQOVLI\MP900178697[1]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235"/>
          <a:stretch/>
        </p:blipFill>
        <p:spPr bwMode="auto">
          <a:xfrm>
            <a:off x="413873" y="5229199"/>
            <a:ext cx="1328003" cy="11939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1" name="Picture 7" descr="C:\Users\uzivatel\AppData\Local\Microsoft\Windows\Temporary Internet Files\Content.IE5\9BRHG7ZI\MP900424373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1334" y="3349406"/>
            <a:ext cx="1246432" cy="12464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uzivatel\AppData\Local\Microsoft\Windows\Temporary Internet Files\Content.IE5\GFHMNZ7G\MP900177958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5229200"/>
            <a:ext cx="1601924" cy="10679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zivatel\AppData\Local\Microsoft\Windows\Temporary Internet Files\Content.IE5\16UXLQ8S\MC900232570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01" y="3304869"/>
            <a:ext cx="1646126" cy="12122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2259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1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3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1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1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1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" dur="3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12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61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0" dur="3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52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1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6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149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2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lačítko akce: Vlastní 2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081" name="Picture 9" descr="C:\Users\uzivatel\AppData\Local\Microsoft\Windows\Temporary Internet Files\Content.IE5\GFHMNZ7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9996" y="5243339"/>
            <a:ext cx="760227" cy="76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9" descr="C:\Users\uzivatel\AppData\Local\Microsoft\Windows\Temporary Internet Files\Content.IE5\GFHMNZ7G\MC90043316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0248" y="1828234"/>
            <a:ext cx="760227" cy="760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11181" y="4135174"/>
            <a:ext cx="909153" cy="646331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dirty="0" smtClean="0"/>
              <a:t>(ANO) ryby 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484027" y="1732333"/>
            <a:ext cx="1647800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(ANO) granule pro  psy a kočky</a:t>
            </a:r>
            <a:endParaRPr lang="cs-CZ" sz="16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254703" y="3937056"/>
            <a:ext cx="1530170" cy="58477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600" dirty="0" smtClean="0"/>
              <a:t>(ANO) granule pro  psy a kočky</a:t>
            </a:r>
            <a:endParaRPr lang="cs-CZ" sz="1600" dirty="0"/>
          </a:p>
        </p:txBody>
      </p:sp>
      <p:pic>
        <p:nvPicPr>
          <p:cNvPr id="3074" name="Picture 2" descr="C:\Users\uzivatel\AppData\Local\Microsoft\Windows\Temporary Internet Files\Content.IE5\02KQOVLI\MP900448508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784" y="3677383"/>
            <a:ext cx="1656184" cy="11041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uzivatel\AppData\Local\Microsoft\Windows\Temporary Internet Files\Content.IE5\ZOW1DX4L\MP900448557[1].jp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313" y="2024721"/>
            <a:ext cx="4470853" cy="23741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uzivatel\AppData\Local\Microsoft\Windows\Temporary Internet Files\Content.IE5\PVDUFBUN\MP900405246[1].jp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00" t="6110" r="23462" b="5708"/>
          <a:stretch/>
        </p:blipFill>
        <p:spPr bwMode="auto">
          <a:xfrm>
            <a:off x="492186" y="3677383"/>
            <a:ext cx="1547144" cy="14428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uzivatel\AppData\Local\Microsoft\Windows\Temporary Internet Files\Content.IE5\ZOW1DX4L\MP900448355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668288"/>
            <a:ext cx="1620180" cy="10801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uzivatel\AppData\Local\Microsoft\Windows\Temporary Internet Files\Content.IE5\02KQOVLI\MP900430956[1].jpg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01" t="17586" r="19501" b="15603"/>
          <a:stretch/>
        </p:blipFill>
        <p:spPr bwMode="auto">
          <a:xfrm>
            <a:off x="420119" y="1236290"/>
            <a:ext cx="1775617" cy="15121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>
            <a:hlinkClick r:id="rId4" action="ppaction://hlinksldjump"/>
          </p:cNvPr>
          <p:cNvSpPr txBox="1"/>
          <p:nvPr/>
        </p:nvSpPr>
        <p:spPr>
          <a:xfrm>
            <a:off x="179512" y="265311"/>
            <a:ext cx="8676456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Čím se šelma na obrázku převážně živí? Klikni na správné odpovědi.</a:t>
            </a:r>
            <a:endParaRPr lang="cs-CZ" sz="2400" dirty="0"/>
          </a:p>
        </p:txBody>
      </p:sp>
      <p:pic>
        <p:nvPicPr>
          <p:cNvPr id="3080" name="Picture 8" descr="C:\Users\uzivatel\AppData\Local\Microsoft\Windows\Temporary Internet Files\Content.IE5\9BRHG7ZI\MP900144417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888428"/>
            <a:ext cx="2216620" cy="1470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lačítko akce: Dopředu nebo Další 3">
            <a:hlinkClick r:id="" action="ppaction://hlinkshowjump?jump=nextslide" highlightClick="1"/>
          </p:cNvPr>
          <p:cNvSpPr/>
          <p:nvPr/>
        </p:nvSpPr>
        <p:spPr>
          <a:xfrm>
            <a:off x="8123051" y="6074675"/>
            <a:ext cx="866168" cy="593786"/>
          </a:xfrm>
          <a:prstGeom prst="actionButtonForwardNex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0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6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07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8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4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3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4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0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30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0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lačítko akce: Vlastní 15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>
            <a:hlinkClick r:id="rId2" action="ppaction://hlinksldjump"/>
          </p:cNvPr>
          <p:cNvSpPr txBox="1"/>
          <p:nvPr/>
        </p:nvSpPr>
        <p:spPr>
          <a:xfrm>
            <a:off x="251521" y="245837"/>
            <a:ext cx="8496944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prstClr val="black"/>
                </a:solidFill>
              </a:rPr>
              <a:t>Spoj skrytým perem, co se k sobě hodí. Co je špatně, tak škrtni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4" name="TextovéPole 3">
            <a:hlinkClick r:id="rId2" action="ppaction://hlinksldjump"/>
          </p:cNvPr>
          <p:cNvSpPr txBox="1"/>
          <p:nvPr/>
        </p:nvSpPr>
        <p:spPr>
          <a:xfrm>
            <a:off x="3332135" y="2890391"/>
            <a:ext cx="2376264" cy="107721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Znaky šelem jsou:</a:t>
            </a:r>
            <a:endParaRPr lang="cs-CZ" sz="3200" b="1" dirty="0"/>
          </a:p>
        </p:txBody>
      </p:sp>
      <p:sp>
        <p:nvSpPr>
          <p:cNvPr id="5" name="TextovéPole 4">
            <a:hlinkClick r:id="rId2" action="ppaction://hlinksldjump"/>
          </p:cNvPr>
          <p:cNvSpPr txBox="1"/>
          <p:nvPr/>
        </p:nvSpPr>
        <p:spPr>
          <a:xfrm>
            <a:off x="793547" y="2677389"/>
            <a:ext cx="1512168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Mají žábry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587460" y="930785"/>
            <a:ext cx="1512168" cy="120032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Živí se rostlinnou stravou</a:t>
            </a:r>
            <a:endParaRPr lang="cs-CZ" sz="2400" b="1" dirty="0"/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2884004" y="1069285"/>
            <a:ext cx="1359768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Ž</a:t>
            </a:r>
            <a:r>
              <a:rPr lang="cs-CZ" sz="2400" b="1" dirty="0" smtClean="0"/>
              <a:t>iví se masem</a:t>
            </a:r>
            <a:endParaRPr lang="cs-CZ" sz="2400" b="1" dirty="0"/>
          </a:p>
        </p:txBody>
      </p:sp>
      <p:sp>
        <p:nvSpPr>
          <p:cNvPr id="8" name="TextovéPole 7">
            <a:hlinkClick r:id="rId2" action="ppaction://hlinksldjump"/>
          </p:cNvPr>
          <p:cNvSpPr txBox="1"/>
          <p:nvPr/>
        </p:nvSpPr>
        <p:spPr>
          <a:xfrm>
            <a:off x="1219436" y="5251008"/>
            <a:ext cx="1664568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Mají ostré zuby</a:t>
            </a:r>
            <a:endParaRPr lang="cs-CZ" sz="2400" b="1" dirty="0"/>
          </a:p>
        </p:txBody>
      </p:sp>
      <p:sp>
        <p:nvSpPr>
          <p:cNvPr id="9" name="TextovéPole 8">
            <a:hlinkClick r:id="rId2" action="ppaction://hlinksldjump"/>
          </p:cNvPr>
          <p:cNvSpPr txBox="1"/>
          <p:nvPr/>
        </p:nvSpPr>
        <p:spPr>
          <a:xfrm>
            <a:off x="7380312" y="1438617"/>
            <a:ext cx="1512168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Umí létat</a:t>
            </a:r>
            <a:endParaRPr lang="cs-CZ" sz="2400" b="1" dirty="0"/>
          </a:p>
        </p:txBody>
      </p:sp>
      <p:sp>
        <p:nvSpPr>
          <p:cNvPr id="10" name="TextovéPole 9">
            <a:hlinkClick r:id="rId2" action="ppaction://hlinksldjump"/>
          </p:cNvPr>
          <p:cNvSpPr txBox="1"/>
          <p:nvPr/>
        </p:nvSpPr>
        <p:spPr>
          <a:xfrm>
            <a:off x="3293858" y="5576859"/>
            <a:ext cx="1899828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Snášejí vejce</a:t>
            </a:r>
            <a:endParaRPr lang="cs-CZ" sz="2400" b="1" dirty="0"/>
          </a:p>
        </p:txBody>
      </p:sp>
      <p:sp>
        <p:nvSpPr>
          <p:cNvPr id="11" name="TextovéPole 10">
            <a:hlinkClick r:id="rId2" action="ppaction://hlinksldjump"/>
          </p:cNvPr>
          <p:cNvSpPr txBox="1"/>
          <p:nvPr/>
        </p:nvSpPr>
        <p:spPr>
          <a:xfrm>
            <a:off x="5688124" y="5435673"/>
            <a:ext cx="1821904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Mají zobák</a:t>
            </a:r>
            <a:endParaRPr lang="cs-CZ" sz="2400" b="1" dirty="0"/>
          </a:p>
        </p:txBody>
      </p:sp>
      <p:sp>
        <p:nvSpPr>
          <p:cNvPr id="12" name="TextovéPole 11">
            <a:hlinkClick r:id="rId2" action="ppaction://hlinksldjump"/>
          </p:cNvPr>
          <p:cNvSpPr txBox="1"/>
          <p:nvPr/>
        </p:nvSpPr>
        <p:spPr>
          <a:xfrm>
            <a:off x="6674696" y="4038722"/>
            <a:ext cx="1927448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Tělo pokryté šupinami</a:t>
            </a:r>
            <a:endParaRPr lang="cs-CZ" sz="2400" b="1" dirty="0"/>
          </a:p>
        </p:txBody>
      </p:sp>
      <p:sp>
        <p:nvSpPr>
          <p:cNvPr id="13" name="TextovéPole 12">
            <a:hlinkClick r:id="rId2" action="ppaction://hlinksldjump"/>
          </p:cNvPr>
          <p:cNvSpPr txBox="1"/>
          <p:nvPr/>
        </p:nvSpPr>
        <p:spPr>
          <a:xfrm>
            <a:off x="6641459" y="2580764"/>
            <a:ext cx="2021160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Sají mateřské mléko</a:t>
            </a:r>
            <a:endParaRPr lang="cs-CZ" sz="2400" b="1" dirty="0"/>
          </a:p>
        </p:txBody>
      </p:sp>
      <p:sp>
        <p:nvSpPr>
          <p:cNvPr id="14" name="TextovéPole 13">
            <a:hlinkClick r:id="rId2" action="ppaction://hlinksldjump"/>
          </p:cNvPr>
          <p:cNvSpPr txBox="1"/>
          <p:nvPr/>
        </p:nvSpPr>
        <p:spPr>
          <a:xfrm>
            <a:off x="4932040" y="1061238"/>
            <a:ext cx="1512168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Mají srst</a:t>
            </a:r>
            <a:endParaRPr lang="cs-CZ" sz="2400" b="1" dirty="0"/>
          </a:p>
        </p:txBody>
      </p:sp>
      <p:sp>
        <p:nvSpPr>
          <p:cNvPr id="15" name="TextovéPole 14">
            <a:hlinkClick r:id="rId2" action="ppaction://hlinksldjump"/>
          </p:cNvPr>
          <p:cNvSpPr txBox="1"/>
          <p:nvPr/>
        </p:nvSpPr>
        <p:spPr>
          <a:xfrm>
            <a:off x="601108" y="3819065"/>
            <a:ext cx="1719808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Mají jedové zuby</a:t>
            </a:r>
            <a:endParaRPr lang="cs-CZ" sz="2400" b="1" dirty="0"/>
          </a:p>
        </p:txBody>
      </p:sp>
      <p:pic>
        <p:nvPicPr>
          <p:cNvPr id="1027" name="Picture 3" descr="C:\Users\uzivatel\AppData\Local\Microsoft\Windows\Temporary Internet Files\Content.IE5\02KQOVLI\MC900442134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5704" y="5748119"/>
            <a:ext cx="952304" cy="945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lačítko akce: Vlastní 15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>
            <a:hlinkClick r:id="rId2" action="ppaction://hlinksldjump"/>
          </p:cNvPr>
          <p:cNvSpPr txBox="1"/>
          <p:nvPr/>
        </p:nvSpPr>
        <p:spPr>
          <a:xfrm>
            <a:off x="251521" y="245837"/>
            <a:ext cx="8496944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prstClr val="black"/>
                </a:solidFill>
              </a:rPr>
              <a:t>Spoj skrytým perem, co se k sobě hodí. Co je špatně, tak škrtni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4" name="TextovéPole 3">
            <a:hlinkClick r:id="rId3" action="ppaction://hlinksldjump"/>
          </p:cNvPr>
          <p:cNvSpPr txBox="1"/>
          <p:nvPr/>
        </p:nvSpPr>
        <p:spPr>
          <a:xfrm>
            <a:off x="3361426" y="2914280"/>
            <a:ext cx="2376264" cy="107721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Znaky šelem jsou:</a:t>
            </a:r>
            <a:endParaRPr lang="cs-CZ" sz="3200" b="1" dirty="0"/>
          </a:p>
        </p:txBody>
      </p:sp>
      <p:sp>
        <p:nvSpPr>
          <p:cNvPr id="5" name="TextovéPole 4">
            <a:hlinkClick r:id="rId3" action="ppaction://hlinksldjump"/>
          </p:cNvPr>
          <p:cNvSpPr txBox="1"/>
          <p:nvPr/>
        </p:nvSpPr>
        <p:spPr>
          <a:xfrm>
            <a:off x="4981606" y="1174046"/>
            <a:ext cx="1512168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Mají žábry</a:t>
            </a:r>
            <a:endParaRPr lang="cs-CZ" sz="2400" b="1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7077980" y="3374322"/>
            <a:ext cx="1512168" cy="120032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Živí se rostlinnou stravou</a:t>
            </a:r>
            <a:endParaRPr lang="cs-CZ" sz="2400" b="1" dirty="0"/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2884004" y="1069285"/>
            <a:ext cx="1359768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Ž</a:t>
            </a:r>
            <a:r>
              <a:rPr lang="cs-CZ" sz="2400" b="1" dirty="0" smtClean="0"/>
              <a:t>iví se masem</a:t>
            </a:r>
            <a:endParaRPr lang="cs-CZ" sz="2400" b="1" dirty="0"/>
          </a:p>
        </p:txBody>
      </p:sp>
      <p:sp>
        <p:nvSpPr>
          <p:cNvPr id="8" name="TextovéPole 7">
            <a:hlinkClick r:id="rId3" action="ppaction://hlinksldjump"/>
          </p:cNvPr>
          <p:cNvSpPr txBox="1"/>
          <p:nvPr/>
        </p:nvSpPr>
        <p:spPr>
          <a:xfrm>
            <a:off x="873458" y="1069285"/>
            <a:ext cx="1664568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Mají ostré zuby</a:t>
            </a:r>
            <a:endParaRPr lang="cs-CZ" sz="2400" b="1" dirty="0"/>
          </a:p>
        </p:txBody>
      </p:sp>
      <p:sp>
        <p:nvSpPr>
          <p:cNvPr id="9" name="TextovéPole 8">
            <a:hlinkClick r:id="rId3" action="ppaction://hlinksldjump"/>
          </p:cNvPr>
          <p:cNvSpPr txBox="1"/>
          <p:nvPr/>
        </p:nvSpPr>
        <p:spPr>
          <a:xfrm>
            <a:off x="7287411" y="1426805"/>
            <a:ext cx="1512168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Umí létat</a:t>
            </a:r>
            <a:endParaRPr lang="cs-CZ" sz="2400" b="1" dirty="0"/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632540" y="3987255"/>
            <a:ext cx="1899828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Snášejí vejce</a:t>
            </a:r>
            <a:endParaRPr lang="cs-CZ" sz="2400" b="1" dirty="0"/>
          </a:p>
        </p:txBody>
      </p:sp>
      <p:sp>
        <p:nvSpPr>
          <p:cNvPr id="11" name="TextovéPole 10">
            <a:hlinkClick r:id="rId3" action="ppaction://hlinksldjump"/>
          </p:cNvPr>
          <p:cNvSpPr txBox="1"/>
          <p:nvPr/>
        </p:nvSpPr>
        <p:spPr>
          <a:xfrm>
            <a:off x="6155455" y="5258824"/>
            <a:ext cx="1821904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Mají zobák</a:t>
            </a:r>
            <a:endParaRPr lang="cs-CZ" sz="2400" b="1" dirty="0"/>
          </a:p>
        </p:txBody>
      </p:sp>
      <p:sp>
        <p:nvSpPr>
          <p:cNvPr id="12" name="TextovéPole 11">
            <a:hlinkClick r:id="rId3" action="ppaction://hlinksldjump"/>
          </p:cNvPr>
          <p:cNvSpPr txBox="1"/>
          <p:nvPr/>
        </p:nvSpPr>
        <p:spPr>
          <a:xfrm>
            <a:off x="524330" y="2329100"/>
            <a:ext cx="1927448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Tělo pokryté šupinami</a:t>
            </a:r>
            <a:endParaRPr lang="cs-CZ" sz="2400" b="1" dirty="0"/>
          </a:p>
        </p:txBody>
      </p:sp>
      <p:sp>
        <p:nvSpPr>
          <p:cNvPr id="13" name="TextovéPole 12">
            <a:hlinkClick r:id="rId3" action="ppaction://hlinksldjump"/>
          </p:cNvPr>
          <p:cNvSpPr txBox="1"/>
          <p:nvPr/>
        </p:nvSpPr>
        <p:spPr>
          <a:xfrm>
            <a:off x="1115616" y="5202746"/>
            <a:ext cx="2021160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Sají mateřské mléko</a:t>
            </a:r>
            <a:endParaRPr lang="cs-CZ" sz="2400" b="1" dirty="0"/>
          </a:p>
        </p:txBody>
      </p:sp>
      <p:sp>
        <p:nvSpPr>
          <p:cNvPr id="14" name="TextovéPole 13">
            <a:hlinkClick r:id="rId3" action="ppaction://hlinksldjump"/>
          </p:cNvPr>
          <p:cNvSpPr txBox="1"/>
          <p:nvPr/>
        </p:nvSpPr>
        <p:spPr>
          <a:xfrm>
            <a:off x="6879557" y="2262971"/>
            <a:ext cx="1512168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Mají srst</a:t>
            </a:r>
            <a:endParaRPr lang="cs-CZ" sz="2400" b="1" dirty="0"/>
          </a:p>
        </p:txBody>
      </p:sp>
      <p:sp>
        <p:nvSpPr>
          <p:cNvPr id="15" name="TextovéPole 14">
            <a:hlinkClick r:id="rId3" action="ppaction://hlinksldjump"/>
          </p:cNvPr>
          <p:cNvSpPr txBox="1"/>
          <p:nvPr/>
        </p:nvSpPr>
        <p:spPr>
          <a:xfrm>
            <a:off x="3851920" y="5202745"/>
            <a:ext cx="1719808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Mají jedové zuby</a:t>
            </a:r>
            <a:endParaRPr lang="cs-CZ" sz="2400" b="1" dirty="0"/>
          </a:p>
        </p:txBody>
      </p:sp>
      <p:pic>
        <p:nvPicPr>
          <p:cNvPr id="17" name="Picture 2" descr="C:\Users\uzivatel\AppData\Local\Microsoft\Windows\Temporary Internet Files\Content.IE5\02KQOVLI\MC900442134[1].png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7359" y="5711482"/>
            <a:ext cx="941001" cy="934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7000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lačítko akce: Vlastní 15">
            <a:hlinkClick r:id="" action="ppaction://noaction" highlightClick="1"/>
          </p:cNvPr>
          <p:cNvSpPr/>
          <p:nvPr/>
        </p:nvSpPr>
        <p:spPr>
          <a:xfrm>
            <a:off x="0" y="0"/>
            <a:ext cx="9144000" cy="6858000"/>
          </a:xfrm>
          <a:prstGeom prst="actionButtonBlank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TextovéPole 1">
            <a:hlinkClick r:id="rId2" action="ppaction://hlinksldjump"/>
          </p:cNvPr>
          <p:cNvSpPr txBox="1"/>
          <p:nvPr/>
        </p:nvSpPr>
        <p:spPr>
          <a:xfrm>
            <a:off x="251521" y="245837"/>
            <a:ext cx="8496944" cy="46166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prstClr val="black"/>
                </a:solidFill>
              </a:rPr>
              <a:t>Spoj skrytým perem, co se k sobě hodí. Co je špatně, tak škrtni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4" name="TextovéPole 3">
            <a:hlinkClick r:id="rId3" action="ppaction://hlinksldjump"/>
          </p:cNvPr>
          <p:cNvSpPr txBox="1"/>
          <p:nvPr/>
        </p:nvSpPr>
        <p:spPr>
          <a:xfrm>
            <a:off x="3383868" y="2899225"/>
            <a:ext cx="2376264" cy="107721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Znaky šelem jsou:</a:t>
            </a:r>
            <a:endParaRPr lang="cs-CZ" sz="3200" b="1" dirty="0"/>
          </a:p>
        </p:txBody>
      </p:sp>
      <p:sp>
        <p:nvSpPr>
          <p:cNvPr id="5" name="TextovéPole 4">
            <a:hlinkClick r:id="rId3" action="ppaction://hlinksldjump"/>
          </p:cNvPr>
          <p:cNvSpPr txBox="1"/>
          <p:nvPr/>
        </p:nvSpPr>
        <p:spPr>
          <a:xfrm>
            <a:off x="3743909" y="5586060"/>
            <a:ext cx="1512168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400" b="1" dirty="0" smtClean="0"/>
              <a:t>Mají žábry</a:t>
            </a:r>
            <a:endParaRPr lang="cs-CZ" sz="2400" b="1" dirty="0"/>
          </a:p>
        </p:txBody>
      </p:sp>
      <p:sp>
        <p:nvSpPr>
          <p:cNvPr id="6" name="TextovéPole 5">
            <a:hlinkClick r:id="rId3" action="ppaction://hlinksldjump"/>
          </p:cNvPr>
          <p:cNvSpPr txBox="1"/>
          <p:nvPr/>
        </p:nvSpPr>
        <p:spPr>
          <a:xfrm>
            <a:off x="7122049" y="2241764"/>
            <a:ext cx="1512168" cy="1200329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Živí se rostlinnou stravou</a:t>
            </a:r>
            <a:endParaRPr lang="cs-CZ" sz="2400" b="1" dirty="0"/>
          </a:p>
        </p:txBody>
      </p:sp>
      <p:sp>
        <p:nvSpPr>
          <p:cNvPr id="7" name="TextovéPole 6">
            <a:hlinkClick r:id="rId3" action="ppaction://hlinksldjump"/>
          </p:cNvPr>
          <p:cNvSpPr txBox="1"/>
          <p:nvPr/>
        </p:nvSpPr>
        <p:spPr>
          <a:xfrm>
            <a:off x="7230380" y="3989920"/>
            <a:ext cx="1359768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/>
              <a:t>Ž</a:t>
            </a:r>
            <a:r>
              <a:rPr lang="cs-CZ" sz="2400" b="1" dirty="0" smtClean="0"/>
              <a:t>iví se masem</a:t>
            </a:r>
            <a:endParaRPr lang="cs-CZ" sz="2400" b="1" dirty="0"/>
          </a:p>
        </p:txBody>
      </p:sp>
      <p:sp>
        <p:nvSpPr>
          <p:cNvPr id="8" name="TextovéPole 7">
            <a:hlinkClick r:id="rId3" action="ppaction://hlinksldjump"/>
          </p:cNvPr>
          <p:cNvSpPr txBox="1"/>
          <p:nvPr/>
        </p:nvSpPr>
        <p:spPr>
          <a:xfrm>
            <a:off x="6930417" y="1060536"/>
            <a:ext cx="1664568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Mají ostré zuby</a:t>
            </a:r>
            <a:endParaRPr lang="cs-CZ" sz="2400" b="1" dirty="0"/>
          </a:p>
        </p:txBody>
      </p:sp>
      <p:sp>
        <p:nvSpPr>
          <p:cNvPr id="9" name="TextovéPole 8">
            <a:hlinkClick r:id="rId3" action="ppaction://hlinksldjump"/>
          </p:cNvPr>
          <p:cNvSpPr txBox="1"/>
          <p:nvPr/>
        </p:nvSpPr>
        <p:spPr>
          <a:xfrm>
            <a:off x="5718212" y="5124395"/>
            <a:ext cx="1512168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Umí létat</a:t>
            </a:r>
            <a:endParaRPr lang="cs-CZ" sz="2400" b="1" dirty="0"/>
          </a:p>
        </p:txBody>
      </p:sp>
      <p:sp>
        <p:nvSpPr>
          <p:cNvPr id="10" name="TextovéPole 9">
            <a:hlinkClick r:id="rId3" action="ppaction://hlinksldjump"/>
          </p:cNvPr>
          <p:cNvSpPr txBox="1"/>
          <p:nvPr/>
        </p:nvSpPr>
        <p:spPr>
          <a:xfrm>
            <a:off x="511098" y="2926513"/>
            <a:ext cx="1899828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Snášejí vejce</a:t>
            </a:r>
            <a:endParaRPr lang="cs-CZ" sz="2400" b="1" dirty="0"/>
          </a:p>
        </p:txBody>
      </p:sp>
      <p:sp>
        <p:nvSpPr>
          <p:cNvPr id="11" name="TextovéPole 10">
            <a:hlinkClick r:id="rId3" action="ppaction://hlinksldjump"/>
          </p:cNvPr>
          <p:cNvSpPr txBox="1"/>
          <p:nvPr/>
        </p:nvSpPr>
        <p:spPr>
          <a:xfrm>
            <a:off x="1310336" y="5254181"/>
            <a:ext cx="1821904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Mají zobák</a:t>
            </a:r>
            <a:endParaRPr lang="cs-CZ" sz="2400" b="1" dirty="0"/>
          </a:p>
        </p:txBody>
      </p:sp>
      <p:sp>
        <p:nvSpPr>
          <p:cNvPr id="12" name="TextovéPole 11">
            <a:hlinkClick r:id="rId3" action="ppaction://hlinksldjump"/>
          </p:cNvPr>
          <p:cNvSpPr txBox="1"/>
          <p:nvPr/>
        </p:nvSpPr>
        <p:spPr>
          <a:xfrm>
            <a:off x="2572545" y="1061238"/>
            <a:ext cx="1927448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Tělo pokryté šupinami</a:t>
            </a:r>
            <a:endParaRPr lang="cs-CZ" sz="2400" b="1" dirty="0"/>
          </a:p>
        </p:txBody>
      </p:sp>
      <p:sp>
        <p:nvSpPr>
          <p:cNvPr id="13" name="TextovéPole 12">
            <a:hlinkClick r:id="rId3" action="ppaction://hlinksldjump"/>
          </p:cNvPr>
          <p:cNvSpPr txBox="1"/>
          <p:nvPr/>
        </p:nvSpPr>
        <p:spPr>
          <a:xfrm>
            <a:off x="299756" y="1530948"/>
            <a:ext cx="2021160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Sají mateřské mléko</a:t>
            </a:r>
            <a:endParaRPr lang="cs-CZ" sz="2400" b="1" dirty="0"/>
          </a:p>
        </p:txBody>
      </p:sp>
      <p:sp>
        <p:nvSpPr>
          <p:cNvPr id="14" name="TextovéPole 13">
            <a:hlinkClick r:id="rId3" action="ppaction://hlinksldjump"/>
          </p:cNvPr>
          <p:cNvSpPr txBox="1"/>
          <p:nvPr/>
        </p:nvSpPr>
        <p:spPr>
          <a:xfrm>
            <a:off x="4932040" y="1061238"/>
            <a:ext cx="1512168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Mají srst</a:t>
            </a:r>
            <a:endParaRPr lang="cs-CZ" sz="2400" b="1" dirty="0"/>
          </a:p>
        </p:txBody>
      </p:sp>
      <p:sp>
        <p:nvSpPr>
          <p:cNvPr id="15" name="TextovéPole 14">
            <a:hlinkClick r:id="rId3" action="ppaction://hlinksldjump"/>
          </p:cNvPr>
          <p:cNvSpPr txBox="1"/>
          <p:nvPr/>
        </p:nvSpPr>
        <p:spPr>
          <a:xfrm>
            <a:off x="622084" y="4022073"/>
            <a:ext cx="1719808" cy="830997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Mají jedové zuby</a:t>
            </a:r>
            <a:endParaRPr lang="cs-CZ" sz="2400" b="1" dirty="0"/>
          </a:p>
        </p:txBody>
      </p:sp>
      <p:pic>
        <p:nvPicPr>
          <p:cNvPr id="17" name="Picture 2" descr="C:\Users\uzivatel\AppData\Local\Microsoft\Windows\Temporary Internet Files\Content.IE5\02KQOVLI\MC900442134[1]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7359" y="5711482"/>
            <a:ext cx="941001" cy="934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zivatel\AppData\Local\Microsoft\Windows\Temporary Internet Files\Content.IE5\02KQOVLI\MC900441423[1].png">
            <a:hlinkClick r:id="" action="ppaction://hlinkshowjump?jump=lastslide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6962" y="5842775"/>
            <a:ext cx="803350" cy="80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028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fad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081929" y="245837"/>
            <a:ext cx="2160240" cy="461665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>
                <a:solidFill>
                  <a:prstClr val="black"/>
                </a:solidFill>
              </a:rPr>
              <a:t>Zdroje a citace</a:t>
            </a:r>
            <a:endParaRPr lang="cs-CZ" sz="2400" dirty="0">
              <a:solidFill>
                <a:prstClr val="black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1520" y="908720"/>
            <a:ext cx="86409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Všechny obrázky a fotografie, pokud není uvedeno jinak, jsou použity z galerie klipart</a:t>
            </a:r>
          </a:p>
          <a:p>
            <a:r>
              <a:rPr lang="cs-CZ" dirty="0"/>
              <a:t>http://office.microsoft.com/cs-cz/images/?CTT=97</a:t>
            </a:r>
          </a:p>
        </p:txBody>
      </p:sp>
    </p:spTree>
    <p:extLst>
      <p:ext uri="{BB962C8B-B14F-4D97-AF65-F5344CB8AC3E}">
        <p14:creationId xmlns:p14="http://schemas.microsoft.com/office/powerpoint/2010/main" val="3994445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/>
      </p:transition>
    </mc:Choice>
    <mc:Fallback xmlns="">
      <p:transition spd="slow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702</Words>
  <Application>Microsoft Office PowerPoint</Application>
  <PresentationFormat>Předvádění na obrazovce (4:3)</PresentationFormat>
  <Paragraphs>129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>Motiv sady Office</vt:lpstr>
      <vt:lpstr>1_Motiv sady Office</vt:lpstr>
      <vt:lpstr>Savci - šelmy VY_52_INOVACE_30 Číslo projektu: CZ.1.07/1.4.00/21.1101</vt:lpstr>
      <vt:lpstr>Prezentace aplikace PowerPoint</vt:lpstr>
      <vt:lpstr>Základní znaky savců</vt:lpstr>
      <vt:lpstr>Jednoduché dělení savců </vt:lpstr>
      <vt:lpstr>Šelmy - znaky, dělení, zástupci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2011-07-01T16:37:14Z</dcterms:created>
  <dcterms:modified xsi:type="dcterms:W3CDTF">2013-01-25T10:13:35Z</dcterms:modified>
</cp:coreProperties>
</file>