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sldIdLst>
    <p:sldId id="262" r:id="rId3"/>
    <p:sldId id="264" r:id="rId4"/>
    <p:sldId id="265" r:id="rId5"/>
    <p:sldId id="267" r:id="rId6"/>
    <p:sldId id="268" r:id="rId7"/>
    <p:sldId id="257" r:id="rId8"/>
    <p:sldId id="260" r:id="rId9"/>
    <p:sldId id="269" r:id="rId10"/>
    <p:sldId id="271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153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4194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287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3952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58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07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4893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4539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7653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8895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785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>
                <a:lumMod val="74000"/>
                <a:lumOff val="26000"/>
              </a:srgbClr>
            </a:gs>
            <a:gs pos="12000">
              <a:srgbClr val="E6D78A"/>
            </a:gs>
            <a:gs pos="30000">
              <a:srgbClr val="C7AC4C">
                <a:lumMod val="52000"/>
                <a:lumOff val="48000"/>
              </a:srgbClr>
            </a:gs>
            <a:gs pos="45000">
              <a:srgbClr val="E6D78A">
                <a:lumMod val="21000"/>
                <a:lumOff val="79000"/>
              </a:srgbClr>
            </a:gs>
            <a:gs pos="77000">
              <a:srgbClr val="C7AC4C">
                <a:lumMod val="64000"/>
                <a:lumOff val="36000"/>
              </a:srgbClr>
            </a:gs>
            <a:gs pos="100000">
              <a:srgbClr val="E6DCAC">
                <a:lumMod val="52000"/>
                <a:lumOff val="48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>
                <a:lumMod val="74000"/>
                <a:lumOff val="26000"/>
              </a:srgbClr>
            </a:gs>
            <a:gs pos="12000">
              <a:srgbClr val="E6D78A"/>
            </a:gs>
            <a:gs pos="30000">
              <a:srgbClr val="C7AC4C">
                <a:lumMod val="52000"/>
                <a:lumOff val="48000"/>
              </a:srgbClr>
            </a:gs>
            <a:gs pos="45000">
              <a:srgbClr val="E6D78A">
                <a:lumMod val="21000"/>
                <a:lumOff val="79000"/>
              </a:srgbClr>
            </a:gs>
            <a:gs pos="77000">
              <a:srgbClr val="C7AC4C">
                <a:lumMod val="64000"/>
                <a:lumOff val="36000"/>
              </a:srgbClr>
            </a:gs>
            <a:gs pos="100000">
              <a:srgbClr val="E6DCAC">
                <a:lumMod val="52000"/>
                <a:lumOff val="48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722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avci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on" TargetMode="External"/><Relationship Id="rId2" Type="http://schemas.openxmlformats.org/officeDocument/2006/relationships/hyperlink" Target="http://cs.wikipedia.org/wiki/Kel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on_indick%C3%BD" TargetMode="External"/><Relationship Id="rId2" Type="http://schemas.openxmlformats.org/officeDocument/2006/relationships/hyperlink" Target="http://cs.wikipedia.org/wiki/Slon_africk%C3%BD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YsIoz2c17U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Savci - chobotnatci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VY_52_INOVACE_31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893948"/>
              </p:ext>
            </p:extLst>
          </p:nvPr>
        </p:nvGraphicFramePr>
        <p:xfrm>
          <a:off x="251520" y="620688"/>
          <a:ext cx="8784976" cy="610600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43682"/>
                <a:gridCol w="67412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v úvodní části seznámeni se základními znaky savců, jejich dělením a zástupci. Následují podrobné informace o chobotnatcích, jejich dělení. Součástí jsou i podrobné informace o znacích chobotnatců a informace o zástupcích jsou doplněny odkazy na internet na encyklopedii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wikipedia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Na řadě stránek jsou v textu odkazy na web, kdy jednotlivá slova odkazují na podrobnější informace na internetu. Součásti stránky se slony, je i odkaz na krátké video, na kterém je vidět, jak jsou sloni inteligentní a ochočitelní. V závěru mají žáci za pomoci skrytého pera doplnit chybějící informace v textu a následně si své odpovědi mohou zkontrolovat.</a:t>
                      </a:r>
                      <a:endParaRPr lang="cs-CZ" sz="1400" b="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5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71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Přírodopis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základní informace o dělení a zástupcích savců. Podrobně se seznámí se skupinou „chobotnatci“.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98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oblasti přírodních věd, 31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16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Základní znaky savců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1886" y="1614210"/>
            <a:ext cx="7992887" cy="3970318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effectLst/>
              </a:rPr>
              <a:t>Jsou to obratlovci se stálou tělesnou teplotou a tělem krytým srstí (výjimku tvoří kytovci)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effectLst/>
              </a:rPr>
              <a:t>Mláďata savců sají mateřské mléko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effectLst/>
              </a:rPr>
              <a:t>V čelistech mají zuby, které rozmělňují,</a:t>
            </a:r>
          </a:p>
          <a:p>
            <a:pPr marL="274638">
              <a:lnSpc>
                <a:spcPct val="150000"/>
              </a:lnSpc>
            </a:pPr>
            <a:r>
              <a:rPr lang="cs-CZ" sz="2400" dirty="0" smtClean="0">
                <a:solidFill>
                  <a:prstClr val="black"/>
                </a:solidFill>
                <a:effectLst/>
              </a:rPr>
              <a:t>nebo trhají potravu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effectLst/>
              </a:rPr>
              <a:t>Savci se rozmnožují pohlavně, oplození</a:t>
            </a:r>
          </a:p>
          <a:p>
            <a:pPr indent="274638">
              <a:lnSpc>
                <a:spcPct val="150000"/>
              </a:lnSpc>
            </a:pPr>
            <a:r>
              <a:rPr lang="cs-CZ" sz="2400" dirty="0" smtClean="0">
                <a:solidFill>
                  <a:prstClr val="black"/>
                </a:solidFill>
                <a:effectLst/>
              </a:rPr>
              <a:t>je vnitřní a děje se pářením</a:t>
            </a:r>
          </a:p>
        </p:txBody>
      </p:sp>
      <p:pic>
        <p:nvPicPr>
          <p:cNvPr id="10" name="Picture 2" descr="http://owebu.bloger.cz/obrazky/owebu.bloger.cz/logo_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6001" y="307830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HXF7LY24\MP90026255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040" y="2228072"/>
            <a:ext cx="2080356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621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Jednoduché dělení savců 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1887" y="1900361"/>
            <a:ext cx="3176018" cy="419961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HMYZOŽRAVCI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LETOUNI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HLODAVCI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ŠELMY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KYTOVCI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CHOBOTNATCI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LICHOKOPYTNÍCI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SUDOKOPYTNÍCI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NEHETNATCI</a:t>
            </a:r>
          </a:p>
        </p:txBody>
      </p:sp>
      <p:pic>
        <p:nvPicPr>
          <p:cNvPr id="2051" name="Picture 3" descr="C:\Users\uzivatel\AppData\Local\Microsoft\Windows\Temporary Internet Files\Content.IE5\HXF7LY24\MP90044867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94" t="11896" r="11710" b="4605"/>
          <a:stretch/>
        </p:blipFill>
        <p:spPr bwMode="auto">
          <a:xfrm>
            <a:off x="3995936" y="4581128"/>
            <a:ext cx="2088232" cy="19213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zivatel\AppData\Local\Microsoft\Windows\Temporary Internet Files\Content.IE5\ZOW1DX4L\MP9004388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055" y="1900361"/>
            <a:ext cx="2585774" cy="1943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zivatel\AppData\Local\Microsoft\Windows\Temporary Internet Files\Content.IE5\9BRHG7ZI\MP90043180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93" r="14397"/>
          <a:stretch/>
        </p:blipFill>
        <p:spPr bwMode="auto">
          <a:xfrm>
            <a:off x="6618798" y="5157192"/>
            <a:ext cx="2016230" cy="12864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zivatel\AppData\Local\Microsoft\Windows\Temporary Internet Files\Content.IE5\GFHMNZ7G\MP90044833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74" r="21238"/>
          <a:stretch/>
        </p:blipFill>
        <p:spPr bwMode="auto">
          <a:xfrm>
            <a:off x="6804248" y="1897612"/>
            <a:ext cx="1951329" cy="25664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03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Chobotnatci - znaky, zástupci jsou SLONI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40152" y="1772816"/>
            <a:ext cx="2880321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ROZLIŠUJEME 2 DRUHY SLONŮ</a:t>
            </a:r>
          </a:p>
          <a:p>
            <a:pPr marL="1071563" indent="-536575">
              <a:lnSpc>
                <a:spcPct val="150000"/>
              </a:lnSpc>
              <a:buFont typeface="+mj-lt"/>
              <a:buAutoNum type="arabicParenR"/>
            </a:pPr>
            <a:r>
              <a:rPr lang="cs-CZ" sz="2000" b="1" dirty="0" smtClean="0">
                <a:solidFill>
                  <a:prstClr val="black"/>
                </a:solidFill>
              </a:rPr>
              <a:t>Africký</a:t>
            </a:r>
          </a:p>
          <a:p>
            <a:pPr marL="1071563" indent="-536575">
              <a:lnSpc>
                <a:spcPct val="150000"/>
              </a:lnSpc>
              <a:buFont typeface="+mj-lt"/>
              <a:buAutoNum type="arabicParenR"/>
            </a:pPr>
            <a:r>
              <a:rPr lang="cs-CZ" sz="2000" b="1" dirty="0" smtClean="0">
                <a:solidFill>
                  <a:prstClr val="black"/>
                </a:solidFill>
                <a:effectLst/>
              </a:rPr>
              <a:t>Indický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31396" y="1772816"/>
            <a:ext cx="5328592" cy="163121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</a:rPr>
              <a:t>CHOBOTNATCI</a:t>
            </a:r>
            <a:r>
              <a:rPr lang="cs-CZ" sz="2000" b="1" dirty="0" smtClean="0">
                <a:solidFill>
                  <a:prstClr val="black"/>
                </a:solidFill>
                <a:effectLst/>
              </a:rPr>
              <a:t> – znaky</a:t>
            </a: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Velcí suchozemští savci</a:t>
            </a:r>
            <a:endParaRPr lang="cs-CZ" sz="2000" dirty="0" smtClean="0">
              <a:solidFill>
                <a:prstClr val="black"/>
              </a:solidFill>
              <a:effectLst/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  <a:effectLst/>
              </a:rPr>
              <a:t>Mají nos s horním rtem protažený v chobot, který má spousta nervových zakončení a svalů</a:t>
            </a: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Horní řezáky mají přeměněné v kly</a:t>
            </a:r>
            <a:endParaRPr lang="cs-CZ" sz="2000" dirty="0" smtClean="0">
              <a:solidFill>
                <a:prstClr val="black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0449" y="4189436"/>
            <a:ext cx="4906007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Sloní </a:t>
            </a:r>
            <a:r>
              <a:rPr lang="cs-CZ" sz="2400" dirty="0">
                <a:hlinkClick r:id="rId2" tooltip="Kel"/>
              </a:rPr>
              <a:t>kly</a:t>
            </a:r>
            <a:r>
              <a:rPr lang="cs-CZ" sz="2400" dirty="0"/>
              <a:t> jsou jedním z hlavních důvodů jejich lovu. Obchod s nimi je zakázán v mnoha státech.</a:t>
            </a:r>
          </a:p>
          <a:p>
            <a:pPr algn="ctr"/>
            <a:r>
              <a:rPr lang="cs-CZ" sz="2400" dirty="0" smtClean="0"/>
              <a:t>Sloni </a:t>
            </a:r>
            <a:r>
              <a:rPr lang="cs-CZ" sz="2400" dirty="0"/>
              <a:t>jsou v současnosti přísně chráněný druh po celém světě.</a:t>
            </a:r>
          </a:p>
        </p:txBody>
      </p:sp>
      <p:sp>
        <p:nvSpPr>
          <p:cNvPr id="5" name="TextovéPole 4">
            <a:hlinkClick r:id="rId3"/>
          </p:cNvPr>
          <p:cNvSpPr txBox="1"/>
          <p:nvPr/>
        </p:nvSpPr>
        <p:spPr>
          <a:xfrm>
            <a:off x="458598" y="5805263"/>
            <a:ext cx="2786386" cy="64633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 pro více informací na webu</a:t>
            </a:r>
            <a:endParaRPr lang="cs-CZ" dirty="0"/>
          </a:p>
        </p:txBody>
      </p:sp>
      <p:pic>
        <p:nvPicPr>
          <p:cNvPr id="6" name="Picture 2" descr="C:\Users\uzivatel\AppData\Local\Microsoft\Windows\Temporary Internet Files\Content.IE5\9BRHG7ZI\MP900180637[1]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81364"/>
            <a:ext cx="2777440" cy="1823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5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44824"/>
            <a:ext cx="8352928" cy="3416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Jsou to býložravci a většinu dne tráví konzumací potravy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Dokáží sežrat 100 až 300kg potravy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Při narození váží mláďata až 100kg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Jejich kly jsou zdrojem slonoviny, pro kterou jsou často zabíjeni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Dokáže pomocí chobotu zvednout tíhu až 1t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hlinkClick r:id="rId2"/>
              </a:rPr>
              <a:t>Slon africký </a:t>
            </a:r>
            <a:r>
              <a:rPr lang="cs-CZ" sz="2400" dirty="0" smtClean="0"/>
              <a:t>je větší než </a:t>
            </a:r>
            <a:r>
              <a:rPr lang="cs-CZ" sz="2400" dirty="0" smtClean="0">
                <a:hlinkClick r:id="rId3"/>
              </a:rPr>
              <a:t>slon indický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Mohou vážit 3 – 5 tun (indický), 6 – 7 tun (africký)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Africký slon má větší uši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Dožívají se až 70 let</a:t>
            </a: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67544" y="409939"/>
            <a:ext cx="8229600" cy="1143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Informace o slonech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6237312"/>
            <a:ext cx="4114800" cy="33855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i="1" dirty="0" smtClean="0"/>
              <a:t>Pro více informací klikni na odkazy.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ideo 2">
            <a:hlinkClick r:id="rId2" highlightClick="1"/>
          </p:cNvPr>
          <p:cNvSpPr/>
          <p:nvPr/>
        </p:nvSpPr>
        <p:spPr>
          <a:xfrm>
            <a:off x="7411306" y="5733256"/>
            <a:ext cx="1152128" cy="719286"/>
          </a:xfrm>
          <a:prstGeom prst="actionButtonMovi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uzivatel\AppData\Local\Microsoft\Windows\Temporary Internet Files\Content.IE5\PVDUFBUN\MP90044867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8" t="5165" r="8119"/>
          <a:stretch/>
        </p:blipFill>
        <p:spPr bwMode="auto">
          <a:xfrm>
            <a:off x="4211960" y="786464"/>
            <a:ext cx="4493954" cy="42692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8YKHHWPL\MP90018037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86463"/>
            <a:ext cx="3456384" cy="54718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24799"/>
            <a:ext cx="1728192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Slon africký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324798"/>
            <a:ext cx="1728192" cy="46166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Slon indický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934" y="5387936"/>
            <a:ext cx="146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Trénink slonů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265311"/>
            <a:ext cx="38164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chybějící informace</a:t>
            </a:r>
            <a:endParaRPr lang="cs-CZ" sz="2400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79512" y="757080"/>
            <a:ext cx="8568952" cy="5482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cs-CZ" sz="2400" dirty="0" smtClean="0"/>
              <a:t>Slon africký je mnohem ……………………… než slon indický.</a:t>
            </a:r>
          </a:p>
          <a:p>
            <a:pPr>
              <a:lnSpc>
                <a:spcPct val="250000"/>
              </a:lnSpc>
            </a:pPr>
            <a:r>
              <a:rPr lang="cs-CZ" sz="2400" dirty="0" smtClean="0"/>
              <a:t>Slon africký má ………………………….. uši, než slon indický.</a:t>
            </a:r>
          </a:p>
          <a:p>
            <a:pPr>
              <a:lnSpc>
                <a:spcPct val="250000"/>
              </a:lnSpc>
            </a:pPr>
            <a:r>
              <a:rPr lang="cs-CZ" sz="2400" dirty="0" smtClean="0"/>
              <a:t>Slon ………………………….. se snadněji ochočuje, a proto se ve své domovině používá k práci.</a:t>
            </a:r>
          </a:p>
          <a:p>
            <a:pPr>
              <a:lnSpc>
                <a:spcPct val="250000"/>
              </a:lnSpc>
            </a:pPr>
            <a:r>
              <a:rPr lang="cs-CZ" sz="2400" dirty="0" smtClean="0"/>
              <a:t>Sloni bývají často surově zabiti, protože mají ……………….., které se používají k výrobě ozdobných předmětů.</a:t>
            </a: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prstClr val="black"/>
                </a:solidFill>
              </a:rPr>
              <a:t>Použij skryté pero</a:t>
            </a:r>
            <a:endParaRPr lang="cs-CZ" sz="1400" b="1" dirty="0">
              <a:solidFill>
                <a:prstClr val="black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7673334" y="5683533"/>
            <a:ext cx="1296144" cy="1174467"/>
            <a:chOff x="7673334" y="5683533"/>
            <a:chExt cx="1296144" cy="1174467"/>
          </a:xfrm>
        </p:grpSpPr>
        <p:pic>
          <p:nvPicPr>
            <p:cNvPr id="1026" name="Picture 2" descr="C:\Users\uzivatel\AppData\Local\Microsoft\Windows\Temporary Internet Files\Content.IE5\GFHMNZ7G\MC90044215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65140" y="5683533"/>
              <a:ext cx="1112532" cy="11125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Zaoblený obdélník 5">
              <a:hlinkClick r:id="rId4" action="ppaction://hlinksldjump"/>
            </p:cNvPr>
            <p:cNvSpPr/>
            <p:nvPr/>
          </p:nvSpPr>
          <p:spPr>
            <a:xfrm>
              <a:off x="7673334" y="6442131"/>
              <a:ext cx="1296144" cy="415869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/>
                <a:t>ODPOVĚDI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46225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179512" y="77324"/>
            <a:ext cx="8964488" cy="6719121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265311"/>
            <a:ext cx="38164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chybějící informace</a:t>
            </a:r>
            <a:endParaRPr lang="cs-CZ" sz="2400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79512" y="757080"/>
            <a:ext cx="8568952" cy="5482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cs-CZ" sz="2400" dirty="0" smtClean="0"/>
              <a:t>Slon africký je mnohem ……………………… než slon indický.</a:t>
            </a:r>
          </a:p>
          <a:p>
            <a:pPr>
              <a:lnSpc>
                <a:spcPct val="250000"/>
              </a:lnSpc>
            </a:pPr>
            <a:r>
              <a:rPr lang="cs-CZ" sz="2400" dirty="0" smtClean="0"/>
              <a:t>Slon africký má ………………………….. uši, než slon indický.</a:t>
            </a:r>
          </a:p>
          <a:p>
            <a:pPr>
              <a:lnSpc>
                <a:spcPct val="250000"/>
              </a:lnSpc>
            </a:pPr>
            <a:r>
              <a:rPr lang="cs-CZ" sz="2400" dirty="0" smtClean="0"/>
              <a:t>Slon ………………………….. se snadněji ochočuje, a proto se ve své domovině používá k práci.</a:t>
            </a:r>
          </a:p>
          <a:p>
            <a:pPr>
              <a:lnSpc>
                <a:spcPct val="250000"/>
              </a:lnSpc>
            </a:pPr>
            <a:r>
              <a:rPr lang="cs-CZ" sz="2400" dirty="0" smtClean="0"/>
              <a:t>Sloni bývají často surově zabiti, protože mají ……………….., které se používají k výrobě ozdobných předmětů.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16702" y="908720"/>
            <a:ext cx="122413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VĚTŠÍ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735796" y="1844824"/>
            <a:ext cx="122413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VĚTŠÍ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475656" y="2708920"/>
            <a:ext cx="122413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INDICKÝ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868144" y="4509120"/>
            <a:ext cx="122413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KLY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1152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81929" y="245837"/>
            <a:ext cx="21602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Zdroje a citace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Všechny obrázky a fotografie, pokud není uvedeno jinak, jsou použity z galerie klipart</a:t>
            </a:r>
          </a:p>
          <a:p>
            <a:r>
              <a:rPr lang="cs-CZ" dirty="0"/>
              <a:t>http://office.microsoft.com/cs-cz/images/?CTT=97</a:t>
            </a:r>
          </a:p>
        </p:txBody>
      </p:sp>
    </p:spTree>
    <p:extLst>
      <p:ext uri="{BB962C8B-B14F-4D97-AF65-F5344CB8AC3E}">
        <p14:creationId xmlns:p14="http://schemas.microsoft.com/office/powerpoint/2010/main" val="3994445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636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1_Motiv sady Office</vt:lpstr>
      <vt:lpstr>Savci - chobotnatci VY_52_INOVACE_31 Číslo projektu: CZ.1.07/1.4.00/21.1101</vt:lpstr>
      <vt:lpstr>Prezentace aplikace PowerPoint</vt:lpstr>
      <vt:lpstr>Základní znaky savců</vt:lpstr>
      <vt:lpstr>Jednoduché dělení savců </vt:lpstr>
      <vt:lpstr>Chobotnatci - znaky, zástupci jsou SLONI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2013-01-25T10:14:42Z</dcterms:modified>
</cp:coreProperties>
</file>