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  <p:sldMasterId id="2147483672" r:id="rId3"/>
  </p:sldMasterIdLst>
  <p:sldIdLst>
    <p:sldId id="262" r:id="rId4"/>
    <p:sldId id="264" r:id="rId5"/>
    <p:sldId id="265" r:id="rId6"/>
    <p:sldId id="266" r:id="rId7"/>
    <p:sldId id="257" r:id="rId8"/>
    <p:sldId id="268" r:id="rId9"/>
    <p:sldId id="269" r:id="rId10"/>
    <p:sldId id="270" r:id="rId11"/>
    <p:sldId id="260" r:id="rId12"/>
    <p:sldId id="272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5226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17931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3236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495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3795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9182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97400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8688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85971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0596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879080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1521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4167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547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3101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58890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7960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766327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77362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09282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524769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830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>
                <a:lumMod val="30000"/>
                <a:lumOff val="70000"/>
              </a:srgbClr>
            </a:gs>
            <a:gs pos="45000">
              <a:srgbClr val="FF7A00">
                <a:lumMod val="44000"/>
                <a:lumOff val="56000"/>
              </a:srgbClr>
            </a:gs>
            <a:gs pos="70000">
              <a:schemeClr val="accent6">
                <a:lumMod val="40000"/>
                <a:lumOff val="60000"/>
              </a:schemeClr>
            </a:gs>
            <a:gs pos="100000">
              <a:srgbClr val="4D0808">
                <a:lumMod val="14000"/>
                <a:lumOff val="86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006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>
                <a:lumMod val="30000"/>
                <a:lumOff val="70000"/>
              </a:srgbClr>
            </a:gs>
            <a:gs pos="45000">
              <a:srgbClr val="FF7A00">
                <a:lumMod val="44000"/>
                <a:lumOff val="56000"/>
              </a:srgbClr>
            </a:gs>
            <a:gs pos="70000">
              <a:schemeClr val="accent6">
                <a:lumMod val="40000"/>
                <a:lumOff val="60000"/>
              </a:schemeClr>
            </a:gs>
            <a:gs pos="100000">
              <a:srgbClr val="4D0808">
                <a:lumMod val="14000"/>
                <a:lumOff val="86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25.1.2013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442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Hornina" TargetMode="External"/><Relationship Id="rId1" Type="http://schemas.openxmlformats.org/officeDocument/2006/relationships/slideLayout" Target="../slideLayouts/slideLayout28.xml"/><Relationship Id="rId4" Type="http://schemas.openxmlformats.org/officeDocument/2006/relationships/hyperlink" Target="http://cs.wikipedia.org/wiki/Miner%C3%A1l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Usazen%C3%A9_horniny" TargetMode="External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P%C5%99em%C4%9Bn%C4%9Bn%C3%A9_horniny" TargetMode="Externa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5" Type="http://schemas.openxmlformats.org/officeDocument/2006/relationships/slide" Target="slide11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Horniny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VY_52_INOVACE_32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1530502"/>
              </p:ext>
            </p:extLst>
          </p:nvPr>
        </p:nvGraphicFramePr>
        <p:xfrm>
          <a:off x="280692" y="529150"/>
          <a:ext cx="8532948" cy="597751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985052"/>
                <a:gridCol w="6547896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Jedná se o výkladový materiál, který je doplněn řadou odkazů na informace v encyklopedii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Wikipedia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postupují podle pokynů na jednotlivých stránkách. V animačních částech se jim špatné odpovědi  na moment ztratí a hned se zas objeví, kdežto správné odpovědi se přesunou na stanovené místo. Animací, kdy špatné odpovědi nemizí je použito úmyslně, aby žáci byli nuceni trénovat paměť. V závěrečné časti je opět využito doplnění krátkého testu pomocí skrytého pera i s přesměrováním na tisknutelnou podobu stránky a na správné odpovědi. Fotografie pochází z dostupné knihovny klipart, pokud není uvedeno jinak.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559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719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Přírodopis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92075" indent="-920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získají základní informace o horninách kolem nás a jejich vzniku.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</a:t>
                      </a:r>
                      <a:r>
                        <a:rPr lang="cs-CZ" sz="120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16.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159818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Identifikátor materiálu: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V/2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Inovace a zkvalitnění výuky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oblasti přírodních věd, 32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815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Horniny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83568" y="1700808"/>
            <a:ext cx="7416824" cy="34163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Tvoří zemskou kůru a jsou různého původu a stáří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Skládají se z nerostů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Rozlišujeme horniny JEDNODUCHÉ a SLOŽENÉ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Podle původu rozlišujeme horniny:</a:t>
            </a:r>
          </a:p>
          <a:p>
            <a:pPr marL="984250" indent="-514350">
              <a:buFont typeface="+mj-lt"/>
              <a:buAutoNum type="romanUcPeriod"/>
            </a:pPr>
            <a:r>
              <a:rPr lang="cs-CZ" sz="2400" dirty="0" smtClean="0">
                <a:solidFill>
                  <a:prstClr val="black"/>
                </a:solidFill>
              </a:rPr>
              <a:t>Vyvřelé (magmatické)</a:t>
            </a:r>
          </a:p>
          <a:p>
            <a:pPr marL="1533525" indent="-514350">
              <a:buFont typeface="+mj-lt"/>
              <a:buAutoNum type="romanUcPeriod"/>
            </a:pPr>
            <a:endParaRPr lang="cs-CZ" sz="2400" dirty="0" smtClean="0">
              <a:solidFill>
                <a:prstClr val="black"/>
              </a:solidFill>
            </a:endParaRPr>
          </a:p>
          <a:p>
            <a:pPr marL="984250" indent="-514350">
              <a:buFont typeface="+mj-lt"/>
              <a:buAutoNum type="romanUcPeriod"/>
            </a:pPr>
            <a:endParaRPr lang="cs-CZ" sz="2400" dirty="0" smtClean="0">
              <a:solidFill>
                <a:prstClr val="black"/>
              </a:solidFill>
            </a:endParaRPr>
          </a:p>
          <a:p>
            <a:pPr marL="984250" indent="-514350">
              <a:buFont typeface="+mj-lt"/>
              <a:buAutoNum type="romanUcPeriod"/>
            </a:pPr>
            <a:r>
              <a:rPr lang="cs-CZ" sz="2400" dirty="0" smtClean="0">
                <a:solidFill>
                  <a:prstClr val="black"/>
                </a:solidFill>
              </a:rPr>
              <a:t>Usazené (sedimentární)</a:t>
            </a:r>
          </a:p>
          <a:p>
            <a:pPr marL="984250" indent="-514350">
              <a:buFont typeface="+mj-lt"/>
              <a:buAutoNum type="romanUcPeriod"/>
            </a:pPr>
            <a:r>
              <a:rPr lang="cs-CZ" sz="2400" dirty="0" smtClean="0">
                <a:solidFill>
                  <a:prstClr val="black"/>
                </a:solidFill>
              </a:rPr>
              <a:t>Přeměněné (metamorfované)</a:t>
            </a:r>
            <a:endParaRPr lang="cs-CZ" sz="2400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724458" y="5414688"/>
            <a:ext cx="2274545" cy="1061584"/>
            <a:chOff x="1409945" y="4846167"/>
            <a:chExt cx="2274545" cy="1061584"/>
          </a:xfrm>
        </p:grpSpPr>
        <p:pic>
          <p:nvPicPr>
            <p:cNvPr id="7" name="Picture 2" descr="http://owebu.bloger.cz/obrazky/owebu.bloger.cz/logo_3.jpg">
              <a:hlinkClick r:id="rId2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9945" y="4846167"/>
              <a:ext cx="882791" cy="106158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>
              <a:hlinkClick r:id="rId2"/>
            </p:cNvPr>
            <p:cNvSpPr txBox="1"/>
            <p:nvPr/>
          </p:nvSpPr>
          <p:spPr>
            <a:xfrm>
              <a:off x="2374516" y="5067421"/>
              <a:ext cx="1309974" cy="646331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Informace </a:t>
              </a:r>
            </a:p>
            <a:p>
              <a:r>
                <a:rPr lang="cs-CZ" dirty="0" smtClean="0"/>
                <a:t>o horninách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043189" y="5446733"/>
            <a:ext cx="2357171" cy="1061584"/>
            <a:chOff x="3152183" y="5299467"/>
            <a:chExt cx="2357171" cy="1061584"/>
          </a:xfrm>
        </p:grpSpPr>
        <p:pic>
          <p:nvPicPr>
            <p:cNvPr id="8" name="Picture 2" descr="http://owebu.bloger.cz/obrazky/owebu.bloger.cz/logo_3.jpg">
              <a:hlinkClick r:id="rId4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52183" y="5299467"/>
              <a:ext cx="882791" cy="106158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>
              <a:hlinkClick r:id="rId4"/>
            </p:cNvPr>
            <p:cNvSpPr txBox="1"/>
            <p:nvPr/>
          </p:nvSpPr>
          <p:spPr>
            <a:xfrm>
              <a:off x="4217782" y="5500570"/>
              <a:ext cx="1291572" cy="646331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dirty="0" smtClean="0"/>
                <a:t>Informace </a:t>
              </a:r>
            </a:p>
            <a:p>
              <a:r>
                <a:rPr lang="cs-CZ" dirty="0" smtClean="0"/>
                <a:t>o nerostech</a:t>
              </a:r>
              <a:endParaRPr lang="cs-CZ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2001736" y="3573016"/>
            <a:ext cx="29500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2000" dirty="0" smtClean="0"/>
              <a:t>Vyvřelé hlubinné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dirty="0" smtClean="0"/>
              <a:t>Vyvřelé výlevné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37642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Vyvřelé horniny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799645"/>
            <a:ext cx="8208912" cy="156966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Se dále rozdělují podle toho, jestli při pohybu magmatu dojde vystoupání až na povrch a nebo zda magma zůstane hluboko pod zemí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Dělí se na vyvřelé hlubinné a vyvřelé výlevné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573016"/>
            <a:ext cx="2453790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Mezi vyvřelé výlevné horniny lze zařadit: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15155" y="3573016"/>
            <a:ext cx="2592288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Mezi vyvřelé hlubinné horniny lze zařadit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59485" y="4581128"/>
            <a:ext cx="1508281" cy="1015663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Čedič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Znělec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Andezit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15155" y="4581128"/>
            <a:ext cx="1508281" cy="40011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Žula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6164939"/>
            <a:ext cx="7848872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Žula se skládá ze třech nerostů: ŽIVCE + KŘEMENE + SLÍDY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241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>
                <a:lumMod val="30000"/>
                <a:lumOff val="70000"/>
              </a:srgbClr>
            </a:gs>
            <a:gs pos="45000">
              <a:srgbClr val="FF7A00">
                <a:lumMod val="44000"/>
                <a:lumOff val="56000"/>
              </a:srgbClr>
            </a:gs>
            <a:gs pos="70000">
              <a:schemeClr val="accent6">
                <a:lumMod val="40000"/>
                <a:lumOff val="60000"/>
              </a:schemeClr>
            </a:gs>
            <a:gs pos="100000">
              <a:srgbClr val="4D0808">
                <a:lumMod val="14000"/>
                <a:lumOff val="86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915816" y="1831919"/>
            <a:ext cx="3185767" cy="3645651"/>
            <a:chOff x="2915816" y="1831919"/>
            <a:chExt cx="3185767" cy="3645651"/>
          </a:xfrm>
        </p:grpSpPr>
        <p:grpSp>
          <p:nvGrpSpPr>
            <p:cNvPr id="4" name="Skupina 3"/>
            <p:cNvGrpSpPr/>
            <p:nvPr/>
          </p:nvGrpSpPr>
          <p:grpSpPr>
            <a:xfrm>
              <a:off x="2915816" y="2276872"/>
              <a:ext cx="3185767" cy="3200698"/>
              <a:chOff x="2699792" y="2389854"/>
              <a:chExt cx="3683069" cy="3618494"/>
            </a:xfrm>
          </p:grpSpPr>
          <p:pic>
            <p:nvPicPr>
              <p:cNvPr id="1026" name="Picture 2" descr="File:BarreGranite.jpg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99792" y="2389854"/>
                <a:ext cx="3683069" cy="323547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" name="TextovéPole 1"/>
              <p:cNvSpPr txBox="1"/>
              <p:nvPr/>
            </p:nvSpPr>
            <p:spPr>
              <a:xfrm>
                <a:off x="2754385" y="5639016"/>
                <a:ext cx="7433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Obr. 1</a:t>
                </a:r>
                <a:endParaRPr lang="cs-CZ" dirty="0"/>
              </a:p>
            </p:txBody>
          </p:sp>
        </p:grpSp>
        <p:sp>
          <p:nvSpPr>
            <p:cNvPr id="5" name="TextovéPole 4"/>
            <p:cNvSpPr txBox="1"/>
            <p:nvPr/>
          </p:nvSpPr>
          <p:spPr>
            <a:xfrm>
              <a:off x="3932635" y="1831919"/>
              <a:ext cx="783381" cy="461665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Žula</a:t>
              </a:r>
              <a:endParaRPr lang="cs-CZ" sz="24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109919" y="333621"/>
            <a:ext cx="8858135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Klikni na horniny, či nerosty, které jsou součástí žuly. Správné odpovědi se spojí na obrázku 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652726" y="2636912"/>
            <a:ext cx="1357827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ŽIVEC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331640" y="5482641"/>
            <a:ext cx="1357827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ZNĚLEC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19459" y="4118695"/>
            <a:ext cx="1357827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VLTAVÍN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72689" y="4005064"/>
            <a:ext cx="1663318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PÍSKOVEC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40259" y="2486256"/>
            <a:ext cx="1357827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GRAFIT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167729" y="5939801"/>
            <a:ext cx="1357827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KŘEMEN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638760" y="1052736"/>
            <a:ext cx="1357827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SLÍDA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346521" y="5477570"/>
            <a:ext cx="1357827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RULA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212938" y="1232082"/>
            <a:ext cx="1471811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AMETYST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167728" y="921449"/>
            <a:ext cx="1357827" cy="576064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ČEDIČ</a:t>
            </a:r>
            <a:endParaRPr lang="cs-CZ" sz="2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0" name="Tlačítko akce: Dopředu nebo Další 19">
            <a:hlinkClick r:id="" action="ppaction://hlinkshowjump?jump=nextslide" highlightClick="1"/>
          </p:cNvPr>
          <p:cNvSpPr/>
          <p:nvPr/>
        </p:nvSpPr>
        <p:spPr>
          <a:xfrm>
            <a:off x="8103959" y="6227832"/>
            <a:ext cx="864096" cy="513535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3.33333E-6 C 0.02413 0.00347 0.04514 0.01898 0.06857 0.02662 C 0.07292 0.03055 0.07795 0.03333 0.08281 0.03611 C 0.08559 0.03773 0.09132 0.03981 0.09132 0.03981 C 0.09896 0.04675 0.10798 0.05023 0.11562 0.05717 C 0.11962 0.06064 0.12309 0.06527 0.12708 0.06851 C 0.12951 0.07037 0.13212 0.07199 0.1342 0.0743 C 0.13732 0.07777 0.14288 0.08564 0.14288 0.08564 C 0.14496 0.0912 0.14583 0.09768 0.14861 0.10277 C 0.15052 0.10648 0.15573 0.11226 0.15573 0.11226 C 0.15885 0.12083 0.16319 0.12754 0.16719 0.13518 C 0.17656 0.153 0.17882 0.16134 0.19427 0.17129 C 0.20035 0.17986 0.20729 0.18194 0.21423 0.18842 C 0.22135 0.19513 0.2125 0.19027 0.22135 0.19421 C 0.22239 0.19606 0.22274 0.19884 0.2243 0.2 C 0.22691 0.20208 0.23281 0.2037 0.23281 0.2037 C 0.24583 0.2155 0.26354 0.22291 0.27847 0.22847 C 0.28576 0.23125 0.29097 0.23611 0.29861 0.23796 C 0.31267 0.24768 0.33767 0.24467 0.35434 0.24745 C 0.40833 0.24606 0.40937 0.2449 0.44705 0.23981 C 0.44896 0.23912 0.45087 0.23842 0.45278 0.23796 C 0.45573 0.23726 0.45868 0.23703 0.46146 0.23611 C 0.46736 0.23449 0.47257 0.23032 0.47847 0.22847 C 0.48264 0.22338 0.48472 0.2206 0.48993 0.21713 C 0.49635 0.20578 0.50121 0.19097 0.50851 0.18078 C 0.51024 0.16597 0.51528 0.15324 0.51857 0.13888 C 0.52309 0.11875 0.52778 0.09838 0.53142 0.078 C 0.5309 0.03726 0.53177 -0.00348 0.53003 -0.04399 C 0.52969 -0.04769 0.52673 -0.05 0.52569 -0.05348 C 0.52135 -0.06783 0.51771 -0.10718 0.50573 -0.1125 C 0.49271 -0.12894 0.45382 -0.11644 0.44861 -0.11621 C 0.43194 -0.09537 0.43854 -0.05649 0.43854 -0.03056 " pathEditMode="relative" ptsTypes="fffffffffffffffffffffffffffffffA">
                                      <p:cBhvr>
                                        <p:cTn id="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7.40741E-7 C 0.00608 0.00556 0.00643 0.01227 0.00851 0.02107 C 0.00851 0.02107 0.02223 0.04445 0.02292 0.04583 C 0.03265 0.06458 0.04133 0.08426 0.0514 0.10278 C 0.054 0.10764 0.05747 0.11134 0.06008 0.1162 C 0.06997 0.13542 0.07761 0.15695 0.08855 0.17523 C 0.09428 0.18472 0.10157 0.19213 0.10713 0.20185 C 0.10956 0.20602 0.1106 0.21111 0.11285 0.21528 C 0.11772 0.22431 0.12449 0.23357 0.13004 0.24167 C 0.14515 0.26412 0.12883 0.23866 0.14567 0.25903 C 0.14567 0.25903 0.16529 0.28519 0.16997 0.29144 C 0.17483 0.29792 0.17761 0.30671 0.18143 0.31435 C 0.18855 0.32847 0.19601 0.34213 0.20296 0.35625 C 0.20765 0.36574 0.20713 0.37199 0.21424 0.37917 C 0.21529 0.38241 0.21581 0.38565 0.21719 0.38866 C 0.21824 0.39097 0.22032 0.3919 0.22136 0.39421 C 0.22674 0.40556 0.2257 0.40833 0.23438 0.41713 C 0.24098 0.43195 0.24202 0.44745 0.24723 0.46296 C 0.25226 0.47801 0.25886 0.49167 0.26424 0.50671 C 0.26476 0.50972 0.26494 0.51296 0.26581 0.5162 C 0.2665 0.51829 0.26806 0.51968 0.26858 0.52176 C 0.2757 0.54792 0.26424 0.51644 0.27292 0.53912 C 0.27605 0.55648 0.27344 0.55023 0.27865 0.55995 C 0.28195 0.57801 0.27692 0.55625 0.28577 0.57523 C 0.28681 0.57732 0.28629 0.58056 0.28716 0.58264 C 0.29046 0.59259 0.29862 0.60301 0.30574 0.60741 C 0.31199 0.61597 0.31876 0.62269 0.32709 0.62662 C 0.32813 0.62801 0.32883 0.6294 0.33004 0.63056 C 0.33265 0.63218 0.33855 0.63403 0.33855 0.63403 C 0.3415 0.63333 0.34463 0.63403 0.34723 0.63218 C 0.35279 0.62801 0.35365 0.61482 0.35713 0.60741 C 0.36199 0.56783 0.36094 0.57986 0.35713 0.50278 C 0.35695 0.49861 0.35001 0.47523 0.34862 0.4706 C 0.34706 0.46482 0.34567 0.45903 0.34428 0.45324 C 0.34376 0.45139 0.34289 0.44769 0.34289 0.44769 C 0.34237 0.44375 0.34237 0.43982 0.3415 0.43611 C 0.34081 0.43333 0.3389 0.43148 0.33855 0.4287 C 0.33421 0.39977 0.33438 0.36852 0.33438 0.33912 " pathEditMode="relative" ptsTypes="fffffffffffffffffffffffffffffffffffffA">
                                      <p:cBhvr>
                                        <p:cTn id="11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33333E-6 C 0.00313 -0.02107 0.00139 -0.01273 0.00417 -0.02477 C 0.00573 -0.0375 0.00851 -0.04769 0.01285 -0.05903 C 0.01511 -0.07107 0.0217 -0.08311 0.02708 -0.09329 C 0.03264 -0.10394 0.03715 -0.11667 0.04427 -0.1257 C 0.04566 -0.13311 0.04583 -0.13773 0.05 -0.14283 C 0.05208 -0.15116 0.05382 -0.15926 0.05573 -0.1676 C 0.0566 -0.1713 0.05764 -0.17523 0.05851 -0.17894 C 0.05903 -0.18079 0.0599 -0.18473 0.0599 -0.18449 C 0.06181 -0.20162 0.06563 -0.21922 0.06563 -0.23611 " pathEditMode="relative" rAng="0" ptsTypes="fffffffff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81" y="-1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16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xit" presetSubtype="16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16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xit" presetSubtype="16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16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Usazené horniny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799645"/>
            <a:ext cx="8208912" cy="1938992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Vznikaly přemístěním, usazením a následným zpevněním zvětralých hornin, zbytků rostlin a živočichů (lastury, ulity)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Patří sem: </a:t>
            </a:r>
            <a:r>
              <a:rPr lang="cs-CZ" sz="2400" u="sng" dirty="0" smtClean="0">
                <a:solidFill>
                  <a:prstClr val="black"/>
                </a:solidFill>
              </a:rPr>
              <a:t>vápenec, pískovec, jíl, opuka, slepenec, ale i uhlí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Nejčastěji se používají ve stavebnictví (vápno, cement, písek, štěrk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10" name="Picture 2" descr="http://owebu.bloger.cz/obrazky/owebu.bloger.cz/logo_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7072"/>
            <a:ext cx="882791" cy="1061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077072"/>
            <a:ext cx="3321974" cy="24914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44843" y="5734364"/>
            <a:ext cx="201622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Pískovcové skály </a:t>
            </a:r>
          </a:p>
          <a:p>
            <a:pPr algn="ctr"/>
            <a:r>
              <a:rPr lang="cs-CZ" dirty="0" smtClean="0"/>
              <a:t>- Adršpašské skály – </a:t>
            </a:r>
            <a:r>
              <a:rPr lang="cs-CZ" sz="1400" dirty="0" smtClean="0"/>
              <a:t>vlastní foto autora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02KQOVLI\MP9004014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5528" y="4667637"/>
            <a:ext cx="2808312" cy="1871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855528" y="3992311"/>
            <a:ext cx="2808312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Vápencové krasové útvary </a:t>
            </a:r>
            <a:r>
              <a:rPr lang="cs-CZ" sz="1600" dirty="0"/>
              <a:t>(</a:t>
            </a:r>
            <a:r>
              <a:rPr lang="cs-CZ" sz="1600" i="1" dirty="0" smtClean="0"/>
              <a:t>klipart)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0259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Přeměněné horniny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799645"/>
            <a:ext cx="8208912" cy="1200329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Vznikaly přeměnou vyvřelých a usazených hornin za vysokého tlaku a teploty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Patří sem: </a:t>
            </a:r>
            <a:r>
              <a:rPr lang="cs-CZ" sz="2400" u="sng" dirty="0" smtClean="0">
                <a:solidFill>
                  <a:prstClr val="black"/>
                </a:solidFill>
              </a:rPr>
              <a:t>svor, rula, mramor, grafit</a:t>
            </a:r>
          </a:p>
        </p:txBody>
      </p:sp>
      <p:pic>
        <p:nvPicPr>
          <p:cNvPr id="10" name="Picture 2" descr="http://owebu.bloger.cz/obrazky/owebu.bloger.cz/logo_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42266"/>
            <a:ext cx="882791" cy="1061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uzivatel\AppData\Local\Microsoft\Windows\Temporary Internet Files\Content.IE5\GFHMNZ7G\MP9001752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256" y="5138348"/>
            <a:ext cx="1972728" cy="14273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AppData\Local\Microsoft\Windows\Temporary Internet Files\Content.IE5\9BRHG7ZI\MP90017527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125505"/>
            <a:ext cx="1972728" cy="1440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File:Grafit 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012" y="4175816"/>
            <a:ext cx="3002185" cy="23795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91900" y="3611448"/>
            <a:ext cx="3672408" cy="523220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/>
              <a:t>Minerál grafit (tuha) ze sbírek Národního muzea v Praze, původem z Čech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157188" y="6186023"/>
            <a:ext cx="814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08844" y="4706608"/>
            <a:ext cx="3056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Různé druhy mramoru </a:t>
            </a:r>
            <a:r>
              <a:rPr lang="cs-CZ" sz="1400" dirty="0" smtClean="0"/>
              <a:t>(</a:t>
            </a:r>
            <a:r>
              <a:rPr lang="cs-CZ" sz="1400" i="1" dirty="0" smtClean="0"/>
              <a:t>klipart)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242712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Horniny jako stavební materiály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799645"/>
            <a:ext cx="7128792" cy="156966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Horniny jsou přírodní trvanlivé materiály, které se hojně využívají ve stavebnictví, sochařství a průmyslu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Můžeme je rozdělit dle použití na:</a:t>
            </a:r>
          </a:p>
          <a:p>
            <a:pPr marL="352425"/>
            <a:r>
              <a:rPr lang="cs-CZ" sz="2400" u="sng" dirty="0" smtClean="0">
                <a:solidFill>
                  <a:prstClr val="black"/>
                </a:solidFill>
              </a:rPr>
              <a:t>KÁMEN, ŠTĚRK, PÍSEK, HLÍNA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3717033"/>
            <a:ext cx="1728192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Příklady využití</a:t>
            </a:r>
            <a:endParaRPr lang="cs-CZ" dirty="0"/>
          </a:p>
        </p:txBody>
      </p:sp>
      <p:pic>
        <p:nvPicPr>
          <p:cNvPr id="4099" name="Picture 3" descr="C:\Users\uzivatel\AppData\Local\Microsoft\Windows\Temporary Internet Files\Content.IE5\HXF7LY24\MP9001459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8530" y="3717033"/>
            <a:ext cx="1553747" cy="24090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HXF7LY24\MP9004251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518860"/>
            <a:ext cx="3326628" cy="21181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zivatel\AppData\Local\Microsoft\Windows\Temporary Internet Files\Content.IE5\PVDUFBUN\MC9004323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991" y="1799645"/>
            <a:ext cx="1229785" cy="16363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zivatel\AppData\Local\Microsoft\Windows\Temporary Internet Files\Content.IE5\02KQOVLI\MP9004221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123" y="4310337"/>
            <a:ext cx="1414481" cy="21748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uzivatel\AppData\Local\Microsoft\Windows\Temporary Internet Files\Content.IE5\02KQOVLI\MP90043294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437112"/>
            <a:ext cx="1632191" cy="21748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5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>
                <a:lumMod val="30000"/>
                <a:lumOff val="70000"/>
              </a:srgbClr>
            </a:gs>
            <a:gs pos="45000">
              <a:srgbClr val="FF7A00">
                <a:lumMod val="44000"/>
                <a:lumOff val="56000"/>
              </a:srgbClr>
            </a:gs>
            <a:gs pos="70000">
              <a:schemeClr val="accent6">
                <a:lumMod val="40000"/>
                <a:lumOff val="60000"/>
              </a:schemeClr>
            </a:gs>
            <a:gs pos="100000">
              <a:srgbClr val="4D0808">
                <a:lumMod val="14000"/>
                <a:lumOff val="86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eva 1">
            <a:hlinkClick r:id="rId2" action="ppaction://hlinksldjump"/>
          </p:cNvPr>
          <p:cNvSpPr/>
          <p:nvPr/>
        </p:nvSpPr>
        <p:spPr>
          <a:xfrm>
            <a:off x="1403648" y="6453336"/>
            <a:ext cx="1944216" cy="404664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Použij skryté pero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8416" y="298415"/>
            <a:ext cx="3577520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Dopiš jednotlivé informace</a:t>
            </a:r>
            <a:endParaRPr lang="cs-CZ" sz="2000" dirty="0"/>
          </a:p>
        </p:txBody>
      </p:sp>
      <p:sp>
        <p:nvSpPr>
          <p:cNvPr id="4" name="TextovéPole 3">
            <a:hlinkClick r:id="rId2" action="ppaction://hlinksldjump"/>
          </p:cNvPr>
          <p:cNvSpPr txBox="1"/>
          <p:nvPr/>
        </p:nvSpPr>
        <p:spPr>
          <a:xfrm>
            <a:off x="418416" y="1124744"/>
            <a:ext cx="849463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Horniny rozdělujeme podle původu vzniku na: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…………………………………..	…………………………………….	………………………………………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 startAt="2"/>
            </a:pPr>
            <a:r>
              <a:rPr lang="cs-CZ" dirty="0" smtClean="0"/>
              <a:t>Žula patří mezi horniny: vyvřelé ………………..…………….. a skládá se ze: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 ……………………………..	……………………………………..	………………………………………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 startAt="3"/>
            </a:pPr>
            <a:r>
              <a:rPr lang="cs-CZ" dirty="0" smtClean="0"/>
              <a:t>Mezi usazené horniny patří například: …………………………………  …………………………….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 startAt="3"/>
            </a:pPr>
            <a:r>
              <a:rPr lang="cs-CZ" dirty="0" smtClean="0"/>
              <a:t>Krápníkové jeskyně vznikají tam, kde je …………………………………… podloží.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 startAt="3"/>
            </a:pPr>
            <a:r>
              <a:rPr lang="cs-CZ" dirty="0" smtClean="0"/>
              <a:t>Mezi nejrozšířenější stavební materiály patří: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……………………………	    …………………………...         …………………………….	  ….………………….	</a:t>
            </a:r>
          </a:p>
          <a:p>
            <a:endParaRPr lang="cs-CZ" dirty="0"/>
          </a:p>
        </p:txBody>
      </p:sp>
      <p:pic>
        <p:nvPicPr>
          <p:cNvPr id="2050" name="Picture 2" descr="C:\Users\uzivatel\AppData\Local\Microsoft\Windows\Temporary Internet Files\Content.IE5\02KQOVLI\MC900431539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12816"/>
            <a:ext cx="1080120" cy="1136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pisek se šipkou doprava 5">
            <a:hlinkClick r:id="rId5" action="ppaction://hlinksldjump"/>
          </p:cNvPr>
          <p:cNvSpPr/>
          <p:nvPr/>
        </p:nvSpPr>
        <p:spPr>
          <a:xfrm>
            <a:off x="4299303" y="6106988"/>
            <a:ext cx="2376264" cy="692696"/>
          </a:xfrm>
          <a:prstGeom prst="rightArrowCallout">
            <a:avLst>
              <a:gd name="adj1" fmla="val 0"/>
              <a:gd name="adj2" fmla="val 25000"/>
              <a:gd name="adj3" fmla="val 25000"/>
              <a:gd name="adj4" fmla="val 8634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Správné odpovědi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Šrafovaná šipka doprava 6">
            <a:hlinkClick r:id="rId6" action="ppaction://hlinksldjump"/>
          </p:cNvPr>
          <p:cNvSpPr/>
          <p:nvPr/>
        </p:nvSpPr>
        <p:spPr>
          <a:xfrm>
            <a:off x="7668344" y="6106988"/>
            <a:ext cx="1080120" cy="548680"/>
          </a:xfrm>
          <a:prstGeom prst="stripedRightArrow">
            <a:avLst>
              <a:gd name="adj1" fmla="val 45238"/>
              <a:gd name="adj2" fmla="val 50000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Konec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>
            <a:hlinkClick r:id="rId2" action="ppaction://hlinksldjump"/>
          </p:cNvPr>
          <p:cNvSpPr txBox="1"/>
          <p:nvPr/>
        </p:nvSpPr>
        <p:spPr>
          <a:xfrm>
            <a:off x="418416" y="298415"/>
            <a:ext cx="3577520" cy="40011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Dopiš jednotlivé informace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8416" y="1124744"/>
            <a:ext cx="8494633" cy="480131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cs-CZ" dirty="0" smtClean="0"/>
              <a:t>Horniny rozdělujeme podle původu vzniku na: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…………………………………..	…………………………………….	………………………………………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 startAt="2"/>
            </a:pPr>
            <a:r>
              <a:rPr lang="cs-CZ" dirty="0" smtClean="0"/>
              <a:t>Žula patří mezi horniny: vyvřelé ………………..…………….. a skládá se ze: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 ……………………………..	……………………………………..	………………………………………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 startAt="3"/>
            </a:pPr>
            <a:r>
              <a:rPr lang="cs-CZ" dirty="0" smtClean="0"/>
              <a:t>Mezi usazené horniny patří například: …………………………………  …………………………….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 startAt="3"/>
            </a:pPr>
            <a:r>
              <a:rPr lang="cs-CZ" dirty="0" smtClean="0"/>
              <a:t>Krápníkové jeskyně vznikají tam, kde je …………………………………… podloží.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 startAt="3"/>
            </a:pPr>
            <a:r>
              <a:rPr lang="cs-CZ" dirty="0" smtClean="0"/>
              <a:t>Mezi nejrozšířenější stavební materiály patří: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……………………………	    …………………………...         …………………………….	  ….………………….	</a:t>
            </a:r>
          </a:p>
          <a:p>
            <a:endParaRPr lang="cs-CZ" dirty="0"/>
          </a:p>
        </p:txBody>
      </p:sp>
      <p:pic>
        <p:nvPicPr>
          <p:cNvPr id="1026" name="Picture 2" descr="C:\Users\uzivatel\AppData\Local\Microsoft\Windows\Temporary Internet Files\Content.IE5\02KQOVLI\MC900431539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894" y="247502"/>
            <a:ext cx="1177538" cy="1239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5652120" y="6093296"/>
            <a:ext cx="1512168" cy="648072"/>
          </a:xfrm>
          <a:prstGeom prst="leftArrow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 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850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>
                <a:lumMod val="30000"/>
                <a:lumOff val="70000"/>
              </a:srgbClr>
            </a:gs>
            <a:gs pos="45000">
              <a:srgbClr val="FF7A00">
                <a:lumMod val="44000"/>
                <a:lumOff val="56000"/>
              </a:srgbClr>
            </a:gs>
            <a:gs pos="70000">
              <a:schemeClr val="accent6">
                <a:lumMod val="40000"/>
                <a:lumOff val="60000"/>
              </a:schemeClr>
            </a:gs>
            <a:gs pos="100000">
              <a:srgbClr val="4D0808">
                <a:lumMod val="14000"/>
                <a:lumOff val="86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ipka doleva 1"/>
          <p:cNvSpPr/>
          <p:nvPr/>
        </p:nvSpPr>
        <p:spPr>
          <a:xfrm>
            <a:off x="1403648" y="6453336"/>
            <a:ext cx="1944216" cy="404664"/>
          </a:xfrm>
          <a:prstGeom prst="lef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</a:rPr>
              <a:t>Použij skryté pero</a:t>
            </a:r>
            <a:endParaRPr lang="cs-CZ" sz="1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8416" y="298415"/>
            <a:ext cx="3145472" cy="4001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Správné odpovědi</a:t>
            </a:r>
            <a:endParaRPr lang="cs-CZ" sz="20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418416" y="1124744"/>
            <a:ext cx="8494633" cy="4801314"/>
            <a:chOff x="418416" y="1124744"/>
            <a:chExt cx="8494633" cy="4801314"/>
          </a:xfrm>
        </p:grpSpPr>
        <p:sp>
          <p:nvSpPr>
            <p:cNvPr id="4" name="TextovéPole 3">
              <a:hlinkClick r:id="rId2" action="ppaction://hlinksldjump"/>
            </p:cNvPr>
            <p:cNvSpPr txBox="1"/>
            <p:nvPr/>
          </p:nvSpPr>
          <p:spPr>
            <a:xfrm>
              <a:off x="418416" y="1124744"/>
              <a:ext cx="8494633" cy="480131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342900" indent="-342900">
                <a:lnSpc>
                  <a:spcPct val="200000"/>
                </a:lnSpc>
                <a:buFont typeface="+mj-lt"/>
                <a:buAutoNum type="arabicPeriod"/>
              </a:pPr>
              <a:r>
                <a:rPr lang="cs-CZ" dirty="0" smtClean="0"/>
                <a:t>Horniny rozdělujeme podle původu vzniku na:</a:t>
              </a:r>
            </a:p>
            <a:p>
              <a:pPr>
                <a:lnSpc>
                  <a:spcPct val="200000"/>
                </a:lnSpc>
              </a:pPr>
              <a:r>
                <a:rPr lang="cs-CZ" dirty="0" smtClean="0"/>
                <a:t>…………………………………..	…………………………………….	………………………………………</a:t>
              </a:r>
            </a:p>
            <a:p>
              <a:pPr marL="342900" indent="-342900">
                <a:lnSpc>
                  <a:spcPct val="200000"/>
                </a:lnSpc>
                <a:buFont typeface="+mj-lt"/>
                <a:buAutoNum type="arabicPeriod" startAt="2"/>
              </a:pPr>
              <a:r>
                <a:rPr lang="cs-CZ" dirty="0" smtClean="0"/>
                <a:t>Žula patří mezi horniny: vyvřelé ………………..…………….. a skládá se ze:</a:t>
              </a:r>
            </a:p>
            <a:p>
              <a:pPr>
                <a:lnSpc>
                  <a:spcPct val="200000"/>
                </a:lnSpc>
              </a:pPr>
              <a:r>
                <a:rPr lang="cs-CZ" dirty="0" smtClean="0"/>
                <a:t> ……………………………..	……………………………………..	………………………………………</a:t>
              </a:r>
            </a:p>
            <a:p>
              <a:pPr marL="342900" indent="-342900">
                <a:lnSpc>
                  <a:spcPct val="200000"/>
                </a:lnSpc>
                <a:buFont typeface="+mj-lt"/>
                <a:buAutoNum type="arabicPeriod" startAt="3"/>
              </a:pPr>
              <a:r>
                <a:rPr lang="cs-CZ" dirty="0" smtClean="0"/>
                <a:t>Mezi usazené horniny patří například: …………………………………  …………………………….</a:t>
              </a:r>
            </a:p>
            <a:p>
              <a:pPr marL="342900" indent="-342900">
                <a:lnSpc>
                  <a:spcPct val="200000"/>
                </a:lnSpc>
                <a:buFont typeface="+mj-lt"/>
                <a:buAutoNum type="arabicPeriod" startAt="3"/>
              </a:pPr>
              <a:r>
                <a:rPr lang="cs-CZ" dirty="0" smtClean="0"/>
                <a:t>Krápníkové jeskyně vznikají tam, kde je …………………………………… podloží.</a:t>
              </a:r>
            </a:p>
            <a:p>
              <a:pPr marL="342900" indent="-342900">
                <a:lnSpc>
                  <a:spcPct val="200000"/>
                </a:lnSpc>
                <a:buFont typeface="+mj-lt"/>
                <a:buAutoNum type="arabicPeriod" startAt="3"/>
              </a:pPr>
              <a:r>
                <a:rPr lang="cs-CZ" dirty="0" smtClean="0"/>
                <a:t>Mezi nejrozšířenější stavební materiály patří:</a:t>
              </a:r>
            </a:p>
            <a:p>
              <a:pPr>
                <a:lnSpc>
                  <a:spcPct val="200000"/>
                </a:lnSpc>
              </a:pPr>
              <a:r>
                <a:rPr lang="cs-CZ" dirty="0" smtClean="0"/>
                <a:t>……………………………	    …………………………...         …………………………….	  ….………………….	</a:t>
              </a:r>
            </a:p>
            <a:p>
              <a:endParaRPr lang="cs-CZ" dirty="0"/>
            </a:p>
          </p:txBody>
        </p:sp>
        <p:grpSp>
          <p:nvGrpSpPr>
            <p:cNvPr id="19" name="Skupina 18"/>
            <p:cNvGrpSpPr/>
            <p:nvPr/>
          </p:nvGrpSpPr>
          <p:grpSpPr>
            <a:xfrm>
              <a:off x="766177" y="1613138"/>
              <a:ext cx="7262207" cy="3800148"/>
              <a:chOff x="766177" y="1613138"/>
              <a:chExt cx="7262207" cy="3800148"/>
            </a:xfrm>
          </p:grpSpPr>
          <p:sp>
            <p:nvSpPr>
              <p:cNvPr id="5" name="TextovéPole 4"/>
              <p:cNvSpPr txBox="1"/>
              <p:nvPr/>
            </p:nvSpPr>
            <p:spPr>
              <a:xfrm>
                <a:off x="899592" y="1660793"/>
                <a:ext cx="1008112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vyvřelé</a:t>
                </a:r>
                <a:endParaRPr lang="cs-CZ" sz="2000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7164288" y="5013176"/>
                <a:ext cx="864096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/>
                  <a:t>h</a:t>
                </a:r>
                <a:r>
                  <a:rPr lang="cs-CZ" sz="2000" dirty="0" smtClean="0"/>
                  <a:t>lína</a:t>
                </a:r>
                <a:endParaRPr lang="cs-CZ" sz="2000" dirty="0"/>
              </a:p>
            </p:txBody>
          </p:sp>
          <p:sp>
            <p:nvSpPr>
              <p:cNvPr id="7" name="TextovéPole 6"/>
              <p:cNvSpPr txBox="1"/>
              <p:nvPr/>
            </p:nvSpPr>
            <p:spPr>
              <a:xfrm>
                <a:off x="5148064" y="5013176"/>
                <a:ext cx="720080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/>
                  <a:t>š</a:t>
                </a:r>
                <a:r>
                  <a:rPr lang="cs-CZ" sz="2000" dirty="0" smtClean="0"/>
                  <a:t>těrk</a:t>
                </a:r>
                <a:endParaRPr lang="cs-CZ" sz="2000" dirty="0"/>
              </a:p>
            </p:txBody>
          </p:sp>
          <p:sp>
            <p:nvSpPr>
              <p:cNvPr id="8" name="TextovéPole 7"/>
              <p:cNvSpPr txBox="1"/>
              <p:nvPr/>
            </p:nvSpPr>
            <p:spPr>
              <a:xfrm>
                <a:off x="2843808" y="5013176"/>
                <a:ext cx="864096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/>
                  <a:t>p</a:t>
                </a:r>
                <a:r>
                  <a:rPr lang="cs-CZ" sz="2000" dirty="0" smtClean="0"/>
                  <a:t>ísek</a:t>
                </a:r>
                <a:endParaRPr lang="cs-CZ" sz="2000" dirty="0"/>
              </a:p>
            </p:txBody>
          </p:sp>
          <p:sp>
            <p:nvSpPr>
              <p:cNvPr id="9" name="TextovéPole 8"/>
              <p:cNvSpPr txBox="1"/>
              <p:nvPr/>
            </p:nvSpPr>
            <p:spPr>
              <a:xfrm>
                <a:off x="766177" y="5013176"/>
                <a:ext cx="1008112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/>
                  <a:t>k</a:t>
                </a:r>
                <a:r>
                  <a:rPr lang="cs-CZ" sz="2000" dirty="0" smtClean="0"/>
                  <a:t>ámen</a:t>
                </a:r>
                <a:endParaRPr lang="cs-CZ" sz="2000" dirty="0"/>
              </a:p>
            </p:txBody>
          </p:sp>
          <p:sp>
            <p:nvSpPr>
              <p:cNvPr id="10" name="TextovéPole 9"/>
              <p:cNvSpPr txBox="1"/>
              <p:nvPr/>
            </p:nvSpPr>
            <p:spPr>
              <a:xfrm>
                <a:off x="1000267" y="2818574"/>
                <a:ext cx="1008112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/>
                  <a:t>ž</a:t>
                </a:r>
                <a:r>
                  <a:rPr lang="cs-CZ" sz="2000" dirty="0" smtClean="0"/>
                  <a:t>ivce</a:t>
                </a:r>
                <a:endParaRPr lang="cs-CZ" sz="2000" dirty="0"/>
              </a:p>
            </p:txBody>
          </p:sp>
          <p:sp>
            <p:nvSpPr>
              <p:cNvPr id="11" name="TextovéPole 10"/>
              <p:cNvSpPr txBox="1"/>
              <p:nvPr/>
            </p:nvSpPr>
            <p:spPr>
              <a:xfrm>
                <a:off x="4109998" y="2213303"/>
                <a:ext cx="1182081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Hlubinné</a:t>
                </a:r>
                <a:endParaRPr lang="cs-CZ" sz="2000" dirty="0"/>
              </a:p>
            </p:txBody>
          </p:sp>
          <p:sp>
            <p:nvSpPr>
              <p:cNvPr id="12" name="TextovéPole 11"/>
              <p:cNvSpPr txBox="1"/>
              <p:nvPr/>
            </p:nvSpPr>
            <p:spPr>
              <a:xfrm>
                <a:off x="3707904" y="1660793"/>
                <a:ext cx="1224136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/>
                  <a:t>u</a:t>
                </a:r>
                <a:r>
                  <a:rPr lang="cs-CZ" sz="2000" dirty="0" smtClean="0"/>
                  <a:t>sazené</a:t>
                </a:r>
                <a:endParaRPr lang="cs-CZ" sz="2000" dirty="0"/>
              </a:p>
            </p:txBody>
          </p:sp>
          <p:sp>
            <p:nvSpPr>
              <p:cNvPr id="13" name="TextovéPole 12"/>
              <p:cNvSpPr txBox="1"/>
              <p:nvPr/>
            </p:nvSpPr>
            <p:spPr>
              <a:xfrm>
                <a:off x="6444208" y="1613138"/>
                <a:ext cx="1584176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/>
                  <a:t>p</a:t>
                </a:r>
                <a:r>
                  <a:rPr lang="cs-CZ" sz="2000" dirty="0" smtClean="0"/>
                  <a:t>řeměněné</a:t>
                </a:r>
                <a:endParaRPr lang="cs-CZ" sz="2000" dirty="0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6444208" y="2818574"/>
                <a:ext cx="1152128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křemene</a:t>
                </a:r>
                <a:endParaRPr lang="cs-CZ" sz="2000" dirty="0"/>
              </a:p>
            </p:txBody>
          </p:sp>
          <p:sp>
            <p:nvSpPr>
              <p:cNvPr id="15" name="TextovéPole 14"/>
              <p:cNvSpPr txBox="1"/>
              <p:nvPr/>
            </p:nvSpPr>
            <p:spPr>
              <a:xfrm>
                <a:off x="3815916" y="2818574"/>
                <a:ext cx="1008112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/>
                  <a:t>s</a:t>
                </a:r>
                <a:r>
                  <a:rPr lang="cs-CZ" sz="2000" dirty="0" smtClean="0"/>
                  <a:t>lídy</a:t>
                </a:r>
                <a:endParaRPr lang="cs-CZ" sz="2000" dirty="0"/>
              </a:p>
            </p:txBody>
          </p:sp>
          <p:sp>
            <p:nvSpPr>
              <p:cNvPr id="16" name="TextovéPole 15"/>
              <p:cNvSpPr txBox="1"/>
              <p:nvPr/>
            </p:nvSpPr>
            <p:spPr>
              <a:xfrm>
                <a:off x="6668738" y="3363727"/>
                <a:ext cx="1152128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/>
                  <a:t>v</a:t>
                </a:r>
                <a:r>
                  <a:rPr lang="cs-CZ" sz="2000" dirty="0" smtClean="0"/>
                  <a:t>ápenec</a:t>
                </a:r>
                <a:endParaRPr lang="cs-CZ" sz="2000" dirty="0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4924495" y="3325346"/>
                <a:ext cx="1152128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pískovec</a:t>
                </a:r>
                <a:endParaRPr lang="cs-CZ" sz="2000" dirty="0"/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4932040" y="3914667"/>
                <a:ext cx="1329815" cy="40011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/>
                  <a:t>v</a:t>
                </a:r>
                <a:r>
                  <a:rPr lang="cs-CZ" sz="2000" dirty="0" smtClean="0"/>
                  <a:t>ápencové</a:t>
                </a:r>
                <a:endParaRPr lang="cs-CZ" sz="2000" dirty="0"/>
              </a:p>
            </p:txBody>
          </p:sp>
        </p:grpSp>
      </p:grpSp>
      <p:sp>
        <p:nvSpPr>
          <p:cNvPr id="21" name="Pětiúhelník 20">
            <a:hlinkClick r:id="rId3" action="ppaction://hlinksldjump"/>
          </p:cNvPr>
          <p:cNvSpPr/>
          <p:nvPr/>
        </p:nvSpPr>
        <p:spPr>
          <a:xfrm flipH="1">
            <a:off x="5284536" y="6172150"/>
            <a:ext cx="1584174" cy="562372"/>
          </a:xfrm>
          <a:prstGeom prst="homePlat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test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8216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>
                <a:lumMod val="30000"/>
                <a:lumOff val="70000"/>
              </a:srgbClr>
            </a:gs>
            <a:gs pos="45000">
              <a:srgbClr val="FF7A00">
                <a:lumMod val="44000"/>
                <a:lumOff val="56000"/>
              </a:srgbClr>
            </a:gs>
            <a:gs pos="70000">
              <a:schemeClr val="accent6">
                <a:lumMod val="40000"/>
                <a:lumOff val="60000"/>
              </a:schemeClr>
            </a:gs>
            <a:gs pos="100000">
              <a:srgbClr val="4D0808">
                <a:lumMod val="14000"/>
                <a:lumOff val="86000"/>
              </a:srgb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6612" y="1124744"/>
            <a:ext cx="846043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Všechny obrázky a </a:t>
            </a:r>
            <a:r>
              <a:rPr lang="cs-CZ" sz="2000" dirty="0" smtClean="0"/>
              <a:t>fotografie pokud není uvedeno jinak</a:t>
            </a:r>
            <a:endParaRPr lang="cs-CZ" sz="2000" dirty="0"/>
          </a:p>
          <a:p>
            <a:r>
              <a:rPr lang="cs-CZ" sz="2000" dirty="0">
                <a:hlinkClick r:id="rId2"/>
              </a:rPr>
              <a:t>http://office.microsoft.com/klipart</a:t>
            </a:r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Obr. 1</a:t>
            </a:r>
          </a:p>
          <a:p>
            <a:r>
              <a:rPr lang="cs-CZ" sz="2000" dirty="0" smtClean="0"/>
              <a:t>JSTUBY</a:t>
            </a:r>
            <a:r>
              <a:rPr lang="cs-CZ" sz="2000" dirty="0"/>
              <a:t>. </a:t>
            </a:r>
            <a:r>
              <a:rPr lang="cs-CZ" sz="2000" i="1" dirty="0"/>
              <a:t>Wikipedia.org</a:t>
            </a:r>
            <a:r>
              <a:rPr lang="cs-CZ" sz="2000" dirty="0"/>
              <a:t> [online]. [cit. </a:t>
            </a:r>
            <a:r>
              <a:rPr lang="cs-CZ" sz="2000" dirty="0" smtClean="0"/>
              <a:t>20.8.2011]. </a:t>
            </a:r>
            <a:r>
              <a:rPr lang="cs-CZ" sz="2000" dirty="0"/>
              <a:t>Dostupný na WWW: http://commons.wikimedia.org/wiki/File:BarreGranite.jpg?uselang=cs 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Obr. 2</a:t>
            </a:r>
          </a:p>
          <a:p>
            <a:r>
              <a:rPr lang="cs-CZ" sz="2000" dirty="0"/>
              <a:t>KARELJ. </a:t>
            </a:r>
            <a:r>
              <a:rPr lang="cs-CZ" sz="2000" i="1" dirty="0"/>
              <a:t>Wikipedia.org</a:t>
            </a:r>
            <a:r>
              <a:rPr lang="cs-CZ" sz="2000" dirty="0"/>
              <a:t> [online]. [cit. </a:t>
            </a:r>
            <a:r>
              <a:rPr lang="cs-CZ" sz="2000" dirty="0" smtClean="0"/>
              <a:t>20.8.2011]. </a:t>
            </a:r>
            <a:r>
              <a:rPr lang="cs-CZ" sz="2000" dirty="0"/>
              <a:t>Dostupný na WWW: http://commons.wikimedia.org/wiki/File:Grafit_1.jpg?uselang=cs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059832" y="476671"/>
            <a:ext cx="216024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Zdroje a citace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656</Words>
  <Application>Microsoft Office PowerPoint</Application>
  <PresentationFormat>Předvádění na obrazovce (4:3)</PresentationFormat>
  <Paragraphs>144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Motiv sady Office</vt:lpstr>
      <vt:lpstr>1_Motiv sady Office</vt:lpstr>
      <vt:lpstr>2_Motiv sady Office</vt:lpstr>
      <vt:lpstr>Horniny VY_52_INOVACE_32 Číslo projektu: CZ.1.07/1.4.00/21.1101</vt:lpstr>
      <vt:lpstr>Prezentace aplikace PowerPoint</vt:lpstr>
      <vt:lpstr>Horniny</vt:lpstr>
      <vt:lpstr>Vyvřelé horniny</vt:lpstr>
      <vt:lpstr>Prezentace aplikace PowerPoint</vt:lpstr>
      <vt:lpstr>Usazené horniny</vt:lpstr>
      <vt:lpstr>Přeměněné horniny</vt:lpstr>
      <vt:lpstr>Horniny jako stavební materiály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2011-07-01T16:37:14Z</dcterms:created>
  <dcterms:modified xsi:type="dcterms:W3CDTF">2013-01-25T10:15:57Z</dcterms:modified>
</cp:coreProperties>
</file>