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5F49F-EC18-4986-9695-106D7AF5213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26DEB5-72B8-40EA-B848-0B5E3A3D38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851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A128BC-D785-44E0-8161-A0905E37B3EA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7C5D09-351A-4D38-AB15-762FF6A5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J.M.Garg" TargetMode="External"/><Relationship Id="rId3" Type="http://schemas.openxmlformats.org/officeDocument/2006/relationships/hyperlink" Target="//en.wikipedia.org/wiki/cs:Creative_Commons" TargetMode="External"/><Relationship Id="rId7" Type="http://schemas.openxmlformats.org/officeDocument/2006/relationships/hyperlink" Target="http://commons.wikimedia.org/wiki/File:Grey_Heron_(Ardea_cinerea)-_Immature_at_Bharatpur_I_IMG_5716.jpg?uselang=cs" TargetMode="External"/><Relationship Id="rId2" Type="http://schemas.openxmlformats.org/officeDocument/2006/relationships/hyperlink" Target="http://cs.wikipedia.org/wiki/Soubor:Ciconia_nigra_1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hite_Stork_(Ciconia_ciconia).jpg" TargetMode="External"/><Relationship Id="rId5" Type="http://schemas.openxmlformats.org/officeDocument/2006/relationships/hyperlink" Target="//commons.wikimedia.org/wiki/User:Pkuczynski/Marek_Szczepanek" TargetMode="External"/><Relationship Id="rId10" Type="http://schemas.openxmlformats.org/officeDocument/2006/relationships/hyperlink" Target="http://commons.wikimedia.org/w/index.php?title=User:Kookaburra_81&amp;action=edit&amp;redlink=1" TargetMode="External"/><Relationship Id="rId4" Type="http://schemas.openxmlformats.org/officeDocument/2006/relationships/hyperlink" Target="//creativecommons.org/licenses/by-sa/3.0/deed.cs" TargetMode="External"/><Relationship Id="rId9" Type="http://schemas.openxmlformats.org/officeDocument/2006/relationships/hyperlink" Target="http://commons.wikimedia.org/wiki/File:Ralaqu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857224" y="357166"/>
            <a:ext cx="6400800" cy="4054802"/>
          </a:xfrm>
        </p:spPr>
        <p:txBody>
          <a:bodyPr>
            <a:norm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 smtClean="0">
                <a:solidFill>
                  <a:schemeClr val="tx1"/>
                </a:solidFill>
              </a:rPr>
              <a:t>Projekt:</a:t>
            </a:r>
            <a:r>
              <a:rPr lang="cs-CZ" dirty="0" smtClean="0">
                <a:solidFill>
                  <a:schemeClr val="tx1"/>
                </a:solidFill>
              </a:rPr>
              <a:t> Moderní škola 2010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 smtClean="0">
                <a:solidFill>
                  <a:schemeClr val="tx1"/>
                </a:solidFill>
              </a:rPr>
              <a:t>registrační číslo</a:t>
            </a:r>
            <a:r>
              <a:rPr lang="cs-CZ" dirty="0" smtClean="0">
                <a:solidFill>
                  <a:schemeClr val="tx1"/>
                </a:solidFill>
              </a:rPr>
              <a:t>: CZ.1.07/1.4.00/21.1091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 smtClean="0">
                <a:solidFill>
                  <a:schemeClr val="tx1"/>
                </a:solidFill>
              </a:rPr>
              <a:t>Číslo DUM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i="1" dirty="0" smtClean="0">
                <a:solidFill>
                  <a:schemeClr val="tx1"/>
                </a:solidFill>
              </a:rPr>
              <a:t>VY_32_INOVACE_205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i="1" dirty="0" smtClean="0">
              <a:solidFill>
                <a:schemeClr val="tx1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9863" algn="l"/>
                <a:tab pos="10779125" algn="l"/>
                <a:tab pos="10780713" algn="l"/>
              </a:tabLst>
            </a:pPr>
            <a:r>
              <a:rPr lang="cs-CZ" b="1" dirty="0" smtClean="0">
                <a:solidFill>
                  <a:schemeClr val="tx1"/>
                </a:solidFill>
              </a:rPr>
              <a:t>Předmět: Ekologická výchova	          		</a:t>
            </a:r>
          </a:p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9863" algn="l"/>
                <a:tab pos="10779125" algn="l"/>
                <a:tab pos="10780713" algn="l"/>
              </a:tabLst>
            </a:pPr>
            <a:r>
              <a:rPr lang="cs-CZ" b="1" dirty="0" smtClean="0">
                <a:solidFill>
                  <a:schemeClr val="tx1"/>
                </a:solidFill>
              </a:rPr>
              <a:t>Autor:	Petra </a:t>
            </a:r>
            <a:r>
              <a:rPr lang="cs-CZ" b="1" dirty="0" err="1" smtClean="0">
                <a:solidFill>
                  <a:schemeClr val="tx1"/>
                </a:solidFill>
              </a:rPr>
              <a:t>Morchová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1"/>
          <p:cNvGraphicFramePr>
            <a:graphicFrameLocks noGrp="1"/>
          </p:cNvGraphicFramePr>
          <p:nvPr/>
        </p:nvGraphicFramePr>
        <p:xfrm>
          <a:off x="214283" y="260350"/>
          <a:ext cx="8607457" cy="6489884"/>
        </p:xfrm>
        <a:graphic>
          <a:graphicData uri="http://schemas.openxmlformats.org/drawingml/2006/table">
            <a:tbl>
              <a:tblPr/>
              <a:tblGrid>
                <a:gridCol w="4165632"/>
                <a:gridCol w="82550"/>
                <a:gridCol w="436562"/>
                <a:gridCol w="82550"/>
                <a:gridCol w="3840163"/>
              </a:tblGrid>
              <a:tr h="47625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Microsoft YaHei" charset="0"/>
                        <a:cs typeface="Microsoft YaHei" charset="0"/>
                      </a:endParaRPr>
                    </a:p>
                  </a:txBody>
                  <a:tcPr marL="23040" marR="23040" marT="88452" marB="0" horzOverflow="overflow">
                    <a:lnL w="144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25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VY_32_INOVACE_205_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vodniekosystem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6538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EV Vodní ekosystém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4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Anotace: program rozšiřuje základní přehled o ekosystémech vody a jejich rozdělení</a:t>
                      </a: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8438"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Datum vzniku: 9. 10. 2012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7325">
                <a:tc gridSpan="4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7963"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Jazyk: český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11.10.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2012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838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Očekávaný výstup: pochopení složitosti jednotlivých ekosystémů i jejich vzájemné provázanosti</a:t>
                      </a: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5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838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Klíčová slova: slaná voda, sladkovodní stojaté vody, tekoucí vody, brakické vody, jezera, rybníky, salinita, produktivita ekosystému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44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Druh učebního materiálu: PPT prezentace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anchor="ctr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25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: diskuze o biodiverzitě jednotlivých ekosystémů, jejich ovlivňování člověkem</a:t>
                      </a:r>
                    </a:p>
                  </a:txBody>
                  <a:tcPr marL="23040" marR="23040" marT="43848" marB="0" anchor="ctr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63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Cílová skupina: 8. ročník</a:t>
                      </a: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2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Stupeň a typ vzdělávání: základní – druhý stupeň</a:t>
                      </a: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Typická věková skupina: 13– 14 let</a:t>
                      </a: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0175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23040" marR="23040" marT="22104" marB="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100">
                <a:tc gridSpan="5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Celková velikost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: 553 kB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23040" marR="23040" marT="43848" marB="0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3140968"/>
            <a:ext cx="7406208" cy="1143000"/>
          </a:xfrm>
        </p:spPr>
        <p:txBody>
          <a:bodyPr/>
          <a:lstStyle/>
          <a:p>
            <a:r>
              <a:rPr lang="cs-CZ" sz="6000" dirty="0" smtClean="0"/>
              <a:t>Vodní ekosystém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28746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90872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Dělení ekosystémů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475656" y="2708920"/>
            <a:ext cx="6400800" cy="3474720"/>
          </a:xfrm>
        </p:spPr>
        <p:txBody>
          <a:bodyPr/>
          <a:lstStyle/>
          <a:p>
            <a:pPr marL="502920" indent="-457200">
              <a:buAutoNum type="arabicParenR"/>
            </a:pPr>
            <a:r>
              <a:rPr lang="cs-CZ" dirty="0" smtClean="0"/>
              <a:t>Mořské vody</a:t>
            </a:r>
          </a:p>
          <a:p>
            <a:pPr marL="502920" indent="-457200">
              <a:buAutoNum type="arabicParenR"/>
            </a:pPr>
            <a:r>
              <a:rPr lang="cs-CZ" dirty="0" smtClean="0"/>
              <a:t>Sladkovodní stojaté vody</a:t>
            </a:r>
          </a:p>
          <a:p>
            <a:pPr marL="502920" indent="-457200">
              <a:buAutoNum type="arabicParenR"/>
            </a:pPr>
            <a:r>
              <a:rPr lang="cs-CZ" dirty="0" smtClean="0"/>
              <a:t>Tekoucí vody</a:t>
            </a:r>
          </a:p>
          <a:p>
            <a:pPr marL="502920" indent="-457200">
              <a:buAutoNum type="arabicParenR"/>
            </a:pPr>
            <a:r>
              <a:rPr lang="cs-CZ" dirty="0" smtClean="0"/>
              <a:t>Brakické 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144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1) mořské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2132856"/>
            <a:ext cx="6400800" cy="4122792"/>
          </a:xfrm>
        </p:spPr>
        <p:txBody>
          <a:bodyPr/>
          <a:lstStyle/>
          <a:p>
            <a:r>
              <a:rPr lang="cs-CZ" dirty="0"/>
              <a:t>Pokrývají 71 % povrchu planety </a:t>
            </a:r>
            <a:r>
              <a:rPr lang="cs-CZ" dirty="0" smtClean="0"/>
              <a:t>Země – 96,5% planetárního vodstva </a:t>
            </a:r>
            <a:endParaRPr lang="cs-CZ" dirty="0"/>
          </a:p>
          <a:p>
            <a:r>
              <a:rPr lang="cs-CZ" dirty="0" smtClean="0"/>
              <a:t>Slané </a:t>
            </a:r>
            <a:r>
              <a:rPr lang="cs-CZ" dirty="0"/>
              <a:t>prostředí </a:t>
            </a:r>
            <a:r>
              <a:rPr lang="cs-CZ" dirty="0" smtClean="0"/>
              <a:t>(salinita) – </a:t>
            </a:r>
            <a:r>
              <a:rPr lang="cs-CZ" dirty="0"/>
              <a:t>obvykle </a:t>
            </a:r>
            <a:r>
              <a:rPr lang="cs-CZ" dirty="0" smtClean="0"/>
              <a:t>3,5 </a:t>
            </a:r>
            <a:r>
              <a:rPr lang="cs-CZ" dirty="0"/>
              <a:t>%</a:t>
            </a:r>
            <a:endParaRPr lang="cs-CZ" dirty="0" smtClean="0"/>
          </a:p>
          <a:p>
            <a:pPr lvl="1"/>
            <a:r>
              <a:rPr lang="cs-CZ" dirty="0" smtClean="0"/>
              <a:t>Podstatné pro druhové složení ekosystému</a:t>
            </a:r>
          </a:p>
          <a:p>
            <a:pPr lvl="1"/>
            <a:r>
              <a:rPr lang="cs-CZ" dirty="0" smtClean="0"/>
              <a:t>Každý výkyv v salinitě znamená možnou změnu v druhovém složení </a:t>
            </a:r>
            <a:endParaRPr lang="cs-CZ" dirty="0"/>
          </a:p>
          <a:p>
            <a:r>
              <a:rPr lang="cs-CZ" dirty="0"/>
              <a:t>Teplota tání </a:t>
            </a:r>
            <a:r>
              <a:rPr lang="cs-CZ" dirty="0" smtClean="0">
                <a:solidFill>
                  <a:schemeClr val="tx1"/>
                </a:solidFill>
              </a:rPr>
              <a:t>(bod tuhnutí</a:t>
            </a:r>
            <a:r>
              <a:rPr lang="cs-CZ" dirty="0" smtClean="0"/>
              <a:t>) </a:t>
            </a:r>
            <a:r>
              <a:rPr lang="cs-CZ" dirty="0"/>
              <a:t>mořské vody se vlivem salinity pohybuje kolem -1,8 °C.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534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08720"/>
            <a:ext cx="7910264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2) Sladkovodní stojaté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492896"/>
            <a:ext cx="6400800" cy="3456384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a) Jezera</a:t>
            </a:r>
          </a:p>
          <a:p>
            <a:pPr lvl="1"/>
            <a:r>
              <a:rPr lang="cs-CZ" dirty="0" smtClean="0"/>
              <a:t>Přirozená nebo umělá (vytvořená člověkem - nádrže)</a:t>
            </a:r>
          </a:p>
          <a:p>
            <a:pPr lvl="1"/>
            <a:r>
              <a:rPr lang="cs-CZ" dirty="0" smtClean="0"/>
              <a:t>Napájena povrchovou, srážkovou nebo podzemní vodou</a:t>
            </a:r>
          </a:p>
          <a:p>
            <a:pPr lvl="1"/>
            <a:r>
              <a:rPr lang="cs-CZ" dirty="0" smtClean="0"/>
              <a:t>Některá jezera jsou bezodtoká</a:t>
            </a:r>
          </a:p>
          <a:p>
            <a:pPr lvl="1"/>
            <a:r>
              <a:rPr lang="cs-CZ" dirty="0" smtClean="0"/>
              <a:t>Mají vyrovnaný ekosystém (producenti, konzumenti a </a:t>
            </a:r>
            <a:r>
              <a:rPr lang="cs-CZ" dirty="0" err="1" smtClean="0"/>
              <a:t>destruenti</a:t>
            </a:r>
            <a:r>
              <a:rPr lang="cs-CZ" dirty="0" smtClean="0"/>
              <a:t> jsou v rovnováze)</a:t>
            </a:r>
          </a:p>
          <a:p>
            <a:pPr marL="365760" lvl="1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465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196752"/>
            <a:ext cx="6400800" cy="460851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b) Rybníky</a:t>
            </a:r>
            <a:endParaRPr lang="cs-CZ" dirty="0"/>
          </a:p>
          <a:p>
            <a:pPr lvl="1"/>
            <a:r>
              <a:rPr lang="cs-CZ" dirty="0"/>
              <a:t>Vytvořené </a:t>
            </a:r>
            <a:r>
              <a:rPr lang="cs-CZ" dirty="0" smtClean="0"/>
              <a:t>člověkem</a:t>
            </a:r>
          </a:p>
          <a:p>
            <a:pPr lvl="1"/>
            <a:r>
              <a:rPr lang="cs-CZ" dirty="0" smtClean="0"/>
              <a:t>Významná hnízdiště vodního ptactva a zastávka tažného ptactva</a:t>
            </a:r>
          </a:p>
          <a:p>
            <a:pPr lvl="1"/>
            <a:r>
              <a:rPr lang="cs-CZ" dirty="0" smtClean="0"/>
              <a:t>V okolí mnoho chráněných druhů (čáp černý a bílý, volavka popelavá, chřástal vodní, rákosník velký apod.)</a:t>
            </a:r>
          </a:p>
          <a:p>
            <a:pPr lvl="1"/>
            <a:r>
              <a:rPr lang="cs-CZ" dirty="0" smtClean="0"/>
              <a:t>Vodní bezobratlí živočichové - (doplň podle pracovních listů)</a:t>
            </a:r>
          </a:p>
          <a:p>
            <a:pPr lvl="1"/>
            <a:r>
              <a:rPr lang="cs-CZ" dirty="0" smtClean="0"/>
              <a:t>Nebývá vyrovnaný ekosystém </a:t>
            </a:r>
          </a:p>
          <a:p>
            <a:pPr lvl="2"/>
            <a:r>
              <a:rPr lang="cs-CZ" dirty="0" smtClean="0"/>
              <a:t>Důsledek – rybníky zarostlé rákosím, sinice</a:t>
            </a:r>
          </a:p>
          <a:p>
            <a:pPr lvl="2"/>
            <a:r>
              <a:rPr lang="cs-CZ" dirty="0" smtClean="0"/>
              <a:t>Je potřeba o ně pečovat – čistit, provádět výlovy ryb</a:t>
            </a:r>
            <a:endParaRPr lang="cs-CZ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29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3081" y="764705"/>
            <a:ext cx="4248635" cy="2823708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3789040"/>
            <a:ext cx="3432712" cy="2578348"/>
          </a:xfrm>
        </p:spPr>
      </p:pic>
      <p:sp>
        <p:nvSpPr>
          <p:cNvPr id="9" name="TextovéPole 8"/>
          <p:cNvSpPr txBox="1"/>
          <p:nvPr/>
        </p:nvSpPr>
        <p:spPr>
          <a:xfrm>
            <a:off x="5220072" y="7647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Čáp černý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94034" y="58772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572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588694"/>
            <a:ext cx="5472608" cy="5490911"/>
          </a:xfrm>
        </p:spPr>
      </p:pic>
      <p:sp>
        <p:nvSpPr>
          <p:cNvPr id="8" name="TextovéPole 7"/>
          <p:cNvSpPr txBox="1"/>
          <p:nvPr/>
        </p:nvSpPr>
        <p:spPr>
          <a:xfrm>
            <a:off x="6516216" y="5733256"/>
            <a:ext cx="1971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Volavka popelavá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829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476671"/>
            <a:ext cx="8126926" cy="5424723"/>
          </a:xfrm>
        </p:spPr>
      </p:pic>
      <p:sp>
        <p:nvSpPr>
          <p:cNvPr id="7" name="TextovéPole 6"/>
          <p:cNvSpPr txBox="1"/>
          <p:nvPr/>
        </p:nvSpPr>
        <p:spPr>
          <a:xfrm>
            <a:off x="6804248" y="6165304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Chřástal vodní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357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620688"/>
            <a:ext cx="6912768" cy="5735109"/>
          </a:xfrm>
        </p:spPr>
      </p:pic>
      <p:sp>
        <p:nvSpPr>
          <p:cNvPr id="7" name="TextovéPole 6"/>
          <p:cNvSpPr txBox="1"/>
          <p:nvPr/>
        </p:nvSpPr>
        <p:spPr>
          <a:xfrm>
            <a:off x="153763" y="5989930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Rákosník velký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455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3) Tekoucí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628800"/>
            <a:ext cx="7488832" cy="4752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Vyšší obsah kyslíku než ve stojatých vodách</a:t>
            </a:r>
          </a:p>
          <a:p>
            <a:r>
              <a:rPr lang="cs-CZ" dirty="0" smtClean="0"/>
              <a:t>Důležitá úloha pobřežních porostů</a:t>
            </a:r>
          </a:p>
          <a:p>
            <a:r>
              <a:rPr lang="cs-CZ" dirty="0" smtClean="0"/>
              <a:t>Odlišné podmínky na horním, středním a dolním toku</a:t>
            </a:r>
          </a:p>
          <a:p>
            <a:pPr marL="365760" lvl="1" indent="0">
              <a:buNone/>
            </a:pPr>
            <a:r>
              <a:rPr lang="cs-CZ" dirty="0" smtClean="0"/>
              <a:t>1.Horní tok</a:t>
            </a:r>
          </a:p>
          <a:p>
            <a:pPr lvl="2"/>
            <a:r>
              <a:rPr lang="sk-SK" dirty="0" err="1" smtClean="0"/>
              <a:t>rychlý</a:t>
            </a:r>
            <a:r>
              <a:rPr lang="sk-SK" dirty="0" smtClean="0"/>
              <a:t> </a:t>
            </a:r>
            <a:r>
              <a:rPr lang="sk-SK" dirty="0" err="1" smtClean="0"/>
              <a:t>proud</a:t>
            </a:r>
            <a:r>
              <a:rPr lang="sk-SK" dirty="0" smtClean="0"/>
              <a:t>, </a:t>
            </a:r>
            <a:r>
              <a:rPr lang="sk-SK" dirty="0"/>
              <a:t>vysoký obsah </a:t>
            </a:r>
            <a:r>
              <a:rPr lang="sk-SK" dirty="0" smtClean="0"/>
              <a:t>kyslíku, </a:t>
            </a:r>
            <a:r>
              <a:rPr lang="sk-SK" dirty="0"/>
              <a:t>chladná voda, kamenité </a:t>
            </a:r>
            <a:r>
              <a:rPr lang="sk-SK" dirty="0" smtClean="0"/>
              <a:t>dno, chybí </a:t>
            </a:r>
            <a:r>
              <a:rPr lang="sk-SK" dirty="0" err="1" smtClean="0"/>
              <a:t>plankton</a:t>
            </a:r>
            <a:r>
              <a:rPr lang="sk-SK" dirty="0"/>
              <a:t>,</a:t>
            </a:r>
            <a:r>
              <a:rPr lang="sk-SK" dirty="0" smtClean="0"/>
              <a:t> </a:t>
            </a:r>
            <a:r>
              <a:rPr lang="sk-SK" dirty="0"/>
              <a:t>p</a:t>
            </a:r>
            <a:r>
              <a:rPr lang="sk-SK" dirty="0" smtClean="0"/>
              <a:t>struhové rybí pásmo s nízkou produktivitou</a:t>
            </a:r>
            <a:endParaRPr lang="cs-CZ" dirty="0" smtClean="0"/>
          </a:p>
          <a:p>
            <a:pPr marL="365760" lvl="1" indent="0">
              <a:buNone/>
            </a:pPr>
            <a:r>
              <a:rPr lang="cs-CZ" dirty="0" smtClean="0"/>
              <a:t>2.Střední tok</a:t>
            </a:r>
          </a:p>
          <a:p>
            <a:pPr lvl="2"/>
            <a:r>
              <a:rPr lang="sk-SK" dirty="0" err="1" smtClean="0"/>
              <a:t>Mírnější</a:t>
            </a:r>
            <a:r>
              <a:rPr lang="sk-SK" dirty="0" smtClean="0"/>
              <a:t> </a:t>
            </a:r>
            <a:r>
              <a:rPr lang="sk-SK" dirty="0" err="1" smtClean="0"/>
              <a:t>proud</a:t>
            </a:r>
            <a:r>
              <a:rPr lang="sk-SK" dirty="0" smtClean="0"/>
              <a:t>, </a:t>
            </a:r>
            <a:r>
              <a:rPr lang="sk-SK" dirty="0" err="1" smtClean="0"/>
              <a:t>písčité</a:t>
            </a:r>
            <a:r>
              <a:rPr lang="sk-SK" dirty="0" smtClean="0"/>
              <a:t> dno, </a:t>
            </a:r>
            <a:r>
              <a:rPr lang="sk-SK" dirty="0" err="1" smtClean="0"/>
              <a:t>začíná</a:t>
            </a:r>
            <a:r>
              <a:rPr lang="sk-SK" dirty="0" smtClean="0"/>
              <a:t> </a:t>
            </a:r>
            <a:r>
              <a:rPr lang="sk-SK" dirty="0" err="1" smtClean="0"/>
              <a:t>se</a:t>
            </a:r>
            <a:r>
              <a:rPr lang="sk-SK" dirty="0" smtClean="0"/>
              <a:t> </a:t>
            </a:r>
            <a:r>
              <a:rPr lang="sk-SK" dirty="0" err="1" smtClean="0"/>
              <a:t>objevovat</a:t>
            </a:r>
            <a:r>
              <a:rPr lang="sk-SK" dirty="0" smtClean="0"/>
              <a:t> </a:t>
            </a:r>
            <a:r>
              <a:rPr lang="sk-SK" dirty="0" err="1" smtClean="0"/>
              <a:t>plankton</a:t>
            </a:r>
            <a:r>
              <a:rPr lang="sk-SK" dirty="0"/>
              <a:t>, </a:t>
            </a:r>
            <a:r>
              <a:rPr lang="sk-SK" dirty="0" err="1" smtClean="0"/>
              <a:t>lipanové</a:t>
            </a:r>
            <a:r>
              <a:rPr lang="sk-SK" dirty="0" smtClean="0"/>
              <a:t> </a:t>
            </a:r>
            <a:r>
              <a:rPr lang="sk-SK" dirty="0"/>
              <a:t>a </a:t>
            </a:r>
            <a:r>
              <a:rPr lang="sk-SK" dirty="0" err="1" smtClean="0"/>
              <a:t>parmové</a:t>
            </a:r>
            <a:r>
              <a:rPr lang="sk-SK" dirty="0" smtClean="0"/>
              <a:t> rybí pásmo</a:t>
            </a:r>
            <a:endParaRPr lang="sk-SK" dirty="0"/>
          </a:p>
          <a:p>
            <a:pPr marL="365760" lvl="1" indent="0">
              <a:buNone/>
            </a:pPr>
            <a:r>
              <a:rPr lang="cs-CZ" dirty="0" smtClean="0"/>
              <a:t>3. Dolní tok</a:t>
            </a:r>
          </a:p>
          <a:p>
            <a:pPr lvl="2"/>
            <a:r>
              <a:rPr lang="cs-CZ" dirty="0" smtClean="0"/>
              <a:t>Pomalý tok, bahnité dno, větší hloubka, větší obsah živin, málo kyslíku, vyšší teplota, velké množství planktonu, cejnové rybí pásmo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033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4) Brakické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844824"/>
            <a:ext cx="6400800" cy="3474720"/>
          </a:xfrm>
        </p:spPr>
        <p:txBody>
          <a:bodyPr/>
          <a:lstStyle/>
          <a:p>
            <a:r>
              <a:rPr lang="cs-CZ" dirty="0" smtClean="0"/>
              <a:t>V ústí řek – míšení slané a sladké vody</a:t>
            </a:r>
          </a:p>
          <a:p>
            <a:r>
              <a:rPr lang="cs-CZ" dirty="0" smtClean="0"/>
              <a:t>Rostlinstvo i živočišstvo zvyklé na velké kolísání salinity</a:t>
            </a:r>
          </a:p>
          <a:p>
            <a:r>
              <a:rPr lang="cs-CZ" dirty="0" smtClean="0"/>
              <a:t>Velký vliv přílivu a odlivu</a:t>
            </a:r>
          </a:p>
          <a:p>
            <a:r>
              <a:rPr lang="cs-CZ" dirty="0" smtClean="0"/>
              <a:t>Vysoká produktivita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281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2365648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1556792"/>
            <a:ext cx="8712968" cy="4968552"/>
          </a:xfrm>
        </p:spPr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http://cs.wikipedia.org/wiki/Soubor:Ciconia_nigra_1_(</a:t>
            </a:r>
            <a:r>
              <a:rPr lang="cs-CZ" dirty="0" err="1">
                <a:hlinkClick r:id="rId2"/>
              </a:rPr>
              <a:t>Marek_Szczepanek</a:t>
            </a:r>
            <a:r>
              <a:rPr lang="cs-CZ" dirty="0">
                <a:hlinkClick r:id="rId2"/>
              </a:rPr>
              <a:t>).</a:t>
            </a:r>
            <a:r>
              <a:rPr lang="cs-CZ" dirty="0" err="1" smtClean="0">
                <a:hlinkClick r:id="rId2"/>
              </a:rPr>
              <a:t>jpg</a:t>
            </a:r>
            <a:r>
              <a:rPr lang="cs-CZ" dirty="0" smtClean="0"/>
              <a:t>; licence: </a:t>
            </a:r>
            <a:r>
              <a:rPr lang="en-US" dirty="0">
                <a:hlinkClick r:id="rId3" tooltip="w:cs:Creative Commons"/>
              </a:rPr>
              <a:t>Creative Commons</a:t>
            </a:r>
            <a:r>
              <a:rPr lang="en-US" dirty="0"/>
              <a:t> </a:t>
            </a:r>
            <a:r>
              <a:rPr lang="en-US" dirty="0" err="1">
                <a:hlinkClick r:id="rId4"/>
              </a:rPr>
              <a:t>Uveďte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autora-Zachovejte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licenci</a:t>
            </a:r>
            <a:r>
              <a:rPr lang="en-US" dirty="0">
                <a:hlinkClick r:id="rId4"/>
              </a:rPr>
              <a:t> 3.0 </a:t>
            </a:r>
            <a:r>
              <a:rPr lang="en-US" dirty="0" err="1" smtClean="0">
                <a:hlinkClick r:id="rId4"/>
              </a:rPr>
              <a:t>Unported</a:t>
            </a:r>
            <a:r>
              <a:rPr lang="cs-CZ" dirty="0" smtClean="0"/>
              <a:t>; autor: </a:t>
            </a:r>
            <a:r>
              <a:rPr lang="cs-CZ" b="1" dirty="0">
                <a:hlinkClick r:id="rId5" tooltip="User:Pkuczynski/Marek Szczepanek"/>
              </a:rPr>
              <a:t>Marek </a:t>
            </a:r>
            <a:r>
              <a:rPr lang="cs-CZ" b="1" dirty="0" err="1">
                <a:hlinkClick r:id="rId5" tooltip="User:Pkuczynski/Marek Szczepanek"/>
              </a:rPr>
              <a:t>Szczepanek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</a:t>
            </a:r>
            <a:r>
              <a:rPr lang="cs-CZ" dirty="0" err="1">
                <a:hlinkClick r:id="rId6"/>
              </a:rPr>
              <a:t>Soubor:White_Stork</a:t>
            </a:r>
            <a:r>
              <a:rPr lang="cs-CZ" dirty="0">
                <a:hlinkClick r:id="rId6"/>
              </a:rPr>
              <a:t>_(</a:t>
            </a:r>
            <a:r>
              <a:rPr lang="cs-CZ" dirty="0" err="1">
                <a:hlinkClick r:id="rId6"/>
              </a:rPr>
              <a:t>Ciconia_ciconia</a:t>
            </a:r>
            <a:r>
              <a:rPr lang="cs-CZ" dirty="0">
                <a:hlinkClick r:id="rId6"/>
              </a:rPr>
              <a:t>).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; licence: </a:t>
            </a:r>
            <a:r>
              <a:rPr lang="en-US" dirty="0">
                <a:hlinkClick r:id="rId3" tooltip="w:cs:Creative Commons"/>
              </a:rPr>
              <a:t>Creative Commons</a:t>
            </a:r>
            <a:r>
              <a:rPr lang="en-US" dirty="0"/>
              <a:t> </a:t>
            </a:r>
            <a:r>
              <a:rPr lang="en-US" dirty="0" err="1">
                <a:hlinkClick r:id="rId4"/>
              </a:rPr>
              <a:t>Uveďte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autora-Zachovejte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licenci</a:t>
            </a:r>
            <a:r>
              <a:rPr lang="en-US" dirty="0">
                <a:hlinkClick r:id="rId4"/>
              </a:rPr>
              <a:t> 3.0 </a:t>
            </a:r>
            <a:r>
              <a:rPr lang="en-US" dirty="0" err="1" smtClean="0">
                <a:hlinkClick r:id="rId4"/>
              </a:rPr>
              <a:t>Unported</a:t>
            </a:r>
            <a:r>
              <a:rPr lang="cs-CZ" dirty="0"/>
              <a:t>; autor: Dominik Ryba</a:t>
            </a:r>
          </a:p>
          <a:p>
            <a:r>
              <a:rPr lang="cs-CZ" dirty="0">
                <a:hlinkClick r:id="rId7"/>
              </a:rPr>
              <a:t>http://commons.wikimedia.org/wiki/</a:t>
            </a:r>
            <a:r>
              <a:rPr lang="cs-CZ" dirty="0" err="1">
                <a:hlinkClick r:id="rId7"/>
              </a:rPr>
              <a:t>File:Grey_Heron</a:t>
            </a:r>
            <a:r>
              <a:rPr lang="cs-CZ" dirty="0">
                <a:hlinkClick r:id="rId7"/>
              </a:rPr>
              <a:t>_(</a:t>
            </a:r>
            <a:r>
              <a:rPr lang="cs-CZ" dirty="0" err="1">
                <a:hlinkClick r:id="rId7"/>
              </a:rPr>
              <a:t>Ardea_cinerea</a:t>
            </a:r>
            <a:r>
              <a:rPr lang="cs-CZ" dirty="0">
                <a:hlinkClick r:id="rId7"/>
              </a:rPr>
              <a:t>)-_</a:t>
            </a:r>
            <a:r>
              <a:rPr lang="cs-CZ" dirty="0" smtClean="0">
                <a:hlinkClick r:id="rId7"/>
              </a:rPr>
              <a:t>Immature_at_Bharatpur_I_IMG_5716.jpg?uselang=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/>
              <a:t>; licence: </a:t>
            </a:r>
            <a:r>
              <a:rPr lang="en-US" dirty="0">
                <a:hlinkClick r:id="rId3" tooltip="w:cs:Creative Commons"/>
              </a:rPr>
              <a:t>Creative Commons</a:t>
            </a:r>
            <a:r>
              <a:rPr lang="en-US" dirty="0"/>
              <a:t> </a:t>
            </a:r>
            <a:r>
              <a:rPr lang="en-US" dirty="0" err="1">
                <a:hlinkClick r:id="rId4"/>
              </a:rPr>
              <a:t>Uveďte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autora-Zachovejte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licenci</a:t>
            </a:r>
            <a:r>
              <a:rPr lang="en-US" dirty="0">
                <a:hlinkClick r:id="rId4"/>
              </a:rPr>
              <a:t> 3.0 </a:t>
            </a:r>
            <a:r>
              <a:rPr lang="en-US" dirty="0" err="1" smtClean="0">
                <a:hlinkClick r:id="rId4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8" tooltip="User:J.M.Garg"/>
              </a:rPr>
              <a:t>J.M.Garg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</a:t>
            </a:r>
            <a:r>
              <a:rPr lang="cs-CZ" dirty="0" err="1" smtClean="0">
                <a:hlinkClick r:id="rId9"/>
              </a:rPr>
              <a:t>File:Ralaqu.jpg?uselang</a:t>
            </a:r>
            <a:r>
              <a:rPr lang="cs-CZ" dirty="0" smtClean="0">
                <a:hlinkClick r:id="rId9"/>
              </a:rPr>
              <a:t>=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/>
              <a:t>; licence: </a:t>
            </a:r>
            <a:r>
              <a:rPr lang="en-US" dirty="0">
                <a:hlinkClick r:id="rId3" tooltip="w:cs:Creative Commons"/>
              </a:rPr>
              <a:t>Creative Commons</a:t>
            </a:r>
            <a:r>
              <a:rPr lang="en-US" dirty="0"/>
              <a:t> </a:t>
            </a:r>
            <a:r>
              <a:rPr lang="en-US" dirty="0" err="1">
                <a:hlinkClick r:id="rId4"/>
              </a:rPr>
              <a:t>Uveďte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autora-Zachovejte</a:t>
            </a:r>
            <a:r>
              <a:rPr lang="en-US" dirty="0">
                <a:hlinkClick r:id="rId4"/>
              </a:rPr>
              <a:t> </a:t>
            </a:r>
            <a:r>
              <a:rPr lang="en-US" dirty="0" err="1">
                <a:hlinkClick r:id="rId4"/>
              </a:rPr>
              <a:t>licenci</a:t>
            </a:r>
            <a:r>
              <a:rPr lang="en-US" dirty="0">
                <a:hlinkClick r:id="rId4"/>
              </a:rPr>
              <a:t> 3.0 </a:t>
            </a:r>
            <a:r>
              <a:rPr lang="en-US" dirty="0" err="1" smtClean="0">
                <a:hlinkClick r:id="rId4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>
                <a:hlinkClick r:id="rId10" tooltip="User:Kookaburra 81 (stránka neexistuje)"/>
              </a:rPr>
              <a:t>Pierre</a:t>
            </a:r>
            <a:r>
              <a:rPr lang="cs-CZ" dirty="0">
                <a:hlinkClick r:id="rId10" tooltip="User:Kookaburra 81 (stránka neexistuje)"/>
              </a:rPr>
              <a:t> </a:t>
            </a:r>
            <a:r>
              <a:rPr lang="cs-CZ" dirty="0" err="1" smtClean="0">
                <a:hlinkClick r:id="rId10" tooltip="User:Kookaburra 81 (stránka neexistuje)"/>
              </a:rPr>
              <a:t>Dalous</a:t>
            </a:r>
            <a:endParaRPr lang="cs-CZ" dirty="0" smtClean="0"/>
          </a:p>
          <a:p>
            <a:r>
              <a:rPr lang="cs-CZ" dirty="0" smtClean="0"/>
              <a:t>Ostatní foto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879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169</TotalTime>
  <Words>485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Snímek 1</vt:lpstr>
      <vt:lpstr>Snímek 2</vt:lpstr>
      <vt:lpstr>Vodní ekosystém</vt:lpstr>
      <vt:lpstr>Dělení ekosystémů</vt:lpstr>
      <vt:lpstr>1) mořské vody</vt:lpstr>
      <vt:lpstr>2) Sladkovodní stojaté vody</vt:lpstr>
      <vt:lpstr>Snímek 7</vt:lpstr>
      <vt:lpstr>Snímek 8</vt:lpstr>
      <vt:lpstr>Snímek 9</vt:lpstr>
      <vt:lpstr>Snímek 10</vt:lpstr>
      <vt:lpstr>Snímek 11</vt:lpstr>
      <vt:lpstr>3) Tekoucí vody</vt:lpstr>
      <vt:lpstr>4) Brakické vody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Vodní ekosystém</dc:title>
  <dc:creator>Morchová Petra</dc:creator>
  <cp:lastModifiedBy>Morchová Petra</cp:lastModifiedBy>
  <cp:revision>20</cp:revision>
  <dcterms:created xsi:type="dcterms:W3CDTF">2012-10-24T11:35:35Z</dcterms:created>
  <dcterms:modified xsi:type="dcterms:W3CDTF">2013-01-24T18:16:34Z</dcterms:modified>
</cp:coreProperties>
</file>