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</p:sldMasterIdLst>
  <p:sldIdLst>
    <p:sldId id="262" r:id="rId4"/>
    <p:sldId id="264" r:id="rId5"/>
    <p:sldId id="265" r:id="rId6"/>
    <p:sldId id="266" r:id="rId7"/>
    <p:sldId id="268" r:id="rId8"/>
    <p:sldId id="269" r:id="rId9"/>
    <p:sldId id="267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7" autoAdjust="0"/>
    <p:restoredTop sz="9466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7961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359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99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4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053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818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8790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78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7927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493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296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5499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338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328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6087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6463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9819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2515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723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8148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7120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202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813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25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Nerostn%C3%A9_suroviny" TargetMode="Externa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://cs.wikipedia.org/wiki/Olovo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cs.wikipedia.org/wiki/Azurit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cs.wikipedia.org/wiki/Zlato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Nerostné suroviny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VY_52_INOVACE_33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393208"/>
              </p:ext>
            </p:extLst>
          </p:nvPr>
        </p:nvGraphicFramePr>
        <p:xfrm>
          <a:off x="289963" y="692696"/>
          <a:ext cx="8532948" cy="530733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85052"/>
                <a:gridCol w="6547896"/>
              </a:tblGrid>
              <a:tr h="6753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Jedná se o výkladový materiál, který je doplněn řadou odkazů na informace v encyklopedii 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Wikipedia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Aktivity s materiálem jsou vždy popsány na konkrétní stránce.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Fotografie pochází z dostupné knihovny klipart, pokud není uvedeno jinak.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774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714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879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Přírodopis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49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49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základní informace o nerostných surovinách kolem nás a jejich vzniku.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774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8466" marR="8466" marT="8466" marB="8466" anchor="ctr"/>
                </a:tc>
              </a:tr>
              <a:tr h="370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54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003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16.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98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oblasti přírodních věd, 33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27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Nerostné suroviny (nerosty)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3568" y="1700808"/>
            <a:ext cx="7992888" cy="34163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Dělíme je na: KOVOVÉ a NEKOVOVÉ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Mohou být pevné, kapalné, plynné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Kovové n. s. se těží za účelem získání kovů z kovových rud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Jedná se především o: </a:t>
            </a:r>
            <a:r>
              <a:rPr lang="cs-CZ" sz="2400" u="sng" dirty="0" smtClean="0">
                <a:solidFill>
                  <a:prstClr val="black"/>
                </a:solidFill>
              </a:rPr>
              <a:t>železo, zlato, měď, zinek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Nekovové n. s. se získávají kvůli surovinám, které nám poskytují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Jedná se především o: </a:t>
            </a:r>
            <a:r>
              <a:rPr lang="cs-CZ" sz="2400" u="sng" dirty="0" smtClean="0">
                <a:solidFill>
                  <a:prstClr val="black"/>
                </a:solidFill>
              </a:rPr>
              <a:t>síru, kamennou sůl, kaolín, uhlí, ropa, rašelina, zemní plyn, tuha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724458" y="5414688"/>
            <a:ext cx="3432875" cy="1061584"/>
            <a:chOff x="1409945" y="4846167"/>
            <a:chExt cx="3432875" cy="1061584"/>
          </a:xfrm>
        </p:grpSpPr>
        <p:pic>
          <p:nvPicPr>
            <p:cNvPr id="7" name="Picture 2" descr="http://owebu.bloger.cz/obrazky/owebu.bloger.cz/logo_3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9945" y="4846167"/>
              <a:ext cx="882791" cy="106158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>
              <a:hlinkClick r:id="rId2"/>
            </p:cNvPr>
            <p:cNvSpPr txBox="1"/>
            <p:nvPr/>
          </p:nvSpPr>
          <p:spPr>
            <a:xfrm>
              <a:off x="2374516" y="5067421"/>
              <a:ext cx="2468304" cy="64633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</a:rPr>
                <a:t>Informace </a:t>
              </a:r>
            </a:p>
            <a:p>
              <a:r>
                <a:rPr lang="cs-CZ" dirty="0" smtClean="0">
                  <a:solidFill>
                    <a:prstClr val="black"/>
                  </a:solidFill>
                </a:rPr>
                <a:t>o nerostných surovinách</a:t>
              </a:r>
              <a:endParaRPr lang="cs-CZ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722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84105" y="474035"/>
            <a:ext cx="2232248" cy="461665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5400000" scaled="1"/>
            <a:tileRect/>
          </a:gra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Kovové rudy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34088" y="1333184"/>
            <a:ext cx="2609719" cy="2858284"/>
            <a:chOff x="469331" y="1628800"/>
            <a:chExt cx="2987188" cy="3042950"/>
          </a:xfrm>
        </p:grpSpPr>
        <p:pic>
          <p:nvPicPr>
            <p:cNvPr id="1026" name="Picture 2" descr="Soubor:LeadOreUSGOV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333" y="2030140"/>
              <a:ext cx="2987186" cy="264161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469331" y="1628800"/>
              <a:ext cx="2822340" cy="393194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Obr. 3 – Olověná ruda</a:t>
              </a:r>
              <a:endParaRPr lang="cs-CZ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5942038" y="1170280"/>
            <a:ext cx="3020564" cy="3150210"/>
            <a:chOff x="4386860" y="1412776"/>
            <a:chExt cx="2993453" cy="3560186"/>
          </a:xfrm>
        </p:grpSpPr>
        <p:pic>
          <p:nvPicPr>
            <p:cNvPr id="1028" name="Picture 4" descr="Soubor:Or Venezuela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6860" y="1838457"/>
              <a:ext cx="2993452" cy="313450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4421303" y="1412776"/>
              <a:ext cx="2959010" cy="369332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Obr. 4 – Přírodní kovové zlato</a:t>
              </a:r>
              <a:endParaRPr lang="cs-CZ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2776992" y="3033504"/>
            <a:ext cx="3384377" cy="3500677"/>
            <a:chOff x="2925620" y="2178666"/>
            <a:chExt cx="3384377" cy="3500677"/>
          </a:xfrm>
        </p:grpSpPr>
        <p:pic>
          <p:nvPicPr>
            <p:cNvPr id="1030" name="Picture 6" descr="Soubor:Azuriteoujda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2144" y="2178666"/>
              <a:ext cx="2775866" cy="313134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2925620" y="5310011"/>
              <a:ext cx="3384377" cy="369332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Obr. 5 – </a:t>
              </a:r>
              <a:r>
                <a:rPr lang="cs-CZ" dirty="0" smtClean="0">
                  <a:solidFill>
                    <a:prstClr val="black"/>
                  </a:solidFill>
                </a:rPr>
                <a:t>Azurit, </a:t>
              </a:r>
              <a:r>
                <a:rPr lang="cs-CZ" dirty="0"/>
                <a:t>2 CuCO</a:t>
              </a:r>
              <a:r>
                <a:rPr lang="cs-CZ" baseline="-25000" dirty="0"/>
                <a:t>3</a:t>
              </a:r>
              <a:r>
                <a:rPr lang="cs-CZ" dirty="0"/>
                <a:t> . </a:t>
              </a:r>
              <a:r>
                <a:rPr lang="cs-CZ" dirty="0" err="1" smtClean="0"/>
                <a:t>Cu</a:t>
              </a:r>
              <a:r>
                <a:rPr lang="cs-CZ" dirty="0" smtClean="0"/>
                <a:t>(OH)</a:t>
              </a:r>
              <a:r>
                <a:rPr lang="cs-CZ" baseline="-25000" dirty="0" smtClean="0"/>
                <a:t>2</a:t>
              </a:r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3065488" y="474035"/>
            <a:ext cx="35457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Klikni na obrázek pro odkaz na web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035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5266" y="246950"/>
            <a:ext cx="4464497" cy="461665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5400000" scaled="1"/>
            <a:tileRect/>
          </a:gra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Nekovové nerostné suroviny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80728"/>
            <a:ext cx="8136904" cy="526297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Tuha – (grafit)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Jedná se vlastně o čistý uhlík, který vznikl přeměnou uhelných látek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Má dobrou elektrickou a tepelnou vodivost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Používá se v elektrotechnice a při výrobě tužek</a:t>
            </a:r>
          </a:p>
          <a:p>
            <a:r>
              <a:rPr lang="cs-CZ" sz="2400" b="1" dirty="0" smtClean="0"/>
              <a:t>Kaolin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Jedná se jílovitou hlínu bílé barvy</a:t>
            </a:r>
            <a:endParaRPr lang="cs-CZ" sz="20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Největší naleziště v ČR jsou v okolí Plzně, Karlových Varů, Znojma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Je hlavní surovinou pro výrobu porcelánu</a:t>
            </a:r>
          </a:p>
          <a:p>
            <a:r>
              <a:rPr lang="cs-CZ" sz="2400" b="1" dirty="0" smtClean="0"/>
              <a:t>Uhlí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Jedná se přeměněné rostlinné zbytky, kdy na vzniku se podílela vysoká teplota, tlak, čas a vše probíhalo bez přístupu vzduchu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Uhlí je důležitou surovinou při výrobě el. energie a železa</a:t>
            </a:r>
          </a:p>
          <a:p>
            <a:r>
              <a:rPr lang="cs-CZ" sz="2400" b="1" dirty="0" smtClean="0"/>
              <a:t>Rašelina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je nahromaděný, částečně rozložený rostlinný </a:t>
            </a:r>
            <a:r>
              <a:rPr lang="cs-CZ" sz="2000" dirty="0" smtClean="0"/>
              <a:t>materiál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/>
              <a:t>Hojně se využívá v zemědělství, zahradnictví, jako fosilní palivo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/>
              <a:t>Je bohatá na HUMUS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3824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5266" y="246950"/>
            <a:ext cx="4464497" cy="461665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5400000" scaled="1"/>
            <a:tileRect/>
          </a:gra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Nekovové nerostné suroviny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80728"/>
            <a:ext cx="8136904" cy="2677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Ropa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Vznikla za pomoci bakterií a  ze zbytků drobných živočichů, rostlin, bahna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Používá se v chemickém průmyslu a k výrobě pohonných hmot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Je to hořlavá kapalina, která se vyskytuje společně se zemním plynem</a:t>
            </a:r>
          </a:p>
          <a:p>
            <a:r>
              <a:rPr lang="cs-CZ" sz="2400" b="1" dirty="0" smtClean="0"/>
              <a:t>Zemní plyn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/>
              <a:t>Využívá se jako fosilní palivo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/>
              <a:t>Jedná se o plyn bez zápachu, proto se při distribuci do něj přidávají zapáchající plyny</a:t>
            </a:r>
            <a:endParaRPr lang="cs-CZ" dirty="0" smtClean="0"/>
          </a:p>
        </p:txBody>
      </p:sp>
      <p:pic>
        <p:nvPicPr>
          <p:cNvPr id="2051" name="Picture 3" descr="C:\Users\uzivatel\AppData\Local\Microsoft\Windows\Temporary Internet Files\Content.IE5\02KQOVLI\MP9004337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15" y="3943254"/>
            <a:ext cx="3883361" cy="2540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ZOW1DX4L\MP900185091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8" t="6094" r="6091" b="7233"/>
          <a:stretch/>
        </p:blipFill>
        <p:spPr bwMode="auto">
          <a:xfrm>
            <a:off x="6999527" y="3943254"/>
            <a:ext cx="1655892" cy="2540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ivatel\AppData\Local\Microsoft\Windows\Temporary Internet Files\Content.IE5\9BRHG7ZI\MP90018509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747" y="3914463"/>
            <a:ext cx="1714298" cy="2540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59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35821" y="470018"/>
            <a:ext cx="7808587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Spoj čarou činnosti nebo věci související s danou surovinou.</a:t>
            </a:r>
            <a:endParaRPr lang="cs-CZ" sz="24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651" y="5373216"/>
            <a:ext cx="1416447" cy="685886"/>
          </a:xfrm>
          <a:prstGeom prst="round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TUHA</a:t>
            </a:r>
            <a:endParaRPr lang="cs-CZ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5" name="Picture 3" descr="C:\Users\uzivatel\AppData\Local\Microsoft\Windows\Temporary Internet Files\Content.IE5\HXF7LY24\MP900399169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369" y="1385911"/>
            <a:ext cx="1990572" cy="1137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aoblený obdélník 11">
            <a:hlinkClick r:id="rId2" action="ppaction://hlinksldjump"/>
          </p:cNvPr>
          <p:cNvSpPr/>
          <p:nvPr/>
        </p:nvSpPr>
        <p:spPr>
          <a:xfrm>
            <a:off x="429300" y="1268760"/>
            <a:ext cx="2172592" cy="685886"/>
          </a:xfrm>
          <a:prstGeom prst="round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RAŠELINA</a:t>
            </a:r>
            <a:endParaRPr lang="cs-CZ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Zaoblený obdélník 12">
            <a:hlinkClick r:id="rId2" action="ppaction://hlinksldjump"/>
          </p:cNvPr>
          <p:cNvSpPr/>
          <p:nvPr/>
        </p:nvSpPr>
        <p:spPr>
          <a:xfrm>
            <a:off x="417982" y="2276872"/>
            <a:ext cx="1903738" cy="685886"/>
          </a:xfrm>
          <a:prstGeom prst="round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KAOLÍN</a:t>
            </a:r>
            <a:endParaRPr lang="cs-CZ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Zaoblený obdélník 13">
            <a:hlinkClick r:id="rId2" action="ppaction://hlinksldjump"/>
          </p:cNvPr>
          <p:cNvSpPr/>
          <p:nvPr/>
        </p:nvSpPr>
        <p:spPr>
          <a:xfrm>
            <a:off x="448762" y="3284984"/>
            <a:ext cx="1416447" cy="685886"/>
          </a:xfrm>
          <a:prstGeom prst="round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ROPA</a:t>
            </a:r>
            <a:endParaRPr lang="cs-CZ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Zaoblený obdélník 14">
            <a:hlinkClick r:id="rId2" action="ppaction://hlinksldjump"/>
          </p:cNvPr>
          <p:cNvSpPr/>
          <p:nvPr/>
        </p:nvSpPr>
        <p:spPr>
          <a:xfrm>
            <a:off x="448762" y="4313618"/>
            <a:ext cx="1416447" cy="685886"/>
          </a:xfrm>
          <a:prstGeom prst="round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UHLÍ</a:t>
            </a:r>
            <a:endParaRPr lang="cs-CZ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7" name="Picture 5" descr="C:\Users\uzivatel\AppData\Local\Microsoft\Windows\Temporary Internet Files\Content.IE5\8YKHHWPL\MC900149871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349" y="4906469"/>
            <a:ext cx="1656184" cy="1619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zivatel\AppData\Local\Microsoft\Windows\Temporary Internet Files\Content.IE5\HXF7LY24\MP900177875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73622"/>
            <a:ext cx="1368151" cy="2052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zivatel\AppData\Local\Microsoft\Windows\Temporary Internet Files\Content.IE5\8YKHHWPL\MC9003341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501008"/>
            <a:ext cx="1204136" cy="126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uzivatel\AppData\Local\Microsoft\Windows\Temporary Internet Files\Content.IE5\02KQOVLI\MP900177960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932" y="1254732"/>
            <a:ext cx="1353500" cy="2030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Šipka doleva 19">
            <a:hlinkClick r:id="rId2" action="ppaction://hlinksldjump"/>
          </p:cNvPr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prstClr val="black"/>
                </a:solidFill>
              </a:rPr>
              <a:t>Použij skryté pero</a:t>
            </a:r>
            <a:endParaRPr lang="cs-CZ" sz="1400" b="1" dirty="0">
              <a:solidFill>
                <a:prstClr val="black"/>
              </a:solidFill>
            </a:endParaRPr>
          </a:p>
        </p:txBody>
      </p:sp>
      <p:sp>
        <p:nvSpPr>
          <p:cNvPr id="8" name="Tlačítko akce: Dopředu nebo Další 7">
            <a:hlinkClick r:id="" action="ppaction://hlinkshowjump?jump=nextslide" highlightClick="1"/>
          </p:cNvPr>
          <p:cNvSpPr/>
          <p:nvPr/>
        </p:nvSpPr>
        <p:spPr>
          <a:xfrm>
            <a:off x="8244408" y="6237312"/>
            <a:ext cx="899592" cy="62068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9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836712"/>
            <a:ext cx="878497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Všechny obrázky a </a:t>
            </a:r>
            <a:r>
              <a:rPr lang="cs-CZ" sz="2000" dirty="0" smtClean="0"/>
              <a:t>fotografie pokud není uvedeno jinak</a:t>
            </a:r>
            <a:endParaRPr lang="cs-CZ" sz="2000" dirty="0"/>
          </a:p>
          <a:p>
            <a:r>
              <a:rPr lang="cs-CZ" sz="2000" dirty="0">
                <a:hlinkClick r:id="rId2"/>
              </a:rPr>
              <a:t>http://office.microsoft.com/klipart</a:t>
            </a:r>
            <a:endParaRPr lang="cs-CZ" sz="2000" dirty="0"/>
          </a:p>
          <a:p>
            <a:endParaRPr lang="cs-CZ" sz="11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Obr. 1	JSTUBY</a:t>
            </a:r>
            <a:r>
              <a:rPr lang="cs-CZ" sz="2000" dirty="0">
                <a:solidFill>
                  <a:prstClr val="black"/>
                </a:solidFill>
              </a:rPr>
              <a:t>. </a:t>
            </a:r>
            <a:r>
              <a:rPr lang="cs-CZ" sz="2000" i="1" dirty="0">
                <a:solidFill>
                  <a:prstClr val="black"/>
                </a:solidFill>
              </a:rPr>
              <a:t>Wikipedia.org</a:t>
            </a:r>
            <a:r>
              <a:rPr lang="cs-CZ" sz="2000" dirty="0">
                <a:solidFill>
                  <a:prstClr val="black"/>
                </a:solidFill>
              </a:rPr>
              <a:t> [online]. [cit. </a:t>
            </a:r>
            <a:r>
              <a:rPr lang="cs-CZ" sz="2000" dirty="0" smtClean="0">
                <a:solidFill>
                  <a:prstClr val="black"/>
                </a:solidFill>
              </a:rPr>
              <a:t>21.8.2011]. </a:t>
            </a:r>
            <a:r>
              <a:rPr lang="cs-CZ" sz="2000" dirty="0">
                <a:solidFill>
                  <a:prstClr val="black"/>
                </a:solidFill>
              </a:rPr>
              <a:t>Dostupný na WWW: http://commons.wikimedia.org/wiki/File:BarreGranite.jpg?uselang=cs </a:t>
            </a:r>
            <a:endParaRPr lang="cs-CZ" sz="2000" dirty="0" smtClean="0">
              <a:solidFill>
                <a:prstClr val="black"/>
              </a:solidFill>
            </a:endParaRPr>
          </a:p>
          <a:p>
            <a:endParaRPr lang="cs-CZ" sz="11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Obr. 2	KARELJ</a:t>
            </a:r>
            <a:r>
              <a:rPr lang="cs-CZ" sz="2000" dirty="0">
                <a:solidFill>
                  <a:prstClr val="black"/>
                </a:solidFill>
              </a:rPr>
              <a:t>. </a:t>
            </a:r>
            <a:r>
              <a:rPr lang="cs-CZ" sz="2000" i="1" dirty="0">
                <a:solidFill>
                  <a:prstClr val="black"/>
                </a:solidFill>
              </a:rPr>
              <a:t>Wikipedia.org</a:t>
            </a:r>
            <a:r>
              <a:rPr lang="cs-CZ" sz="2000" dirty="0">
                <a:solidFill>
                  <a:prstClr val="black"/>
                </a:solidFill>
              </a:rPr>
              <a:t> [online]. [cit. </a:t>
            </a:r>
            <a:r>
              <a:rPr lang="cs-CZ" sz="2000" dirty="0" smtClean="0">
                <a:solidFill>
                  <a:prstClr val="black"/>
                </a:solidFill>
              </a:rPr>
              <a:t>21.8.2011]. </a:t>
            </a:r>
            <a:r>
              <a:rPr lang="cs-CZ" sz="2000" dirty="0">
                <a:solidFill>
                  <a:prstClr val="black"/>
                </a:solidFill>
              </a:rPr>
              <a:t>Dostupný na WWW: http://commons.wikimedia.org/wiki/File:Grafit_1.jpg?uselang=cs </a:t>
            </a:r>
            <a:endParaRPr lang="cs-CZ" sz="2000" dirty="0" smtClean="0">
              <a:solidFill>
                <a:prstClr val="black"/>
              </a:solidFill>
            </a:endParaRPr>
          </a:p>
          <a:p>
            <a:endParaRPr lang="cs-CZ" sz="12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Obr. 3 – Olověná ruda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Wikipedia.org</a:t>
            </a:r>
            <a:r>
              <a:rPr lang="cs-CZ" sz="2000" dirty="0"/>
              <a:t> [online]. [</a:t>
            </a:r>
            <a:r>
              <a:rPr lang="cs-CZ" sz="2000" dirty="0" smtClean="0"/>
              <a:t>cit. 21.8.2011]. </a:t>
            </a:r>
            <a:r>
              <a:rPr lang="cs-CZ" sz="2000" dirty="0"/>
              <a:t>Dostupný na WWW: http://cs.wikipedia.org/wiki/Soubor:LeadOreUSGOV.jpg </a:t>
            </a:r>
            <a:endParaRPr lang="cs-CZ" sz="2000" dirty="0" smtClean="0"/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Obr. 4 – Přírodní kovové zlato	</a:t>
            </a:r>
          </a:p>
          <a:p>
            <a:r>
              <a:rPr lang="cs-CZ" sz="2000" dirty="0" smtClean="0"/>
              <a:t>DESCOUENS</a:t>
            </a:r>
            <a:r>
              <a:rPr lang="cs-CZ" sz="2000" dirty="0"/>
              <a:t>, </a:t>
            </a:r>
            <a:r>
              <a:rPr lang="cs-CZ" sz="2000" dirty="0" err="1"/>
              <a:t>Didier</a:t>
            </a:r>
            <a:r>
              <a:rPr lang="cs-CZ" sz="2000" dirty="0"/>
              <a:t>. </a:t>
            </a:r>
            <a:r>
              <a:rPr lang="cs-CZ" sz="2000" i="1" dirty="0"/>
              <a:t>Wikipedia.org</a:t>
            </a:r>
            <a:r>
              <a:rPr lang="cs-CZ" sz="2000" dirty="0"/>
              <a:t> [online]. [cit. </a:t>
            </a:r>
            <a:r>
              <a:rPr lang="cs-CZ" sz="2000" dirty="0" smtClean="0"/>
              <a:t>21.8.2011]. </a:t>
            </a:r>
            <a:r>
              <a:rPr lang="cs-CZ" sz="2000" dirty="0"/>
              <a:t>Dostupný na WWW: http://cs.wikipedia.org/wiki/Soubor:Or_Venezuela.jpg </a:t>
            </a:r>
            <a:endParaRPr lang="cs-CZ" sz="2000" dirty="0" smtClean="0"/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Obr. 5 – Azurit </a:t>
            </a:r>
            <a:r>
              <a:rPr lang="cs-CZ" sz="2000" dirty="0"/>
              <a:t>2 CuCO</a:t>
            </a:r>
            <a:r>
              <a:rPr lang="cs-CZ" sz="2000" baseline="-25000" dirty="0"/>
              <a:t>3</a:t>
            </a:r>
            <a:r>
              <a:rPr lang="cs-CZ" sz="2000" dirty="0"/>
              <a:t> . </a:t>
            </a:r>
            <a:r>
              <a:rPr lang="cs-CZ" sz="2000" dirty="0" err="1" smtClean="0"/>
              <a:t>Cu</a:t>
            </a:r>
            <a:r>
              <a:rPr lang="cs-CZ" sz="2000" dirty="0" smtClean="0"/>
              <a:t>(OH)</a:t>
            </a:r>
            <a:r>
              <a:rPr lang="cs-CZ" sz="2000" baseline="-25000" dirty="0" smtClean="0"/>
              <a:t>2 , </a:t>
            </a:r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/>
              <a:t>DESCOUENS, </a:t>
            </a:r>
            <a:r>
              <a:rPr lang="cs-CZ" sz="2000" dirty="0" err="1"/>
              <a:t>Didier</a:t>
            </a:r>
            <a:r>
              <a:rPr lang="cs-CZ" sz="2000" dirty="0"/>
              <a:t>. </a:t>
            </a:r>
            <a:r>
              <a:rPr lang="cs-CZ" sz="2000" i="1" dirty="0"/>
              <a:t>Wikipedia.org</a:t>
            </a:r>
            <a:r>
              <a:rPr lang="cs-CZ" sz="2000" dirty="0"/>
              <a:t> [online]. [cit. </a:t>
            </a:r>
            <a:r>
              <a:rPr lang="cs-CZ" sz="2000" smtClean="0"/>
              <a:t>21.8.2011</a:t>
            </a:r>
            <a:r>
              <a:rPr lang="cs-CZ" sz="2000" dirty="0" smtClean="0"/>
              <a:t>]. </a:t>
            </a:r>
            <a:r>
              <a:rPr lang="cs-CZ" sz="2000" dirty="0"/>
              <a:t>Dostupný na WWW: http://cs.wikipedia.org/wiki/Soubor:Azuriteoujda.jpg 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59832" y="245838"/>
            <a:ext cx="216024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Zdroje a citace</a:t>
            </a:r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06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522</Words>
  <Application>Microsoft Office PowerPoint</Application>
  <PresentationFormat>Předvádění na obrazovce (4:3)</PresentationFormat>
  <Paragraphs>91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Motiv sady Office</vt:lpstr>
      <vt:lpstr>1_Motiv sady Office</vt:lpstr>
      <vt:lpstr>2_Motiv sady Office</vt:lpstr>
      <vt:lpstr>Nerostné suroviny VY_52_INOVACE_33 Číslo projektu: CZ.1.07/1.4.00/21.1101</vt:lpstr>
      <vt:lpstr>Prezentace aplikace PowerPoint</vt:lpstr>
      <vt:lpstr>Nerostné suroviny (nerosty)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2013-01-25T10:16:39Z</dcterms:modified>
</cp:coreProperties>
</file>