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9" r:id="rId3"/>
    <p:sldId id="256" r:id="rId4"/>
    <p:sldId id="257" r:id="rId5"/>
    <p:sldId id="259" r:id="rId6"/>
    <p:sldId id="260" r:id="rId7"/>
    <p:sldId id="261" r:id="rId8"/>
    <p:sldId id="262" r:id="rId9"/>
    <p:sldId id="267" r:id="rId10"/>
    <p:sldId id="263" r:id="rId11"/>
    <p:sldId id="264" r:id="rId12"/>
    <p:sldId id="265" r:id="rId13"/>
    <p:sldId id="266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014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7622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338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50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50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972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719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516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176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803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23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D2CB6-2C43-4265-9C51-2A10AAF6A32B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453DE-DFE9-46FE-80EF-FE0591CC84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267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1/1e/Biogas_spoerring.jpg" TargetMode="Externa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3/31/Str%C3%A1%C5%BE_panely.jpg" TargetMode="Externa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file:///\\commons.wikimedia.org\wiki\User:Nico-dk" TargetMode="External"/><Relationship Id="rId3" Type="http://schemas.openxmlformats.org/officeDocument/2006/relationships/hyperlink" Target="http://cs.wikipedia.org/wiki/Soubor:OstruznaElektrarny.jpg" TargetMode="External"/><Relationship Id="rId7" Type="http://schemas.openxmlformats.org/officeDocument/2006/relationships/hyperlink" Target="file:///\\creativecommons.org\licenses\by-sa\3.0\deed.cs" TargetMode="External"/><Relationship Id="rId2" Type="http://schemas.openxmlformats.org/officeDocument/2006/relationships/hyperlink" Target="http://cs.wikipedia.org/wiki/Soubor:Orlik_elektrar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\\en.wikipedia.org\wiki\cs:Creative_Commons" TargetMode="External"/><Relationship Id="rId5" Type="http://schemas.openxmlformats.org/officeDocument/2006/relationships/hyperlink" Target="http://cs.wikipedia.org/wiki/Soubor:Biogas_spoerring.jpg" TargetMode="External"/><Relationship Id="rId4" Type="http://schemas.openxmlformats.org/officeDocument/2006/relationships/hyperlink" Target="http://cs.wikipedia.org/wiki/Soubor:Str%C3%A1%C5%BE_panely.jpg" TargetMode="External"/><Relationship Id="rId9" Type="http://schemas.openxmlformats.org/officeDocument/2006/relationships/hyperlink" Target="file:///\\commons.wikimedia.org\wiki\User_talk:Nico-d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357166"/>
            <a:ext cx="8229600" cy="4429156"/>
          </a:xfrm>
        </p:spPr>
        <p:txBody>
          <a:bodyPr>
            <a:norm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/>
              <a:t>Projekt:</a:t>
            </a:r>
            <a:r>
              <a:rPr lang="cs-CZ" sz="2000" dirty="0" smtClean="0"/>
              <a:t> Moderní škola 2010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dirty="0" smtClean="0"/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/>
              <a:t>registrační číslo</a:t>
            </a:r>
            <a:r>
              <a:rPr lang="cs-CZ" sz="2000" dirty="0" smtClean="0"/>
              <a:t>: CZ.1.07/1.4.00/21.1091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dirty="0" smtClean="0"/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b="1" dirty="0" smtClean="0"/>
              <a:t>Číslo DUM</a:t>
            </a:r>
            <a:r>
              <a:rPr lang="cs-CZ" sz="2000" dirty="0" smtClean="0"/>
              <a:t>: </a:t>
            </a:r>
            <a:r>
              <a:rPr lang="cs-CZ" sz="2000" i="1" dirty="0" smtClean="0"/>
              <a:t>VY_32_INOVACE_217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000" i="1" dirty="0" smtClean="0"/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9863" algn="l"/>
                <a:tab pos="10779125" algn="l"/>
                <a:tab pos="10780713" algn="l"/>
              </a:tabLst>
            </a:pPr>
            <a:r>
              <a:rPr lang="cs-CZ" sz="2000" b="1" dirty="0" smtClean="0"/>
              <a:t>Předmět: Ekologická výchova	          		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9863" algn="l"/>
                <a:tab pos="10779125" algn="l"/>
                <a:tab pos="10780713" algn="l"/>
              </a:tabLst>
            </a:pPr>
            <a:r>
              <a:rPr lang="cs-CZ" sz="2000" b="1" dirty="0" smtClean="0"/>
              <a:t>Autor:	Petra </a:t>
            </a:r>
            <a:r>
              <a:rPr lang="cs-CZ" sz="2000" b="1" dirty="0" err="1" smtClean="0"/>
              <a:t>Morchová</a:t>
            </a:r>
            <a:endParaRPr lang="cs-CZ" sz="20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643446"/>
            <a:ext cx="7931150" cy="1733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"/>
          <p:cNvGraphicFramePr>
            <a:graphicFrameLocks noGrp="1"/>
          </p:cNvGraphicFramePr>
          <p:nvPr/>
        </p:nvGraphicFramePr>
        <p:xfrm>
          <a:off x="214283" y="260350"/>
          <a:ext cx="8607457" cy="6489884"/>
        </p:xfrm>
        <a:graphic>
          <a:graphicData uri="http://schemas.openxmlformats.org/drawingml/2006/table">
            <a:tbl>
              <a:tblPr/>
              <a:tblGrid>
                <a:gridCol w="4165632"/>
                <a:gridCol w="82550"/>
                <a:gridCol w="436562"/>
                <a:gridCol w="82550"/>
                <a:gridCol w="3840163"/>
              </a:tblGrid>
              <a:tr h="476250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23040" marR="23040" marT="88452" marB="0" horzOverflow="overflow">
                    <a:lnL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257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VY_32_INOVACE_217_</a:t>
                      </a:r>
                      <a:r>
                        <a:rPr kumimoji="0" lang="cs-CZ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obnovitelnezdrojeenergie</a:t>
                      </a:r>
                      <a:endParaRPr kumimoji="0" lang="cs-CZ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6" charset="0"/>
                        <a:cs typeface="Times New Roman" pitchFamily="16" charset="0"/>
                      </a:endParaRP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6538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EV Obnovitelné zdroje energie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6400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Anotace: program předkládá informace o obnovitelných zdrojích energie v ČR, jejich druzích, kladech a záporech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8438">
                <a:tc gridSpan="3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6" charset="0"/>
                        <a:cs typeface="Times New Roman" pitchFamily="16" charset="0"/>
                      </a:endParaRP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Datum vzniku: 5. 1. 2013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7325">
                <a:tc gridSpan="4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963">
                <a:tc gridSpan="3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Jazyk: český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: 7. 1. 2013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0838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Očekávaný výstup: vytváření postojů k životnímu prostředí v oblasti využívání alternativních zdrojů energie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Speciální vzdělávací potřeby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: 4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6" charset="0"/>
                        <a:cs typeface="Times New Roman" pitchFamily="16" charset="0"/>
                      </a:endParaRP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0838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Klíčová slova: vodní elektrárny, přečerpávací vodní elektrárna, biomasa, větrné elektrárny, sluneční elektrárny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447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Druh učebního materiálu: PPT prezentace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anchor="ctr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257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Druh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interaktivity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: diskuze o výhodách a nevýhodách využívání elektrické energie z alternativních zdrojů</a:t>
                      </a:r>
                    </a:p>
                  </a:txBody>
                  <a:tcPr marL="23040" marR="23040" marT="43848" marB="0" anchor="ctr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637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Cílová skupina: 9. ročník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732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Stupeň a typ vzdělávání: základní – druhý stupeň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Typická věková skupina: 14– 15 let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0175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 </a:t>
                      </a:r>
                    </a:p>
                  </a:txBody>
                  <a:tcPr marL="23040" marR="23040" marT="22104" marB="0" horzOverflow="overflow">
                    <a:lnL>
                      <a:noFill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9100">
                <a:tc gridSpan="5"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6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Celková velikost: 1,66 MB</a:t>
                      </a:r>
                    </a:p>
                  </a:txBody>
                  <a:tcPr marL="23040" marR="23040" marT="43848" marB="0" horzOverflow="overflow">
                    <a:lnL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4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OBNOVITELNÉ ZDROJE ENERGIE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1) VODNÍ ELEKTRÁRNY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 odedávna zdroj síly pro mlýny, hamry, pily apod.</a:t>
            </a:r>
          </a:p>
          <a:p>
            <a:r>
              <a:rPr lang="cs-CZ" dirty="0" smtClean="0"/>
              <a:t>V ČR nejsou příliš příhodné podmínky pro budování těchto elektráren (prudké toky s velkými spády)</a:t>
            </a:r>
          </a:p>
          <a:p>
            <a:r>
              <a:rPr lang="cs-CZ" dirty="0" smtClean="0"/>
              <a:t>Klady: neznečišťují přírodu, jsou bezodpadové, nezávislé na dovozu surovin a vysoce bezpečné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Orlik_elektrarna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771" b="1771"/>
          <a:stretch>
            <a:fillRect/>
          </a:stretch>
        </p:blipFill>
        <p:spPr>
          <a:xfrm>
            <a:off x="578069" y="278570"/>
            <a:ext cx="8021957" cy="5793636"/>
          </a:xfrm>
        </p:spPr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6588224" y="6190565"/>
            <a:ext cx="1992284" cy="530352"/>
          </a:xfrm>
        </p:spPr>
        <p:txBody>
          <a:bodyPr/>
          <a:lstStyle/>
          <a:p>
            <a:r>
              <a:rPr lang="cs-CZ" dirty="0" smtClean="0"/>
              <a:t>Vodní elektrárna Orlík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539552" y="6021288"/>
            <a:ext cx="64624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http://cs.wikipedia.org/wiki/Soubor:Orlik_elektrarna.jpg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Přečerpávací vodní elektrárna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Soustava dvou výškově rozdílně položených vodních nádrží spojených tlakovým potrubím, na němž je v jeho dolní části umístěna turbína s elektrickým generátorem.</a:t>
            </a:r>
          </a:p>
          <a:p>
            <a:r>
              <a:rPr lang="cs-CZ" dirty="0" smtClean="0"/>
              <a:t>Elektřinu vyrábí v době elektrické spotřeby vypouštěním horní nádrže do dolní.</a:t>
            </a:r>
          </a:p>
          <a:p>
            <a:r>
              <a:rPr lang="cs-CZ" dirty="0" smtClean="0"/>
              <a:t>V době nízké spotřeby se „levnou elektřinou“ přečerpává voda zpět do horní nádrže.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rázek 6" descr="2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026" r="4026"/>
          <a:stretch>
            <a:fillRect/>
          </a:stretch>
        </p:blipFill>
        <p:spPr>
          <a:xfrm>
            <a:off x="676984" y="298414"/>
            <a:ext cx="7824106" cy="5650744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85918" y="6327648"/>
            <a:ext cx="5486400" cy="530352"/>
          </a:xfrm>
        </p:spPr>
        <p:txBody>
          <a:bodyPr/>
          <a:lstStyle/>
          <a:p>
            <a:r>
              <a:rPr lang="cs-CZ" dirty="0" smtClean="0"/>
              <a:t>Vodní přečerpávací elektrárna Dlouhé stráně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2) BIOMASA A BIOELEKTRÁRNY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Biomasa – hmota organického původu</a:t>
            </a:r>
          </a:p>
          <a:p>
            <a:pPr lvl="1"/>
            <a:r>
              <a:rPr lang="cs-CZ" dirty="0" smtClean="0"/>
              <a:t>Suchá (dřevo, sláma)</a:t>
            </a:r>
          </a:p>
          <a:p>
            <a:pPr lvl="2"/>
            <a:r>
              <a:rPr lang="cs-CZ" dirty="0" smtClean="0"/>
              <a:t>Výroba energie spalováním a zplynováním (dřevoplyn)</a:t>
            </a:r>
          </a:p>
          <a:p>
            <a:pPr lvl="1"/>
            <a:r>
              <a:rPr lang="cs-CZ" dirty="0" smtClean="0"/>
              <a:t>Mokrá (jiné zemědělské zbytky včetně exkrementů hospodářských zvířat promísené s vodou)</a:t>
            </a:r>
          </a:p>
          <a:p>
            <a:pPr lvl="2"/>
            <a:r>
              <a:rPr lang="cs-CZ" dirty="0" smtClean="0"/>
              <a:t>Výroba energie biochemickou přeměnou (rozkladem bez přístupu kyslíku vzniká bioplyn)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oubor:Biogas spoerring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 l="2058" r="2058"/>
          <a:stretch>
            <a:fillRect/>
          </a:stretch>
        </p:blipFill>
        <p:spPr bwMode="auto">
          <a:xfrm>
            <a:off x="571472" y="357166"/>
            <a:ext cx="7923043" cy="5722198"/>
          </a:xfrm>
          <a:prstGeom prst="rect">
            <a:avLst/>
          </a:prstGeom>
          <a:noFill/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5486400" cy="53035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Bioplynová stanice v Dánsku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(obrázky českých bioplynových stanic nejsou volně k dispozici)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79512" y="6172653"/>
            <a:ext cx="88387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NICO. </a:t>
            </a:r>
            <a:r>
              <a:rPr lang="cs-CZ" sz="1400" dirty="0" err="1"/>
              <a:t>Wikipedia</a:t>
            </a:r>
            <a:r>
              <a:rPr lang="cs-CZ" sz="1400" dirty="0"/>
              <a:t> [online]. [cit. </a:t>
            </a:r>
            <a:r>
              <a:rPr lang="cs-CZ" sz="1400" dirty="0" smtClean="0"/>
              <a:t>5.1.2013</a:t>
            </a:r>
            <a:r>
              <a:rPr lang="cs-CZ" sz="1400" dirty="0"/>
              <a:t>]. Dostupný na WWW: http://cs.wikipedia.org/wiki/Soubor:Biogas_spoerring.jpg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3) VĚTRNÉ ELEKTRÁRNY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Dříve – větrné mlýny</a:t>
            </a:r>
          </a:p>
          <a:p>
            <a:r>
              <a:rPr lang="cs-CZ" dirty="0" smtClean="0"/>
              <a:t>Vítr roztáčí listy rotoru, větrná turbína umístěná na stožáru převádí energii větru na mechanickou a ta je generátorem převedena na energii elektrickou</a:t>
            </a:r>
          </a:p>
          <a:p>
            <a:r>
              <a:rPr lang="cs-CZ" dirty="0" smtClean="0"/>
              <a:t>V našem podnebí mohou větrné elektrárny pracovat pouze 10 – 20% roční doby – mohou být jen zálohou klasických zdrojů energie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rázek 6" descr="800px-OstruznaElektrarny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852" b="1852"/>
          <a:stretch>
            <a:fillRect/>
          </a:stretch>
        </p:blipFill>
        <p:spPr>
          <a:xfrm>
            <a:off x="479156" y="310322"/>
            <a:ext cx="8175822" cy="590476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251520" y="6308357"/>
            <a:ext cx="5486400" cy="530352"/>
          </a:xfrm>
        </p:spPr>
        <p:txBody>
          <a:bodyPr/>
          <a:lstStyle/>
          <a:p>
            <a:r>
              <a:rPr lang="cs-CZ" dirty="0" smtClean="0"/>
              <a:t>Větrné elektrárny v </a:t>
            </a:r>
            <a:r>
              <a:rPr lang="cs-CZ" dirty="0" err="1" smtClean="0"/>
              <a:t>Ostružné</a:t>
            </a:r>
            <a:r>
              <a:rPr lang="cs-CZ" dirty="0" smtClean="0"/>
              <a:t> v Jeseníkách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211960" y="6245243"/>
            <a:ext cx="63184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http://cs.wikipedia.org/wiki/Soubor:OstruznaElektrarny.jpg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4) SLUNEČNÍ ELEKTRÁRNY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našich podmínkách je výroba energie ze solárních panelů podstatně dražší než z klasických zdrojů – musí být dotována státem</a:t>
            </a:r>
          </a:p>
          <a:p>
            <a:r>
              <a:rPr lang="cs-CZ" dirty="0" smtClean="0"/>
              <a:t>Od r. 2010 je ČR třetí největší provozovatel </a:t>
            </a:r>
            <a:r>
              <a:rPr lang="cs-CZ" dirty="0" err="1" smtClean="0"/>
              <a:t>fotovoltaických</a:t>
            </a:r>
            <a:r>
              <a:rPr lang="cs-CZ" dirty="0" smtClean="0"/>
              <a:t> elektráren na světě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oubor:Stráž panely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 l="3875" r="3875"/>
          <a:stretch>
            <a:fillRect/>
          </a:stretch>
        </p:blipFill>
        <p:spPr bwMode="auto">
          <a:xfrm>
            <a:off x="578069" y="330164"/>
            <a:ext cx="7950519" cy="5742042"/>
          </a:xfrm>
          <a:prstGeom prst="rect">
            <a:avLst/>
          </a:prstGeom>
          <a:noFill/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611560" y="6401072"/>
            <a:ext cx="5486400" cy="530352"/>
          </a:xfrm>
        </p:spPr>
        <p:txBody>
          <a:bodyPr/>
          <a:lstStyle/>
          <a:p>
            <a:r>
              <a:rPr lang="cs-CZ" dirty="0" smtClean="0"/>
              <a:t>Sluneční elektrárna u Stráže pod </a:t>
            </a:r>
            <a:r>
              <a:rPr lang="cs-CZ" dirty="0" err="1" smtClean="0"/>
              <a:t>Ralskem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2483768" y="6093295"/>
            <a:ext cx="81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http://cs.wikipedia.org/wiki/Soubor:Str%C3%A1%C5%BE_panely.jpg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Autofit/>
          </a:bodyPr>
          <a:lstStyle/>
          <a:p>
            <a:r>
              <a:rPr lang="cs-CZ" sz="2400" dirty="0" smtClean="0">
                <a:hlinkClick r:id="rId2"/>
              </a:rPr>
              <a:t>http://cs.wikipedia.org/wiki/Soubor:Orlik_elektrarna.jpg</a:t>
            </a:r>
            <a:endParaRPr lang="cs-CZ" sz="2400" dirty="0" smtClean="0"/>
          </a:p>
          <a:p>
            <a:r>
              <a:rPr lang="cs-CZ" sz="2400" dirty="0" smtClean="0">
                <a:hlinkClick r:id="rId3"/>
              </a:rPr>
              <a:t>http://cs.wikipedia.org/wiki/Soubor:OstruznaElektrarny.jpg</a:t>
            </a:r>
            <a:endParaRPr lang="cs-CZ" sz="2400" dirty="0" smtClean="0"/>
          </a:p>
          <a:p>
            <a:r>
              <a:rPr lang="cs-CZ" sz="2400" dirty="0" smtClean="0">
                <a:hlinkClick r:id="rId4"/>
              </a:rPr>
              <a:t>http://cs.wikipedia.org/wiki/Soubor:Str%C3%A1%C5%BE_panely.jpg</a:t>
            </a:r>
            <a:endParaRPr lang="cs-CZ" sz="2400" dirty="0" smtClean="0"/>
          </a:p>
          <a:p>
            <a:r>
              <a:rPr lang="cs-CZ" sz="2400" dirty="0" smtClean="0">
                <a:hlinkClick r:id="rId5"/>
              </a:rPr>
              <a:t>http://cs.wikipedia.org/wiki/Soubor:Biogas_spoerring.jpg</a:t>
            </a:r>
            <a:r>
              <a:rPr lang="cs-CZ" sz="2400" dirty="0" smtClean="0"/>
              <a:t>; licence: </a:t>
            </a:r>
            <a:r>
              <a:rPr lang="en-US" sz="2400" dirty="0" smtClean="0">
                <a:hlinkClick r:id="rId6" action="ppaction://hlinkfile" tooltip="w:cs:Creative Commons"/>
              </a:rPr>
              <a:t>Creative Commons</a:t>
            </a:r>
            <a:r>
              <a:rPr lang="en-US" sz="2400" dirty="0" smtClean="0"/>
              <a:t> </a:t>
            </a:r>
            <a:r>
              <a:rPr lang="en-US" sz="2400" dirty="0" err="1" smtClean="0">
                <a:hlinkClick r:id="rId7" action="ppaction://hlinkfile"/>
              </a:rPr>
              <a:t>Uveďte</a:t>
            </a:r>
            <a:r>
              <a:rPr lang="en-US" sz="2400" dirty="0" smtClean="0">
                <a:hlinkClick r:id="rId7" action="ppaction://hlinkfile"/>
              </a:rPr>
              <a:t> </a:t>
            </a:r>
            <a:r>
              <a:rPr lang="en-US" sz="2400" dirty="0" err="1" smtClean="0">
                <a:hlinkClick r:id="rId7" action="ppaction://hlinkfile"/>
              </a:rPr>
              <a:t>autora-Zachovejte</a:t>
            </a:r>
            <a:r>
              <a:rPr lang="en-US" sz="2400" dirty="0" smtClean="0">
                <a:hlinkClick r:id="rId7" action="ppaction://hlinkfile"/>
              </a:rPr>
              <a:t> </a:t>
            </a:r>
            <a:r>
              <a:rPr lang="en-US" sz="2400" dirty="0" err="1" smtClean="0">
                <a:hlinkClick r:id="rId7" action="ppaction://hlinkfile"/>
              </a:rPr>
              <a:t>licenci</a:t>
            </a:r>
            <a:r>
              <a:rPr lang="en-US" sz="2400" dirty="0" smtClean="0">
                <a:hlinkClick r:id="rId7" action="ppaction://hlinkfile"/>
              </a:rPr>
              <a:t> 3.0 </a:t>
            </a:r>
            <a:r>
              <a:rPr lang="en-US" sz="2400" dirty="0" err="1" smtClean="0">
                <a:hlinkClick r:id="rId7" action="ppaction://hlinkfile"/>
              </a:rPr>
              <a:t>Unported</a:t>
            </a:r>
            <a:r>
              <a:rPr lang="cs-CZ" sz="2400" dirty="0" smtClean="0"/>
              <a:t>; autor: </a:t>
            </a:r>
            <a:r>
              <a:rPr lang="cs-CZ" sz="2400" dirty="0" err="1" smtClean="0">
                <a:hlinkClick r:id="rId8" action="ppaction://hlinkfile" tooltip="User:Nico-dk"/>
              </a:rPr>
              <a:t>Nico</a:t>
            </a:r>
            <a:r>
              <a:rPr lang="cs-CZ" sz="2400" dirty="0" smtClean="0"/>
              <a:t> (</a:t>
            </a:r>
            <a:r>
              <a:rPr lang="cs-CZ" sz="2400" dirty="0" err="1" smtClean="0">
                <a:hlinkClick r:id="rId9" action="ppaction://hlinkfile" tooltip="User talk:Nico-dk"/>
              </a:rPr>
              <a:t>talk</a:t>
            </a:r>
            <a:r>
              <a:rPr lang="cs-CZ" sz="2400" dirty="0" smtClean="0"/>
              <a:t>) 13:22, 13 </a:t>
            </a:r>
            <a:r>
              <a:rPr lang="cs-CZ" sz="2400" dirty="0" err="1" smtClean="0"/>
              <a:t>September</a:t>
            </a:r>
            <a:r>
              <a:rPr lang="cs-CZ" sz="2400" dirty="0" smtClean="0"/>
              <a:t> 2008 (UTC)/ </a:t>
            </a:r>
            <a:r>
              <a:rPr lang="cs-CZ" sz="2400" dirty="0" err="1" smtClean="0"/>
              <a:t>Nils</a:t>
            </a:r>
            <a:r>
              <a:rPr lang="cs-CZ" sz="2400" dirty="0" smtClean="0"/>
              <a:t> </a:t>
            </a:r>
            <a:r>
              <a:rPr lang="cs-CZ" sz="2400" dirty="0" err="1" smtClean="0"/>
              <a:t>Jepsen</a:t>
            </a:r>
            <a:endParaRPr lang="cs-CZ" sz="2400" dirty="0" smtClean="0"/>
          </a:p>
          <a:p>
            <a:r>
              <a:rPr lang="cs-CZ" sz="2400" dirty="0" smtClean="0"/>
              <a:t>Ostatní foto </a:t>
            </a:r>
            <a:r>
              <a:rPr lang="cs-CZ" sz="2400" dirty="0" smtClean="0"/>
              <a:t>vlastní</a:t>
            </a:r>
          </a:p>
          <a:p>
            <a:endParaRPr lang="cs-CZ" sz="2400" dirty="0"/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395536" y="5445224"/>
            <a:ext cx="856895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prstClr val="black"/>
                </a:solidFill>
                <a:latin typeface="Arial" charset="0"/>
              </a:rPr>
              <a:t>Materiály jsou určeny pro bezplatné používání pro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potřeby výuky </a:t>
            </a:r>
            <a:r>
              <a:rPr lang="cs-CZ" dirty="0">
                <a:solidFill>
                  <a:prstClr val="black"/>
                </a:solidFill>
                <a:latin typeface="Arial" charset="0"/>
              </a:rPr>
              <a:t>na všech typech škol. Jakékoliv další využití </a:t>
            </a:r>
            <a:r>
              <a:rPr lang="cs-CZ" dirty="0" smtClean="0">
                <a:solidFill>
                  <a:prstClr val="black"/>
                </a:solidFill>
                <a:latin typeface="Arial" charset="0"/>
              </a:rPr>
              <a:t>podléhá Autorskému </a:t>
            </a:r>
            <a:r>
              <a:rPr lang="cs-CZ" dirty="0">
                <a:solidFill>
                  <a:prstClr val="black"/>
                </a:solidFill>
                <a:latin typeface="Arial" charset="0"/>
              </a:rPr>
              <a:t>zákonu.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515</Words>
  <Application>Microsoft Office PowerPoint</Application>
  <PresentationFormat>Předvádění na obrazovce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OBNOVITELNÉ ZDROJE ENERGIE</vt:lpstr>
      <vt:lpstr>1) VODNÍ ELEKTRÁRNY</vt:lpstr>
      <vt:lpstr>Prezentace aplikace PowerPoint</vt:lpstr>
      <vt:lpstr>Přečerpávací vodní elektrárna</vt:lpstr>
      <vt:lpstr>Prezentace aplikace PowerPoint</vt:lpstr>
      <vt:lpstr>2) BIOMASA A BIOELEKTRÁRNY</vt:lpstr>
      <vt:lpstr>Prezentace aplikace PowerPoint</vt:lpstr>
      <vt:lpstr>3) VĚTRNÉ ELEKTRÁRNY</vt:lpstr>
      <vt:lpstr>Prezentace aplikace PowerPoint</vt:lpstr>
      <vt:lpstr>4) SLUNEČNÍ ELEKTRÁRNY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OBNOVITELNÉ ZDROJE ENERGIE</dc:title>
  <dc:creator>Morchová Petra</dc:creator>
  <cp:lastModifiedBy>pavlik</cp:lastModifiedBy>
  <cp:revision>20</cp:revision>
  <dcterms:created xsi:type="dcterms:W3CDTF">2012-11-13T15:25:46Z</dcterms:created>
  <dcterms:modified xsi:type="dcterms:W3CDTF">2013-08-13T12:38:15Z</dcterms:modified>
</cp:coreProperties>
</file>