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  <p:sldMasterId id="2147483660" r:id="rId2"/>
  </p:sldMasterIdLst>
  <p:sldIdLst>
    <p:sldId id="262" r:id="rId3"/>
    <p:sldId id="264" r:id="rId4"/>
    <p:sldId id="257" r:id="rId5"/>
    <p:sldId id="265" r:id="rId6"/>
    <p:sldId id="266" r:id="rId7"/>
    <p:sldId id="260" r:id="rId8"/>
    <p:sldId id="267" r:id="rId9"/>
    <p:sldId id="268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212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8711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09051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64618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63720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04923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779703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6541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06338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69146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943454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5094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>
                <a:lumMod val="30000"/>
                <a:lumOff val="70000"/>
              </a:srgbClr>
            </a:gs>
            <a:gs pos="45000">
              <a:srgbClr val="FF7A00">
                <a:lumMod val="44000"/>
                <a:lumOff val="56000"/>
              </a:srgbClr>
            </a:gs>
            <a:gs pos="70000">
              <a:schemeClr val="accent6">
                <a:lumMod val="40000"/>
                <a:lumOff val="60000"/>
              </a:schemeClr>
            </a:gs>
            <a:gs pos="100000">
              <a:srgbClr val="4D0808">
                <a:lumMod val="14000"/>
                <a:lumOff val="86000"/>
              </a:srgb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>
                <a:lumMod val="30000"/>
                <a:lumOff val="70000"/>
              </a:srgbClr>
            </a:gs>
            <a:gs pos="45000">
              <a:srgbClr val="FF7A00">
                <a:lumMod val="44000"/>
                <a:lumOff val="56000"/>
              </a:srgbClr>
            </a:gs>
            <a:gs pos="70000">
              <a:schemeClr val="accent6">
                <a:lumMod val="40000"/>
                <a:lumOff val="60000"/>
              </a:schemeClr>
            </a:gs>
            <a:gs pos="100000">
              <a:srgbClr val="4D0808">
                <a:lumMod val="14000"/>
                <a:lumOff val="86000"/>
              </a:srgb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6583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mEJRmBcM0o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youtube.com/watch?v=b4nlgDtyoU4&amp;feature=endscreen&amp;NR=1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Zem%C4%9Bt%C5%99esen%C3%AD" TargetMode="External"/><Relationship Id="rId2" Type="http://schemas.openxmlformats.org/officeDocument/2006/relationships/hyperlink" Target="http://www.youtube.com/watch?v=SFC_qJ_8LnM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Vnitřní geologické děje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VY_52_INOVACE_34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smtClean="0"/>
              <a:t>Číslo projektu: </a:t>
            </a:r>
            <a:r>
              <a:rPr lang="cs-CZ" sz="31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5631022"/>
              </p:ext>
            </p:extLst>
          </p:nvPr>
        </p:nvGraphicFramePr>
        <p:xfrm>
          <a:off x="266133" y="764704"/>
          <a:ext cx="8532948" cy="517472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985052"/>
                <a:gridCol w="6547896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Jedná se o výkladový materiál, který je doplněn řadou odkazů na informace v encyklopedii 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Wikipedia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.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Některé stránky jsou doplněny odkazy na krátká videa na internetu. Na stránce popisující zemětřesení je uvedeno krátké video o vzniku, působení a </a:t>
                      </a:r>
                      <a:r>
                        <a:rPr lang="cs-CZ" sz="1400" b="0" baseline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vlivu zemětřesení.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Červenec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559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7197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Přírodopis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92075" indent="-920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Žáci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získají základní informace o geologických dějích, které se podílí na utváření rázu krajiny.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  softwaru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– 16.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159818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Identifikátor materiálu: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V/2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Inovace a zkvalitnění výuky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oblasti přírodních věd, 34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0657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Geologické děje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83568" y="1700808"/>
            <a:ext cx="7416824" cy="83099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Podílí se na utváření zemské kůry a jejího povrchu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Rozlišujeme </a:t>
            </a:r>
            <a:r>
              <a:rPr lang="cs-CZ" sz="2400" u="sng" dirty="0" smtClean="0"/>
              <a:t>vnitřní</a:t>
            </a:r>
            <a:r>
              <a:rPr lang="cs-CZ" sz="2400" dirty="0" smtClean="0"/>
              <a:t> a vnější geologické děje</a:t>
            </a:r>
            <a:endParaRPr lang="cs-CZ" sz="2400" dirty="0"/>
          </a:p>
        </p:txBody>
      </p:sp>
      <p:pic>
        <p:nvPicPr>
          <p:cNvPr id="1026" name="Picture 2" descr="C:\Users\uzivatel\AppData\Local\Microsoft\Windows\Temporary Internet Files\Content.IE5\ZOW1DX4L\MP9004422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996952"/>
            <a:ext cx="2448272" cy="33539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ivatel\AppData\Local\Microsoft\Windows\Temporary Internet Files\Content.IE5\8YKHHWPL\MP9004383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993990"/>
            <a:ext cx="2245960" cy="33539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ivatel\AppData\Local\Microsoft\Windows\Temporary Internet Files\Content.IE5\GFHMNZ7G\MP90022755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7962" y="2993989"/>
            <a:ext cx="2722187" cy="33539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Vnitřní geologické děje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84617" y="1799645"/>
            <a:ext cx="6192688" cy="304698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Vytvářejí nerovnosti na povrchu Země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Jsou způsobeny vnitřní energií Země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Díky těmto dějům vznikají hory nebo kaňony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Ř</a:t>
            </a:r>
            <a:r>
              <a:rPr lang="cs-CZ" sz="2400" dirty="0" smtClean="0"/>
              <a:t>adíme mezi ně:</a:t>
            </a:r>
          </a:p>
          <a:p>
            <a:pPr marL="809625" indent="-457200">
              <a:buFont typeface="+mj-lt"/>
              <a:buAutoNum type="arabicParenR"/>
            </a:pPr>
            <a:r>
              <a:rPr lang="cs-CZ" sz="2400" dirty="0" smtClean="0"/>
              <a:t>Poruchy zemské kůry</a:t>
            </a:r>
          </a:p>
          <a:p>
            <a:pPr marL="809625" indent="-457200">
              <a:buFont typeface="+mj-lt"/>
              <a:buAutoNum type="arabicParenR"/>
            </a:pPr>
            <a:r>
              <a:rPr lang="cs-CZ" sz="2400" dirty="0" smtClean="0"/>
              <a:t>Sopečnou činnost</a:t>
            </a:r>
          </a:p>
          <a:p>
            <a:pPr marL="809625" indent="-457200">
              <a:buFont typeface="+mj-lt"/>
              <a:buAutoNum type="arabicParenR"/>
            </a:pPr>
            <a:r>
              <a:rPr lang="cs-CZ" sz="2400" dirty="0" smtClean="0"/>
              <a:t>Zemětřesení</a:t>
            </a:r>
          </a:p>
          <a:p>
            <a:pPr marL="809625" indent="-457200">
              <a:buFont typeface="+mj-lt"/>
              <a:buAutoNum type="arabicParenR"/>
            </a:pPr>
            <a:r>
              <a:rPr lang="cs-CZ" sz="2400" dirty="0" smtClean="0"/>
              <a:t>Pohyby litosférických desek</a:t>
            </a:r>
            <a:endParaRPr lang="cs-CZ" sz="2400" dirty="0"/>
          </a:p>
        </p:txBody>
      </p:sp>
      <p:pic>
        <p:nvPicPr>
          <p:cNvPr id="2052" name="Picture 4" descr="C:\Users\uzivatel\AppData\Local\Microsoft\Windows\Temporary Internet Files\Content.IE5\GFHMNZ7G\MC9004123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056" y="5011858"/>
            <a:ext cx="2106275" cy="17008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zivatel\AppData\Local\Microsoft\Windows\Temporary Internet Files\Content.IE5\ZOW1DX4L\MP90040120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580528"/>
            <a:ext cx="2505075" cy="31321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4661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282154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 fontScale="9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Poruchy zemské kůry a pohyby litosférických desek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95536" y="1700808"/>
            <a:ext cx="8208912" cy="267765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Jedná se vlastně o jakési stlačování vrstev a pohybu kontinentálních desek (podsouvání, zvedání)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Při pohybu těchto desek může docházet k jejich prohýbání a nadzvedávání nebo naopak, k jejich oddalování a tím vytváření propadlin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Při těchto jevech dochází často k zemětřesení a sopečné činnosti</a:t>
            </a:r>
            <a:endParaRPr lang="cs-CZ" sz="24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611560" y="4581128"/>
            <a:ext cx="4183158" cy="1897471"/>
            <a:chOff x="611560" y="4581128"/>
            <a:chExt cx="4183158" cy="1897471"/>
          </a:xfrm>
        </p:grpSpPr>
        <p:pic>
          <p:nvPicPr>
            <p:cNvPr id="3076" name="Picture 4" descr="File:Active Margin.sv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0" y="4581128"/>
              <a:ext cx="3384376" cy="189747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4002630" y="6170822"/>
              <a:ext cx="792088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 1</a:t>
              </a:r>
              <a:endParaRPr lang="cs-CZ" sz="1400" dirty="0"/>
            </a:p>
          </p:txBody>
        </p:sp>
      </p:grpSp>
    </p:spTree>
    <p:extLst>
      <p:ext uri="{BB962C8B-B14F-4D97-AF65-F5344CB8AC3E}">
        <p14:creationId xmlns:p14="http://schemas.microsoft.com/office/powerpoint/2010/main" val="117680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135252" y="1412776"/>
            <a:ext cx="8784975" cy="5243616"/>
            <a:chOff x="135253" y="1075576"/>
            <a:chExt cx="8784975" cy="5243616"/>
          </a:xfrm>
        </p:grpSpPr>
        <p:pic>
          <p:nvPicPr>
            <p:cNvPr id="3" name="Picture 2" descr="File:Tectonic plate boundaries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5253" y="1075576"/>
              <a:ext cx="8784975" cy="48629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35253" y="5980638"/>
              <a:ext cx="83634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600" dirty="0" smtClean="0"/>
                <a:t>Obr. 2</a:t>
              </a:r>
              <a:endParaRPr lang="cs-CZ" sz="1600" dirty="0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430219" y="711398"/>
            <a:ext cx="8195039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Pohyby litosférických desek a jejich vliv na utváření zemské kůry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Sopečná činnost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5" y="1799645"/>
            <a:ext cx="8208912" cy="156966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Rozeznáváme sopky činné a vyhaslé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Vzniká tak, že nahromaděné magma proráží na povrch Země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Při sopečné činnosti dochází k výlevu žhavé lávy a vyvrhování velkého množství popela a plynů</a:t>
            </a:r>
            <a:endParaRPr lang="cs-CZ" sz="24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971599" y="3662469"/>
            <a:ext cx="3096345" cy="3084129"/>
            <a:chOff x="971599" y="3662469"/>
            <a:chExt cx="3096345" cy="3084129"/>
          </a:xfrm>
        </p:grpSpPr>
        <p:pic>
          <p:nvPicPr>
            <p:cNvPr id="5122" name="Picture 2" descr="Soubor:Intrusion types.sv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1599" y="3662469"/>
              <a:ext cx="3096345" cy="30841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2915816" y="6276636"/>
              <a:ext cx="864096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 3</a:t>
              </a:r>
              <a:endParaRPr lang="cs-CZ" sz="1400" dirty="0"/>
            </a:p>
          </p:txBody>
        </p:sp>
      </p:grpSp>
      <p:sp>
        <p:nvSpPr>
          <p:cNvPr id="6" name="Tlačítko akce: Video 5">
            <a:hlinkClick r:id="rId3" highlightClick="1"/>
          </p:cNvPr>
          <p:cNvSpPr/>
          <p:nvPr/>
        </p:nvSpPr>
        <p:spPr>
          <a:xfrm>
            <a:off x="5220072" y="5589240"/>
            <a:ext cx="1080120" cy="687396"/>
          </a:xfrm>
          <a:prstGeom prst="actionButtonMovi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b"/>
          <a:lstStyle/>
          <a:p>
            <a:pPr algn="ctr"/>
            <a:r>
              <a:rPr lang="cs-CZ" dirty="0" smtClean="0"/>
              <a:t>Video 1</a:t>
            </a:r>
            <a:endParaRPr lang="cs-CZ" dirty="0"/>
          </a:p>
        </p:txBody>
      </p:sp>
      <p:sp>
        <p:nvSpPr>
          <p:cNvPr id="10" name="Tlačítko akce: Video 9">
            <a:hlinkClick r:id="rId4" highlightClick="1"/>
          </p:cNvPr>
          <p:cNvSpPr/>
          <p:nvPr/>
        </p:nvSpPr>
        <p:spPr>
          <a:xfrm>
            <a:off x="6660232" y="5589240"/>
            <a:ext cx="1080120" cy="687396"/>
          </a:xfrm>
          <a:prstGeom prst="actionButtonMovi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b"/>
          <a:lstStyle/>
          <a:p>
            <a:pPr algn="ctr"/>
            <a:r>
              <a:rPr lang="cs-CZ" dirty="0" smtClean="0"/>
              <a:t>Video 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20072" y="4077072"/>
            <a:ext cx="2520280" cy="1384995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Erupce sopky</a:t>
            </a:r>
          </a:p>
          <a:p>
            <a:pPr algn="ctr"/>
            <a:r>
              <a:rPr lang="cs-CZ" sz="2800" dirty="0" err="1" smtClean="0"/>
              <a:t>Eyjafjallajokull</a:t>
            </a:r>
            <a:endParaRPr lang="cs-CZ" sz="2800" dirty="0" smtClean="0"/>
          </a:p>
          <a:p>
            <a:pPr algn="ctr"/>
            <a:r>
              <a:rPr lang="cs-CZ" sz="2800" dirty="0" smtClean="0"/>
              <a:t>V r. 2010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87032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Zemětřesení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5" y="1799645"/>
            <a:ext cx="6912767" cy="267765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Je způsobeno pohybem litosférických desek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Místu jeho vzniku se říká OHNISKO ZEMĚTŘESENÍ nebo také Hypocentrum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Místu na povrchu, nad místem vzniku se říká EPICENTRUM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 moři způsobuje zemětřesení obrovské přílivové vlny tzv. TSUNAMI</a:t>
            </a:r>
            <a:endParaRPr lang="cs-CZ" sz="2400" dirty="0"/>
          </a:p>
        </p:txBody>
      </p:sp>
      <p:sp>
        <p:nvSpPr>
          <p:cNvPr id="6" name="Tlačítko akce: Video 5">
            <a:hlinkClick r:id="rId2" highlightClick="1"/>
          </p:cNvPr>
          <p:cNvSpPr/>
          <p:nvPr/>
        </p:nvSpPr>
        <p:spPr>
          <a:xfrm>
            <a:off x="7713695" y="3356992"/>
            <a:ext cx="1080120" cy="687396"/>
          </a:xfrm>
          <a:prstGeom prst="actionButtonMovi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b"/>
          <a:lstStyle/>
          <a:p>
            <a:pPr algn="ctr"/>
            <a:r>
              <a:rPr lang="cs-CZ" dirty="0" smtClean="0"/>
              <a:t>Video 1</a:t>
            </a:r>
            <a:endParaRPr lang="cs-CZ" dirty="0"/>
          </a:p>
        </p:txBody>
      </p:sp>
      <p:pic>
        <p:nvPicPr>
          <p:cNvPr id="11" name="Picture 2" descr="http://owebu.bloger.cz/obrazky/owebu.bloger.cz/logo_3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1799645"/>
            <a:ext cx="882791" cy="10615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uzivatel\AppData\Local\Microsoft\Windows\Temporary Internet Files\Content.IE5\9BRHG7ZI\MP900185224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653136"/>
            <a:ext cx="2686973" cy="17913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uzivatel\AppData\Local\Microsoft\Windows\Temporary Internet Files\Content.IE5\ZOW1DX4L\MP90042305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9459" y="4687681"/>
            <a:ext cx="2664296" cy="175677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0284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124744"/>
            <a:ext cx="8640960" cy="41857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Všechny obrázky a fotografie pokud není uvedeno jinak</a:t>
            </a:r>
          </a:p>
          <a:p>
            <a:r>
              <a:rPr lang="cs-CZ" dirty="0">
                <a:hlinkClick r:id="rId2"/>
              </a:rPr>
              <a:t>http://office.microsoft.com/klipart</a:t>
            </a:r>
            <a:endParaRPr lang="cs-CZ" dirty="0"/>
          </a:p>
          <a:p>
            <a:endParaRPr lang="cs-CZ" sz="1400" dirty="0" smtClean="0"/>
          </a:p>
          <a:p>
            <a:r>
              <a:rPr lang="cs-CZ" dirty="0" smtClean="0"/>
              <a:t>Obr. 1</a:t>
            </a:r>
          </a:p>
          <a:p>
            <a:r>
              <a:rPr lang="cs-CZ" dirty="0" smtClean="0"/>
              <a:t>AUTOR </a:t>
            </a:r>
            <a:r>
              <a:rPr lang="cs-CZ" dirty="0"/>
              <a:t>NEUVEDEN. </a:t>
            </a:r>
            <a:r>
              <a:rPr lang="cs-CZ" i="1" dirty="0"/>
              <a:t>Wikipedia.org</a:t>
            </a:r>
            <a:r>
              <a:rPr lang="cs-CZ" dirty="0"/>
              <a:t> [online]. [cit. </a:t>
            </a:r>
            <a:r>
              <a:rPr lang="cs-CZ" dirty="0" smtClean="0"/>
              <a:t>20.7.2011]. </a:t>
            </a:r>
            <a:r>
              <a:rPr lang="cs-CZ" dirty="0"/>
              <a:t>Dostupný na WWW: http://commons.wikimedia.org/wiki/File:Active_Margin.svg?uselang=cs </a:t>
            </a:r>
          </a:p>
          <a:p>
            <a:endParaRPr lang="cs-CZ" sz="1400" dirty="0" smtClean="0"/>
          </a:p>
          <a:p>
            <a:r>
              <a:rPr lang="cs-CZ" dirty="0" smtClean="0"/>
              <a:t>Obr. 2</a:t>
            </a:r>
          </a:p>
          <a:p>
            <a:r>
              <a:rPr lang="cs-CZ" dirty="0" smtClean="0"/>
              <a:t>VIGIL</a:t>
            </a:r>
            <a:r>
              <a:rPr lang="cs-CZ" dirty="0"/>
              <a:t>. USGS, Jose F.. </a:t>
            </a:r>
            <a:r>
              <a:rPr lang="cs-CZ" i="1" dirty="0"/>
              <a:t>Wikipedia.org</a:t>
            </a:r>
            <a:r>
              <a:rPr lang="cs-CZ" dirty="0"/>
              <a:t> [online]. [cit. </a:t>
            </a:r>
            <a:r>
              <a:rPr lang="cs-CZ" dirty="0" smtClean="0"/>
              <a:t>20.7.2011]. </a:t>
            </a:r>
            <a:r>
              <a:rPr lang="cs-CZ" dirty="0"/>
              <a:t>Dostupný na WWW: http://commons.wikimedia.org/wiki/File:Tectonic_plate_boundaries.png </a:t>
            </a:r>
            <a:endParaRPr lang="cs-CZ" dirty="0" smtClean="0"/>
          </a:p>
          <a:p>
            <a:endParaRPr lang="cs-CZ" sz="1400" dirty="0" smtClean="0"/>
          </a:p>
          <a:p>
            <a:r>
              <a:rPr lang="cs-CZ" dirty="0" smtClean="0"/>
              <a:t>Obr. 3</a:t>
            </a:r>
          </a:p>
          <a:p>
            <a:r>
              <a:rPr lang="cs-CZ" dirty="0"/>
              <a:t>MOTTILA. </a:t>
            </a:r>
            <a:r>
              <a:rPr lang="cs-CZ" i="1" dirty="0"/>
              <a:t>Wikipedia.org</a:t>
            </a:r>
            <a:r>
              <a:rPr lang="cs-CZ" dirty="0"/>
              <a:t> [online]. [cit. </a:t>
            </a:r>
            <a:r>
              <a:rPr lang="cs-CZ" smtClean="0"/>
              <a:t>20.7.2011]. </a:t>
            </a:r>
            <a:r>
              <a:rPr lang="cs-CZ" dirty="0"/>
              <a:t>Dostupný na WWW: http://cs.wikipedia.org/wiki/Soubor:Intrusion_types.svg 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42387" y="386043"/>
            <a:ext cx="2160240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Zdroje a citace</a:t>
            </a:r>
            <a:endParaRPr lang="cs-CZ" sz="24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487</Words>
  <Application>Microsoft Office PowerPoint</Application>
  <PresentationFormat>Předvádění na obrazovce (4:3)</PresentationFormat>
  <Paragraphs>78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1_Motiv sady Office</vt:lpstr>
      <vt:lpstr>Vnitřní geologické děje VY_52_INOVACE_34 Číslo projektu: CZ.1.07/1.4.00/21.1101</vt:lpstr>
      <vt:lpstr>Prezentace aplikace PowerPoint</vt:lpstr>
      <vt:lpstr>Geologické děje</vt:lpstr>
      <vt:lpstr>Vnitřní geologické děje</vt:lpstr>
      <vt:lpstr>Poruchy zemské kůry a pohyby litosférických desek</vt:lpstr>
      <vt:lpstr>Prezentace aplikace PowerPoint</vt:lpstr>
      <vt:lpstr>Sopečná činnost</vt:lpstr>
      <vt:lpstr>Zemětřesení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2011-07-01T16:37:14Z</dcterms:created>
  <dcterms:modified xsi:type="dcterms:W3CDTF">2013-01-25T10:17:15Z</dcterms:modified>
</cp:coreProperties>
</file>