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1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454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42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632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127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3759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8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8017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458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30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4773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9485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738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81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7896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7800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84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8112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8480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0990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958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397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917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436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6094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837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6175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9303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1712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5393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2174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7252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3282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6522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84801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0019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7218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0848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4713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02794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9811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49497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924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365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157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3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01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035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lumMod val="30000"/>
                <a:lumOff val="70000"/>
              </a:srgbClr>
            </a:gs>
            <a:gs pos="45000">
              <a:srgbClr val="FF7A00">
                <a:lumMod val="44000"/>
                <a:lumOff val="56000"/>
              </a:srgbClr>
            </a:gs>
            <a:gs pos="70000">
              <a:schemeClr val="accent6">
                <a:lumMod val="40000"/>
                <a:lumOff val="60000"/>
              </a:schemeClr>
            </a:gs>
            <a:gs pos="100000">
              <a:srgbClr val="4D0808">
                <a:lumMod val="14000"/>
                <a:lumOff val="86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4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hyperlink" Target="http://www.youtube.com/watch?v=BKTG58Bpziw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.png"/><Relationship Id="rId5" Type="http://schemas.openxmlformats.org/officeDocument/2006/relationships/hyperlink" Target="http://www.youtube.com/watch?v=eQcBcSVKb6U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.png"/><Relationship Id="rId5" Type="http://schemas.openxmlformats.org/officeDocument/2006/relationships/hyperlink" Target="http://www.youtube.com/watch?v=E0tyb5H51TU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8.png"/><Relationship Id="rId4" Type="http://schemas.openxmlformats.org/officeDocument/2006/relationships/hyperlink" Target="http://www.youtube.com/watch?v=-voQ5LnywWE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Vnější geologické děje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VY_52_INOVACE_35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034651"/>
              </p:ext>
            </p:extLst>
          </p:nvPr>
        </p:nvGraphicFramePr>
        <p:xfrm>
          <a:off x="392147" y="1124744"/>
          <a:ext cx="8532948" cy="533743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85052"/>
                <a:gridCol w="6547896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Jedná se o výkladový materiál, který je doplněn řadou odkazů na informace v encyklopedii 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Wikipedia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Výuková část by měla probíhat formou diskuse o jednotlivých vlivech, které žáci vidí na obrázcích. Součástí jsou i odkazy na krátká videa sesuvu půdy, písečné bouře, tornáda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povodně.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55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71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Přírodopis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základní informace o geologických dějích, které se podílí na rázu krajiny.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16.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98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oblasti přírodních věd, 35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5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Geologické děje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3568" y="1700808"/>
            <a:ext cx="7416824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Podílí se na utváření zemské kůry a jejího povrchu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Rozlišujeme vnitřní a </a:t>
            </a:r>
            <a:r>
              <a:rPr lang="cs-CZ" sz="2400" u="sng" dirty="0" smtClean="0">
                <a:solidFill>
                  <a:prstClr val="black"/>
                </a:solidFill>
              </a:rPr>
              <a:t>vnější</a:t>
            </a:r>
            <a:r>
              <a:rPr lang="cs-CZ" sz="2400" dirty="0" smtClean="0">
                <a:solidFill>
                  <a:prstClr val="black"/>
                </a:solidFill>
              </a:rPr>
              <a:t> geologické děje</a:t>
            </a:r>
            <a:endParaRPr lang="cs-CZ" sz="24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uzivatel\AppData\Local\Microsoft\Windows\Temporary Internet Files\Content.IE5\ZOW1DX4L\MP9004422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96952"/>
            <a:ext cx="2448272" cy="3353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8YKHHWPL\MP9004383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993990"/>
            <a:ext cx="2245960" cy="3353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GFHMNZ7G\MP90022755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962" y="2993989"/>
            <a:ext cx="2722187" cy="3353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16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Vnější geologické děje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984616" y="1799645"/>
            <a:ext cx="6611719" cy="156966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Mezi tyto děje lze zařadit:</a:t>
            </a:r>
          </a:p>
          <a:p>
            <a:pPr marL="809625" indent="-457200">
              <a:buFont typeface="+mj-lt"/>
              <a:buAutoNum type="arabicParenR"/>
            </a:pPr>
            <a:r>
              <a:rPr lang="cs-CZ" sz="2400" dirty="0" smtClean="0">
                <a:solidFill>
                  <a:prstClr val="black"/>
                </a:solidFill>
              </a:rPr>
              <a:t>Zemskou přitažlivost (gravitaci)</a:t>
            </a:r>
          </a:p>
          <a:p>
            <a:pPr marL="809625" indent="-457200">
              <a:buFont typeface="+mj-lt"/>
              <a:buAutoNum type="arabicParenR"/>
            </a:pPr>
            <a:r>
              <a:rPr lang="cs-CZ" sz="2400" dirty="0" smtClean="0">
                <a:solidFill>
                  <a:prstClr val="black"/>
                </a:solidFill>
              </a:rPr>
              <a:t>Tekoucí vodu, pohyb ledovců, sesuvy půdy</a:t>
            </a:r>
          </a:p>
          <a:p>
            <a:pPr marL="809625" indent="-457200">
              <a:buFont typeface="+mj-lt"/>
              <a:buAutoNum type="arabicParenR"/>
            </a:pPr>
            <a:r>
              <a:rPr lang="cs-CZ" sz="2400" dirty="0" smtClean="0">
                <a:solidFill>
                  <a:prstClr val="black"/>
                </a:solidFill>
              </a:rPr>
              <a:t>Vítr</a:t>
            </a:r>
          </a:p>
        </p:txBody>
      </p:sp>
      <p:pic>
        <p:nvPicPr>
          <p:cNvPr id="1026" name="Picture 2" descr="C:\Users\uzivatel\AppData\Local\Microsoft\Windows\Temporary Internet Files\Content.IE5\GFHMNZ7G\MP9004033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175" y="3645024"/>
            <a:ext cx="1903440" cy="2854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GFHMNZ7G\MP9004075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87074"/>
            <a:ext cx="1904156" cy="2855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zivatel\AppData\Local\Microsoft\Windows\Temporary Internet Files\Content.IE5\ZOW1DX4L\MP90040134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96565"/>
            <a:ext cx="2917719" cy="1944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zivatel\AppData\Local\Microsoft\Windows\Temporary Internet Files\Content.IE5\02KQOVLI\MC900434799[1]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611" y="3559029"/>
            <a:ext cx="810350" cy="8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zivatel\AppData\Local\Microsoft\Windows\Temporary Internet Files\Content.IE5\02KQOVLI\MC900434799[1].png">
            <a:hlinkClick r:id="rId7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34707"/>
            <a:ext cx="810350" cy="8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56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96897" y="332656"/>
            <a:ext cx="6235228" cy="86409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Zemská přitažlivost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984616" y="1700808"/>
            <a:ext cx="7259791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Zajišťuje pohyb hornin, zvětralin</a:t>
            </a:r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a vody směrem dolů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Způsobuje laviny a sesuvy půdy</a:t>
            </a:r>
          </a:p>
        </p:txBody>
      </p:sp>
      <p:sp>
        <p:nvSpPr>
          <p:cNvPr id="7" name="Nadpis 2"/>
          <p:cNvSpPr txBox="1">
            <a:spLocks/>
          </p:cNvSpPr>
          <p:nvPr/>
        </p:nvSpPr>
        <p:spPr>
          <a:xfrm>
            <a:off x="1600666" y="3068960"/>
            <a:ext cx="6352119" cy="86409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Tekoucí voda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21680" y="4509120"/>
            <a:ext cx="7259791" cy="19389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Vymílá na zem. povrchu hluboké a široké rýhy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Dochází k podemílání břehů a odnášení částeček půdy – vznikají naplaveniny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Ve vápencových územích vznikají jeskyně, tvoří se krápníky</a:t>
            </a:r>
          </a:p>
        </p:txBody>
      </p:sp>
    </p:spTree>
    <p:extLst>
      <p:ext uri="{BB962C8B-B14F-4D97-AF65-F5344CB8AC3E}">
        <p14:creationId xmlns:p14="http://schemas.microsoft.com/office/powerpoint/2010/main" val="130042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96897" y="332656"/>
            <a:ext cx="6235228" cy="86409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Činnost vody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1" name="Picture 3" descr="C:\Users\uzivatel\AppData\Local\Microsoft\Windows\Temporary Internet Files\Content.IE5\HXF7LY24\MP90044230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36178"/>
            <a:ext cx="3816424" cy="5088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GFHMNZ7G\MP9004014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36178"/>
            <a:ext cx="3895100" cy="259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zivatel\AppData\Local\Microsoft\Windows\Temporary Internet Files\Content.IE5\02KQOVLI\MP90040111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28" y="4263520"/>
            <a:ext cx="1581718" cy="2371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zivatel\AppData\Local\Microsoft\Windows\Temporary Internet Files\Content.IE5\02KQOVLI\MC900434799[1]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680415"/>
            <a:ext cx="810350" cy="8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54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96897" y="332656"/>
            <a:ext cx="6235228" cy="86409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Vítr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700808"/>
            <a:ext cx="8280920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Unáší drobné částečky hornin, které narážejí do skal, obrušují je a mění jejich tvar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Podílí se na erozi půdy, kdy poté vznikají převisy, duny</a:t>
            </a:r>
          </a:p>
        </p:txBody>
      </p:sp>
      <p:pic>
        <p:nvPicPr>
          <p:cNvPr id="3074" name="Picture 2" descr="C:\Users\uzivatel\AppData\Local\Microsoft\Windows\Temporary Internet Files\Content.IE5\PVDUFBUN\MP9004423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85" y="3212976"/>
            <a:ext cx="4119215" cy="3089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AppData\Local\Microsoft\Windows\Temporary Internet Files\Content.IE5\ZOW1DX4L\MP9004027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212976"/>
            <a:ext cx="2081212" cy="3121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zivatel\AppData\Local\Microsoft\Windows\Temporary Internet Files\Content.IE5\02KQOVLI\MC900434799[1]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29000"/>
            <a:ext cx="810350" cy="8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/>
          </p:cNvPr>
          <p:cNvSpPr txBox="1"/>
          <p:nvPr/>
        </p:nvSpPr>
        <p:spPr>
          <a:xfrm flipH="1">
            <a:off x="5140037" y="4450322"/>
            <a:ext cx="890385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Písečná bouře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35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24744"/>
            <a:ext cx="864096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Všechny obrázky a </a:t>
            </a:r>
            <a:r>
              <a:rPr lang="cs-CZ" dirty="0" smtClean="0"/>
              <a:t>fotografie, </a:t>
            </a:r>
            <a:r>
              <a:rPr lang="cs-CZ" dirty="0"/>
              <a:t>pokud není uvedeno </a:t>
            </a:r>
            <a:r>
              <a:rPr lang="cs-CZ" dirty="0" smtClean="0"/>
              <a:t>jinak, jsou použity z galerie klipart</a:t>
            </a:r>
            <a:endParaRPr lang="cs-CZ" dirty="0"/>
          </a:p>
          <a:p>
            <a:r>
              <a:rPr lang="cs-CZ" dirty="0">
                <a:hlinkClick r:id="rId2"/>
              </a:rPr>
              <a:t>http://office.microsoft.com/klipart</a:t>
            </a:r>
            <a:endParaRPr lang="cs-CZ" dirty="0"/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Obr. 1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AUTOR </a:t>
            </a:r>
            <a:r>
              <a:rPr lang="cs-CZ" dirty="0">
                <a:solidFill>
                  <a:prstClr val="black"/>
                </a:solidFill>
              </a:rPr>
              <a:t>NEUVEDEN. </a:t>
            </a:r>
            <a:r>
              <a:rPr lang="cs-CZ" i="1" dirty="0">
                <a:solidFill>
                  <a:prstClr val="black"/>
                </a:solidFill>
              </a:rPr>
              <a:t>Wikipedia.org</a:t>
            </a:r>
            <a:r>
              <a:rPr lang="cs-CZ" dirty="0">
                <a:solidFill>
                  <a:prstClr val="black"/>
                </a:solidFill>
              </a:rPr>
              <a:t> [online]. [cit. </a:t>
            </a:r>
            <a:r>
              <a:rPr lang="cs-CZ" dirty="0" smtClean="0">
                <a:solidFill>
                  <a:prstClr val="black"/>
                </a:solidFill>
              </a:rPr>
              <a:t>8.8.2011]. </a:t>
            </a:r>
            <a:r>
              <a:rPr lang="cs-CZ" dirty="0">
                <a:solidFill>
                  <a:prstClr val="black"/>
                </a:solidFill>
              </a:rPr>
              <a:t>Dostupný na WWW: http://commons.wikimedia.org/wiki/File:Active_Margin.svg?uselang=cs </a:t>
            </a:r>
          </a:p>
          <a:p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Obr. 2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VIGIL</a:t>
            </a:r>
            <a:r>
              <a:rPr lang="cs-CZ" dirty="0">
                <a:solidFill>
                  <a:prstClr val="black"/>
                </a:solidFill>
              </a:rPr>
              <a:t>. USGS, Jose F.. </a:t>
            </a:r>
            <a:r>
              <a:rPr lang="cs-CZ" i="1" dirty="0">
                <a:solidFill>
                  <a:prstClr val="black"/>
                </a:solidFill>
              </a:rPr>
              <a:t>Wikipedia.org</a:t>
            </a:r>
            <a:r>
              <a:rPr lang="cs-CZ" dirty="0">
                <a:solidFill>
                  <a:prstClr val="black"/>
                </a:solidFill>
              </a:rPr>
              <a:t> [online]. [cit. </a:t>
            </a:r>
            <a:r>
              <a:rPr lang="cs-CZ" dirty="0" smtClean="0">
                <a:solidFill>
                  <a:prstClr val="black"/>
                </a:solidFill>
              </a:rPr>
              <a:t>8.8.2011]. </a:t>
            </a:r>
            <a:r>
              <a:rPr lang="cs-CZ" dirty="0">
                <a:solidFill>
                  <a:prstClr val="black"/>
                </a:solidFill>
              </a:rPr>
              <a:t>Dostupný na WWW: http://commons.wikimedia.org/wiki/File:Tectonic_plate_boundaries.png 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Obr. 3</a:t>
            </a:r>
          </a:p>
          <a:p>
            <a:r>
              <a:rPr lang="cs-CZ" dirty="0">
                <a:solidFill>
                  <a:prstClr val="black"/>
                </a:solidFill>
              </a:rPr>
              <a:t>MOTTILA. </a:t>
            </a:r>
            <a:r>
              <a:rPr lang="cs-CZ" i="1" dirty="0">
                <a:solidFill>
                  <a:prstClr val="black"/>
                </a:solidFill>
              </a:rPr>
              <a:t>Wikipedia.org</a:t>
            </a:r>
            <a:r>
              <a:rPr lang="cs-CZ" dirty="0">
                <a:solidFill>
                  <a:prstClr val="black"/>
                </a:solidFill>
              </a:rPr>
              <a:t> [online]. [cit. </a:t>
            </a:r>
            <a:r>
              <a:rPr lang="cs-CZ" smtClean="0">
                <a:solidFill>
                  <a:prstClr val="black"/>
                </a:solidFill>
              </a:rPr>
              <a:t>8.8.2011]. </a:t>
            </a:r>
            <a:r>
              <a:rPr lang="cs-CZ" dirty="0">
                <a:solidFill>
                  <a:prstClr val="black"/>
                </a:solidFill>
              </a:rPr>
              <a:t>Dostupný na WWW: http://cs.wikipedia.org/wiki/Soubor:Intrusion_types.svg </a:t>
            </a:r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42387" y="386043"/>
            <a:ext cx="216024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Zdroje a citace</a:t>
            </a:r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84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416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Motiv sady Office</vt:lpstr>
      <vt:lpstr>1_Motiv sady Office</vt:lpstr>
      <vt:lpstr>2_Motiv sady Office</vt:lpstr>
      <vt:lpstr>3_Motiv sady Office</vt:lpstr>
      <vt:lpstr>4_Motiv sady Office</vt:lpstr>
      <vt:lpstr>Vnější geologické děje VY_52_INOVACE_35 Číslo projektu: CZ.1.07/1.4.00/21.1101</vt:lpstr>
      <vt:lpstr>Prezentace aplikace PowerPoint</vt:lpstr>
      <vt:lpstr>Geologické děje</vt:lpstr>
      <vt:lpstr>Vnější geologické děje</vt:lpstr>
      <vt:lpstr>Zemská přitažlivost</vt:lpstr>
      <vt:lpstr>Činnost vody</vt:lpstr>
      <vt:lpstr>Vítr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2013-01-25T10:19:57Z</dcterms:modified>
</cp:coreProperties>
</file>