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57AA73CC-55F1-4AAD-A36B-6799B1A2742E}">
          <p14:sldIdLst>
            <p14:sldId id="257"/>
            <p14:sldId id="258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5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ED9F04-E705-4C51-A619-4393231CFBB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0C65C2-E128-4229-8E23-5082A6CE54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2389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229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551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980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874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144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630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24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342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13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638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390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336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jpeg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wmf"/><Relationship Id="rId5" Type="http://schemas.openxmlformats.org/officeDocument/2006/relationships/image" Target="../media/image4.jpe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jpeg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Odčítání s přechodem přes základ</a:t>
            </a:r>
            <a:br>
              <a:rPr lang="cs-CZ" dirty="0" smtClean="0"/>
            </a:br>
            <a:r>
              <a:rPr lang="cs-CZ" dirty="0" smtClean="0"/>
              <a:t>v oboru do dvaceti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VY_32_INOVACE_1C_05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8296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5615639"/>
              </p:ext>
            </p:extLst>
          </p:nvPr>
        </p:nvGraphicFramePr>
        <p:xfrm>
          <a:off x="491255" y="836712"/>
          <a:ext cx="8280920" cy="57277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se na názorných příkladech učí rozkladu čísel, odčítají od čísla jedenáct a dvanáct s přechodem přes desítku v oboru do dvaceti. Seznamují se s novými pojmy, (desítka, jednotky, rozdíl), znázorněné rozdíly mohou použít pro vlastní formulaci a řešení slovních úloh. Procvičování učiva: žáci na stránce vidí řady obrázků, spočítají je a z nabídnutých řešení vyberou výsledek. Kliknou-li na chybné řešení, odkryje se zamračený obličej. Správné řešení odkryje květinu či obličej s úsměvem. Žáci se připravují na nácvik písemného odčítání, učí se dopočítávat do jedenácti, do dvanácti. Dochází k automatizaci získaných početních dovedností. Praktická slovní úloha znázorňuje rozklad na desítku a jednotky, opakuje výpočet rozdílu, procvičí čtení s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porozuměním textu.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Z. Kubešová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8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– 10 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3.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91255" y="293665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5528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od čísla 11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0769"/>
            <a:ext cx="4040188" cy="72008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Odeber jednotky a zbytek rozkladu odečti od desítky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11 – 1 – 1 = 9</a:t>
            </a:r>
          </a:p>
          <a:p>
            <a:r>
              <a:rPr lang="cs-CZ" dirty="0" smtClean="0"/>
              <a:t>11 – 2 = </a:t>
            </a:r>
          </a:p>
          <a:p>
            <a:r>
              <a:rPr lang="cs-CZ" dirty="0" smtClean="0"/>
              <a:t>11 – 1 – 2 = 8</a:t>
            </a:r>
          </a:p>
          <a:p>
            <a:r>
              <a:rPr lang="cs-CZ" dirty="0" smtClean="0"/>
              <a:t>11 – 3 = </a:t>
            </a:r>
          </a:p>
          <a:p>
            <a:r>
              <a:rPr lang="cs-CZ" dirty="0" smtClean="0"/>
              <a:t>11 – 1 – 3 = 7</a:t>
            </a:r>
          </a:p>
          <a:p>
            <a:r>
              <a:rPr lang="cs-CZ" dirty="0" smtClean="0"/>
              <a:t>11 – 4 = </a:t>
            </a:r>
          </a:p>
          <a:p>
            <a:r>
              <a:rPr lang="cs-CZ" dirty="0" smtClean="0"/>
              <a:t>11 – 1 – 4 = 6</a:t>
            </a:r>
          </a:p>
          <a:p>
            <a:r>
              <a:rPr lang="cs-CZ" dirty="0" smtClean="0"/>
              <a:t>11 – 5 =</a:t>
            </a:r>
          </a:p>
          <a:p>
            <a:r>
              <a:rPr lang="cs-CZ" dirty="0" smtClean="0"/>
              <a:t>/11 – 1 = 10/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052736"/>
            <a:ext cx="4041775" cy="720079"/>
          </a:xfrm>
        </p:spPr>
        <p:txBody>
          <a:bodyPr/>
          <a:lstStyle/>
          <a:p>
            <a:r>
              <a:rPr lang="cs-CZ" dirty="0" smtClean="0"/>
              <a:t>Znázornění rozdílu</a:t>
            </a:r>
            <a:endParaRPr lang="cs-CZ" dirty="0"/>
          </a:p>
        </p:txBody>
      </p:sp>
      <p:pic>
        <p:nvPicPr>
          <p:cNvPr id="1027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2580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053" y="210453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4103" y="211646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103" y="211708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469" y="212593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5294" y="21192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2211" y="211803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8591" y="211646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151" y="211102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246946">
            <a:off x="7685100" y="212593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452846">
            <a:off x="4627101" y="245419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Šipka ohnutá nahoru 25"/>
          <p:cNvSpPr/>
          <p:nvPr/>
        </p:nvSpPr>
        <p:spPr>
          <a:xfrm rot="5400000">
            <a:off x="6786035" y="4944189"/>
            <a:ext cx="432049" cy="421061"/>
          </a:xfrm>
          <a:prstGeom prst="bentUpArrow">
            <a:avLst>
              <a:gd name="adj1" fmla="val 12583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ohnutá nahoru 28"/>
          <p:cNvSpPr/>
          <p:nvPr/>
        </p:nvSpPr>
        <p:spPr>
          <a:xfrm rot="5400000">
            <a:off x="7360918" y="3123639"/>
            <a:ext cx="432049" cy="421060"/>
          </a:xfrm>
          <a:prstGeom prst="bentUpArrow">
            <a:avLst>
              <a:gd name="adj1" fmla="val 12583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ohnutá nahoru 29"/>
          <p:cNvSpPr/>
          <p:nvPr/>
        </p:nvSpPr>
        <p:spPr>
          <a:xfrm rot="5400000">
            <a:off x="7633194" y="2135729"/>
            <a:ext cx="432049" cy="421060"/>
          </a:xfrm>
          <a:prstGeom prst="bentUpArrow">
            <a:avLst>
              <a:gd name="adj1" fmla="val 12583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895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5610" y="307800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5610" y="307800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1478" y="307800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082943">
            <a:off x="7423465" y="308395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501082">
            <a:off x="7730765" y="309446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788625">
            <a:off x="4661365" y="33544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6413" y="307005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Šipka ohnutá nahoru 42"/>
          <p:cNvSpPr/>
          <p:nvPr/>
        </p:nvSpPr>
        <p:spPr>
          <a:xfrm rot="5400000">
            <a:off x="7055983" y="4000442"/>
            <a:ext cx="432049" cy="421060"/>
          </a:xfrm>
          <a:prstGeom prst="bentUpArrow">
            <a:avLst>
              <a:gd name="adj1" fmla="val 12583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4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896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1896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1896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000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9672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09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1478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105603">
            <a:off x="7129395" y="39582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199897">
            <a:off x="7444685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123715">
            <a:off x="7784473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999321">
            <a:off x="4664937" y="429924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6630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6630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449" y="487203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449" y="486157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449" y="487487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963574">
            <a:off x="6881477" y="491961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475965">
            <a:off x="7179240" y="489901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189768">
            <a:off x="7521810" y="489901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210582">
            <a:off x="7851149" y="487532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3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541192">
            <a:off x="4661364" y="526347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D:\Users\Angelika\AppData\Local\Microsoft\Windows\Temporary Internet Files\Content.IE5\AXN2CN7M\MC900433160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7641" y="263419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2" descr="D:\Users\Angelika\AppData\Local\Microsoft\Windows\Temporary Internet Files\Content.IE5\AXN2CN7M\MC900433160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248" y="421241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2" descr="D:\Users\Angelika\AppData\Local\Microsoft\Windows\Temporary Internet Files\Content.IE5\AXN2CN7M\MC900433160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7641" y="342108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2" descr="D:\Users\Angelika\AppData\Local\Microsoft\Windows\Temporary Internet Files\Content.IE5\AXN2CN7M\MC900433160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6544" y="506695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878" y="2643021"/>
            <a:ext cx="288032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219" y="2646602"/>
            <a:ext cx="288032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224" y="3421052"/>
            <a:ext cx="288032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878" y="3421084"/>
            <a:ext cx="288032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547" y="4233348"/>
            <a:ext cx="288032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5283" y="4233348"/>
            <a:ext cx="288032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224" y="5051257"/>
            <a:ext cx="288032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5283" y="5066927"/>
            <a:ext cx="288032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Ovál 76"/>
          <p:cNvSpPr/>
          <p:nvPr/>
        </p:nvSpPr>
        <p:spPr>
          <a:xfrm>
            <a:off x="2519032" y="258869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78" name="Ovál 77"/>
          <p:cNvSpPr/>
          <p:nvPr/>
        </p:nvSpPr>
        <p:spPr>
          <a:xfrm>
            <a:off x="2526690" y="337556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9" name="Ovál 78"/>
          <p:cNvSpPr/>
          <p:nvPr/>
        </p:nvSpPr>
        <p:spPr>
          <a:xfrm>
            <a:off x="3085639" y="418786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80" name="Ovál 79"/>
          <p:cNvSpPr/>
          <p:nvPr/>
        </p:nvSpPr>
        <p:spPr>
          <a:xfrm>
            <a:off x="1934285" y="500577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4" name="Ovál 83"/>
          <p:cNvSpPr/>
          <p:nvPr/>
        </p:nvSpPr>
        <p:spPr>
          <a:xfrm>
            <a:off x="3085639" y="502145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5" name="Ovál 84"/>
          <p:cNvSpPr/>
          <p:nvPr/>
        </p:nvSpPr>
        <p:spPr>
          <a:xfrm>
            <a:off x="2519031" y="500577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6" name="Ovál 85"/>
          <p:cNvSpPr/>
          <p:nvPr/>
        </p:nvSpPr>
        <p:spPr>
          <a:xfrm>
            <a:off x="1957953" y="418786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7" name="Ovál 86"/>
          <p:cNvSpPr/>
          <p:nvPr/>
        </p:nvSpPr>
        <p:spPr>
          <a:xfrm>
            <a:off x="2526690" y="416691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8" name="Ovál 87"/>
          <p:cNvSpPr/>
          <p:nvPr/>
        </p:nvSpPr>
        <p:spPr>
          <a:xfrm>
            <a:off x="1957954" y="337556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9" name="Ovál 88"/>
          <p:cNvSpPr/>
          <p:nvPr/>
        </p:nvSpPr>
        <p:spPr>
          <a:xfrm>
            <a:off x="3085639" y="337560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90" name="Ovál 89"/>
          <p:cNvSpPr/>
          <p:nvPr/>
        </p:nvSpPr>
        <p:spPr>
          <a:xfrm>
            <a:off x="3081631" y="259753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1" name="Ovál 90"/>
          <p:cNvSpPr/>
          <p:nvPr/>
        </p:nvSpPr>
        <p:spPr>
          <a:xfrm>
            <a:off x="1937935" y="260111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" name="Picture 2" descr="D:\Users\Angelika\AppData\Local\Microsoft\Windows\Temporary Internet Files\Content.IE5\YA1NHVHO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55679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335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</p:childTnLst>
        </p:cTn>
      </p:par>
    </p:tnLst>
    <p:bldLst>
      <p:bldP spid="77" grpId="0" animBg="1"/>
      <p:bldP spid="78" grpId="0" animBg="1"/>
      <p:bldP spid="79" grpId="0" animBg="1"/>
      <p:bldP spid="80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Odčítání od čísla 11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2777"/>
            <a:ext cx="4040188" cy="64807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Odeber jednotky a zbytek rozkladu odečti od desítky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11 – 1 – 5 = 5</a:t>
            </a:r>
          </a:p>
          <a:p>
            <a:r>
              <a:rPr lang="cs-CZ" dirty="0" smtClean="0"/>
              <a:t>11 – 6 =</a:t>
            </a:r>
          </a:p>
          <a:p>
            <a:r>
              <a:rPr lang="cs-CZ" dirty="0" smtClean="0"/>
              <a:t>11 – 1 – 6 = 4</a:t>
            </a:r>
          </a:p>
          <a:p>
            <a:r>
              <a:rPr lang="cs-CZ" dirty="0" smtClean="0"/>
              <a:t>11 – 7 =</a:t>
            </a:r>
          </a:p>
          <a:p>
            <a:r>
              <a:rPr lang="cs-CZ" dirty="0" smtClean="0"/>
              <a:t>11 – 1 – 7 = 3</a:t>
            </a:r>
          </a:p>
          <a:p>
            <a:r>
              <a:rPr lang="cs-CZ" dirty="0" smtClean="0"/>
              <a:t>11 – 8 = </a:t>
            </a:r>
          </a:p>
          <a:p>
            <a:r>
              <a:rPr lang="cs-CZ" dirty="0" smtClean="0"/>
              <a:t>11 – 1 – 8 = 2</a:t>
            </a:r>
          </a:p>
          <a:p>
            <a:r>
              <a:rPr lang="cs-CZ" dirty="0" smtClean="0"/>
              <a:t>11 – 9 =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412776"/>
            <a:ext cx="4041775" cy="639762"/>
          </a:xfrm>
        </p:spPr>
        <p:txBody>
          <a:bodyPr/>
          <a:lstStyle/>
          <a:p>
            <a:r>
              <a:rPr lang="cs-CZ" dirty="0" smtClean="0"/>
              <a:t>Znázornění rozdílu</a:t>
            </a:r>
            <a:endParaRPr lang="cs-CZ" dirty="0"/>
          </a:p>
        </p:txBody>
      </p:sp>
      <p:pic>
        <p:nvPicPr>
          <p:cNvPr id="2050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48" y="303730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5828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5828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5828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828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5828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04093">
            <a:off x="6535457" y="216643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709361">
            <a:off x="6895457" y="215835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867129">
            <a:off x="7253612" y="215835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77759">
            <a:off x="7574029" y="216643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89612">
            <a:off x="7955008" y="216643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657536" y="249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ohnutá nahoru 6"/>
          <p:cNvSpPr/>
          <p:nvPr/>
        </p:nvSpPr>
        <p:spPr>
          <a:xfrm rot="5400000">
            <a:off x="6442860" y="2208097"/>
            <a:ext cx="432048" cy="427096"/>
          </a:xfrm>
          <a:prstGeom prst="bentUpArrow">
            <a:avLst>
              <a:gd name="adj1" fmla="val 15610"/>
              <a:gd name="adj2" fmla="val 24061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ohnutá nahoru 19"/>
          <p:cNvSpPr/>
          <p:nvPr/>
        </p:nvSpPr>
        <p:spPr>
          <a:xfrm rot="5400000">
            <a:off x="6144651" y="3083317"/>
            <a:ext cx="432048" cy="427096"/>
          </a:xfrm>
          <a:prstGeom prst="bentUpArrow">
            <a:avLst>
              <a:gd name="adj1" fmla="val 15610"/>
              <a:gd name="adj2" fmla="val 24061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ohnutá nahoru 20"/>
          <p:cNvSpPr/>
          <p:nvPr/>
        </p:nvSpPr>
        <p:spPr>
          <a:xfrm rot="5400000">
            <a:off x="5784651" y="3960119"/>
            <a:ext cx="432048" cy="427096"/>
          </a:xfrm>
          <a:prstGeom prst="bentUpArrow">
            <a:avLst>
              <a:gd name="adj1" fmla="val 15610"/>
              <a:gd name="adj2" fmla="val 24061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ohnutá nahoru 21"/>
          <p:cNvSpPr/>
          <p:nvPr/>
        </p:nvSpPr>
        <p:spPr>
          <a:xfrm rot="5400000">
            <a:off x="5456255" y="4839588"/>
            <a:ext cx="432048" cy="427096"/>
          </a:xfrm>
          <a:prstGeom prst="bentUpArrow">
            <a:avLst>
              <a:gd name="adj1" fmla="val 15610"/>
              <a:gd name="adj2" fmla="val 24061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03730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6896" y="30533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896" y="30533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214223" y="306013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535457" y="30533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895457" y="304582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259670" y="30533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607610" y="303730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965681" y="303730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657536" y="335699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8023318" y="392080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48" y="395764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295" y="393183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885828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265335" y="392080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631884" y="393358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984288" y="393183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340421" y="391958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656443" y="392080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337" y="47971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099" y="479323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693268" y="431764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669099" y="517110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525827" y="481110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893052" y="482225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275579" y="48111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634136" y="48222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994136" y="482596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354136" y="482968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714136" y="483339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D:\Users\Angelika\AppData\Local\Microsoft\Windows\Temporary Internet Files\Content.IE5\K5BZQE5S\MC900436900[5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8074136" y="483711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D:\Users\Angelika\AppData\Local\Microsoft\Windows\Temporary Internet Files\Content.IE5\AXN2CN7M\MC900433160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504" y="268615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" descr="D:\Users\Angelika\AppData\Local\Microsoft\Windows\Temporary Internet Files\Content.IE5\AXN2CN7M\MC900433160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2970" y="357232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2" descr="D:\Users\Angelika\AppData\Local\Microsoft\Windows\Temporary Internet Files\Content.IE5\AXN2CN7M\MC900433160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6980" y="447187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D:\Users\Angelika\AppData\Local\Microsoft\Windows\Temporary Internet Files\Content.IE5\AXN2CN7M\MC900433160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333" y="533613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2970" y="2670218"/>
            <a:ext cx="26979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3706" y="3572993"/>
            <a:ext cx="26979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471872"/>
            <a:ext cx="26979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351107"/>
            <a:ext cx="26979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5390" y="4453746"/>
            <a:ext cx="26979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672856"/>
            <a:ext cx="26979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572993"/>
            <a:ext cx="26979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5390" y="5336130"/>
            <a:ext cx="26979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2" descr="D:\Users\Angelika\AppData\Local\Microsoft\Windows\Temporary Internet Files\Content.IE5\AXN2CN7M\MC900433160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370" y="162880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8" name="Ovál 67"/>
          <p:cNvSpPr/>
          <p:nvPr/>
        </p:nvSpPr>
        <p:spPr>
          <a:xfrm>
            <a:off x="2776097" y="352682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69" name="Ovál 68"/>
          <p:cNvSpPr/>
          <p:nvPr/>
        </p:nvSpPr>
        <p:spPr>
          <a:xfrm>
            <a:off x="2076894" y="353699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71" name="Ovál 70"/>
          <p:cNvSpPr/>
          <p:nvPr/>
        </p:nvSpPr>
        <p:spPr>
          <a:xfrm>
            <a:off x="2776098" y="263398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2" name="Ovál 71"/>
          <p:cNvSpPr/>
          <p:nvPr/>
        </p:nvSpPr>
        <p:spPr>
          <a:xfrm>
            <a:off x="3448371" y="529063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3" name="Ovál 72"/>
          <p:cNvSpPr/>
          <p:nvPr/>
        </p:nvSpPr>
        <p:spPr>
          <a:xfrm>
            <a:off x="3440658" y="442004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4" name="Ovál 73"/>
          <p:cNvSpPr/>
          <p:nvPr/>
        </p:nvSpPr>
        <p:spPr>
          <a:xfrm>
            <a:off x="3444361" y="352682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5" name="Ovál 74"/>
          <p:cNvSpPr/>
          <p:nvPr/>
        </p:nvSpPr>
        <p:spPr>
          <a:xfrm>
            <a:off x="2076895" y="264099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6" name="Ovál 75"/>
          <p:cNvSpPr/>
          <p:nvPr/>
        </p:nvSpPr>
        <p:spPr>
          <a:xfrm>
            <a:off x="2085417" y="529005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7" name="Ovál 76"/>
          <p:cNvSpPr/>
          <p:nvPr/>
        </p:nvSpPr>
        <p:spPr>
          <a:xfrm>
            <a:off x="2776098" y="529063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8" name="Ovál 77"/>
          <p:cNvSpPr/>
          <p:nvPr/>
        </p:nvSpPr>
        <p:spPr>
          <a:xfrm>
            <a:off x="2076895" y="440824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9" name="Ovál 78"/>
          <p:cNvSpPr/>
          <p:nvPr/>
        </p:nvSpPr>
        <p:spPr>
          <a:xfrm>
            <a:off x="2776096" y="442004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0" name="Ovál 79"/>
          <p:cNvSpPr/>
          <p:nvPr/>
        </p:nvSpPr>
        <p:spPr>
          <a:xfrm>
            <a:off x="3444360" y="263398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839083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</p:childTnLst>
        </p:cTn>
      </p:par>
    </p:tnLst>
    <p:bldLst>
      <p:bldP spid="68" grpId="0" animBg="1"/>
      <p:bldP spid="69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od čísla 11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96753"/>
            <a:ext cx="4040188" cy="504055"/>
          </a:xfrm>
        </p:spPr>
        <p:txBody>
          <a:bodyPr>
            <a:normAutofit/>
          </a:bodyPr>
          <a:lstStyle/>
          <a:p>
            <a:r>
              <a:rPr lang="cs-CZ" dirty="0" smtClean="0"/>
              <a:t>Znázornění rozdílu</a:t>
            </a:r>
            <a:endParaRPr lang="cs-CZ" dirty="0"/>
          </a:p>
        </p:txBody>
      </p:sp>
      <p:pic>
        <p:nvPicPr>
          <p:cNvPr id="3074" name="Picture 2" descr="D:\Users\Angelika\AppData\Local\Microsoft\Windows\Temporary Internet Files\Content.IE5\TYVDTD7P\MC900436902[2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1844824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052737"/>
            <a:ext cx="4041775" cy="576064"/>
          </a:xfrm>
        </p:spPr>
        <p:txBody>
          <a:bodyPr/>
          <a:lstStyle/>
          <a:p>
            <a:r>
              <a:rPr lang="cs-CZ" dirty="0" smtClean="0"/>
              <a:t>Počítej a zvol správný rozdíl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788024" y="1436503"/>
            <a:ext cx="4041775" cy="4608512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11 – 7 =</a:t>
            </a:r>
          </a:p>
          <a:p>
            <a:r>
              <a:rPr lang="cs-CZ" dirty="0" smtClean="0"/>
              <a:t>11 – 2 =</a:t>
            </a:r>
          </a:p>
          <a:p>
            <a:r>
              <a:rPr lang="cs-CZ" dirty="0" smtClean="0"/>
              <a:t>11 – 9 =</a:t>
            </a:r>
          </a:p>
          <a:p>
            <a:r>
              <a:rPr lang="cs-CZ" dirty="0" smtClean="0"/>
              <a:t>11 – 6 =</a:t>
            </a:r>
          </a:p>
          <a:p>
            <a:r>
              <a:rPr lang="cs-CZ" dirty="0" smtClean="0"/>
              <a:t>11 – 3 =</a:t>
            </a:r>
          </a:p>
          <a:p>
            <a:r>
              <a:rPr lang="cs-CZ" dirty="0" smtClean="0"/>
              <a:t>11 – 5 =</a:t>
            </a:r>
          </a:p>
          <a:p>
            <a:r>
              <a:rPr lang="cs-CZ" dirty="0" smtClean="0"/>
              <a:t>11 – 8 =</a:t>
            </a:r>
          </a:p>
          <a:p>
            <a:r>
              <a:rPr lang="cs-CZ" dirty="0" smtClean="0"/>
              <a:t>11 – 4 =</a:t>
            </a:r>
          </a:p>
          <a:p>
            <a:endParaRPr lang="cs-CZ" dirty="0"/>
          </a:p>
        </p:txBody>
      </p:sp>
      <p:pic>
        <p:nvPicPr>
          <p:cNvPr id="21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5739" y="1844824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3934" y="1844824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62129" y="1844824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60324" y="1844824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58519" y="1844824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56714" y="1844824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54909" y="1844824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53104" y="1844824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51299" y="1844824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5622" y="2099483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36" y="277168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662" y="245948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228" y="248061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884" y="246956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2516" y="247460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8064" y="247460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1795" y="245948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9168" y="245691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6541" y="245434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3914" y="245177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1299" y="244701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Minus 56"/>
          <p:cNvSpPr/>
          <p:nvPr/>
        </p:nvSpPr>
        <p:spPr>
          <a:xfrm rot="4681040">
            <a:off x="400543" y="2117870"/>
            <a:ext cx="380734" cy="390925"/>
          </a:xfrm>
          <a:prstGeom prst="mathMinus">
            <a:avLst>
              <a:gd name="adj1" fmla="val 25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Minus 61"/>
          <p:cNvSpPr/>
          <p:nvPr/>
        </p:nvSpPr>
        <p:spPr>
          <a:xfrm rot="4681040">
            <a:off x="3140931" y="1857221"/>
            <a:ext cx="380734" cy="390925"/>
          </a:xfrm>
          <a:prstGeom prst="mathMinus">
            <a:avLst>
              <a:gd name="adj1" fmla="val 25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Minus 62"/>
          <p:cNvSpPr/>
          <p:nvPr/>
        </p:nvSpPr>
        <p:spPr>
          <a:xfrm rot="4681040">
            <a:off x="2238800" y="1871660"/>
            <a:ext cx="380734" cy="390925"/>
          </a:xfrm>
          <a:prstGeom prst="mathMinus">
            <a:avLst>
              <a:gd name="adj1" fmla="val 25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Minus 63"/>
          <p:cNvSpPr/>
          <p:nvPr/>
        </p:nvSpPr>
        <p:spPr>
          <a:xfrm rot="4681040">
            <a:off x="2853546" y="1857221"/>
            <a:ext cx="380734" cy="390925"/>
          </a:xfrm>
          <a:prstGeom prst="mathMinus">
            <a:avLst>
              <a:gd name="adj1" fmla="val 25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Minus 64"/>
          <p:cNvSpPr/>
          <p:nvPr/>
        </p:nvSpPr>
        <p:spPr>
          <a:xfrm rot="4681040">
            <a:off x="2546174" y="1857219"/>
            <a:ext cx="380734" cy="390925"/>
          </a:xfrm>
          <a:prstGeom prst="mathMinus">
            <a:avLst>
              <a:gd name="adj1" fmla="val 25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Minus 65"/>
          <p:cNvSpPr/>
          <p:nvPr/>
        </p:nvSpPr>
        <p:spPr>
          <a:xfrm rot="4681040">
            <a:off x="1948172" y="1857218"/>
            <a:ext cx="380734" cy="390925"/>
          </a:xfrm>
          <a:prstGeom prst="mathMinus">
            <a:avLst>
              <a:gd name="adj1" fmla="val 25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Minus 66"/>
          <p:cNvSpPr/>
          <p:nvPr/>
        </p:nvSpPr>
        <p:spPr>
          <a:xfrm rot="4681040">
            <a:off x="485983" y="2803018"/>
            <a:ext cx="380734" cy="390925"/>
          </a:xfrm>
          <a:prstGeom prst="mathMinus">
            <a:avLst>
              <a:gd name="adj1" fmla="val 25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Minus 67"/>
          <p:cNvSpPr/>
          <p:nvPr/>
        </p:nvSpPr>
        <p:spPr>
          <a:xfrm rot="4681040">
            <a:off x="1649977" y="1857218"/>
            <a:ext cx="380734" cy="390925"/>
          </a:xfrm>
          <a:prstGeom prst="mathMinus">
            <a:avLst>
              <a:gd name="adj1" fmla="val 25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Minus 68"/>
          <p:cNvSpPr/>
          <p:nvPr/>
        </p:nvSpPr>
        <p:spPr>
          <a:xfrm rot="4681040">
            <a:off x="3185274" y="2444021"/>
            <a:ext cx="380734" cy="390925"/>
          </a:xfrm>
          <a:prstGeom prst="mathMinus">
            <a:avLst>
              <a:gd name="adj1" fmla="val 25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5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6330" y="3130716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3784" y="3130716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11238" y="3130716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18692" y="3130716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22169" y="3111530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33600" y="3130716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49538" y="3143483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48508" y="3130716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71279" y="3136607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63416" y="3130716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765" y="3429000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6" name="Minus 85"/>
          <p:cNvSpPr/>
          <p:nvPr/>
        </p:nvSpPr>
        <p:spPr>
          <a:xfrm rot="4681040">
            <a:off x="2023252" y="3121145"/>
            <a:ext cx="380734" cy="390925"/>
          </a:xfrm>
          <a:prstGeom prst="mathMinus">
            <a:avLst>
              <a:gd name="adj1" fmla="val 25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Minus 91"/>
          <p:cNvSpPr/>
          <p:nvPr/>
        </p:nvSpPr>
        <p:spPr>
          <a:xfrm rot="4681040">
            <a:off x="1075243" y="3115253"/>
            <a:ext cx="380734" cy="390925"/>
          </a:xfrm>
          <a:prstGeom prst="mathMinus">
            <a:avLst>
              <a:gd name="adj1" fmla="val 25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Minus 92"/>
          <p:cNvSpPr/>
          <p:nvPr/>
        </p:nvSpPr>
        <p:spPr>
          <a:xfrm rot="4681040">
            <a:off x="1408345" y="3121145"/>
            <a:ext cx="380734" cy="390925"/>
          </a:xfrm>
          <a:prstGeom prst="mathMinus">
            <a:avLst>
              <a:gd name="adj1" fmla="val 25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Minus 93"/>
          <p:cNvSpPr/>
          <p:nvPr/>
        </p:nvSpPr>
        <p:spPr>
          <a:xfrm rot="4681040">
            <a:off x="2622821" y="3137187"/>
            <a:ext cx="380734" cy="390925"/>
          </a:xfrm>
          <a:prstGeom prst="mathMinus">
            <a:avLst>
              <a:gd name="adj1" fmla="val 25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Minus 94"/>
          <p:cNvSpPr/>
          <p:nvPr/>
        </p:nvSpPr>
        <p:spPr>
          <a:xfrm rot="4681040">
            <a:off x="3264273" y="3128425"/>
            <a:ext cx="380734" cy="390925"/>
          </a:xfrm>
          <a:prstGeom prst="mathMinus">
            <a:avLst>
              <a:gd name="adj1" fmla="val 25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Minus 95"/>
          <p:cNvSpPr/>
          <p:nvPr/>
        </p:nvSpPr>
        <p:spPr>
          <a:xfrm rot="4681040">
            <a:off x="472418" y="3460337"/>
            <a:ext cx="380734" cy="390925"/>
          </a:xfrm>
          <a:prstGeom prst="mathMinus">
            <a:avLst>
              <a:gd name="adj1" fmla="val 25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7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662" y="37890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238" y="37890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974" y="37890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7504" y="37890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154" y="37890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8440" y="379329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318" y="37890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497" y="37891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1974" y="380096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6542" y="37890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58" y="40959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765" y="49411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0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7126" y="4390217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1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1234" y="4390217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98620" y="4390217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13519" y="4390217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22169" y="4390217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52892" y="4390217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6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46740" y="4390217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7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73084" y="4390217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71258" y="4390217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9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63415" y="4390217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8604" y="4633702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1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65" y="49411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2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171" y="493239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7201" y="493239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4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812" y="49411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5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7930" y="493239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6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497" y="492287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7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199" y="493164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8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5962" y="493164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3913" y="493164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0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597" y="519424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1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1923" y="5502215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2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8604" y="5733256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74" y="602566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4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36" y="630932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5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1234" y="5505525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6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25779" y="5508835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7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13519" y="5512145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8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32330" y="5515455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9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45858" y="5525385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0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46740" y="5522075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1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59894" y="5525385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2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55922" y="5528695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" name="Picture 2" descr="D:\Users\Angelika\AppData\Local\Microsoft\Windows\Temporary Internet Files\Content.IE5\TYVDTD7P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46328" y="5528695"/>
            <a:ext cx="36004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4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99" y="602566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5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210" y="60418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6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0623" y="605014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7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440" y="605014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8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9538" y="605990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9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084" y="606264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0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5983" y="606264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1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302" y="606264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2" name="Picture 4" descr="D:\Users\Angelika\AppData\Local\Microsoft\Windows\Temporary Internet Files\Content.IE5\0AZE2JSC\MC90043690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5641" y="606816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0" name="Minus 169"/>
          <p:cNvSpPr/>
          <p:nvPr/>
        </p:nvSpPr>
        <p:spPr>
          <a:xfrm rot="4443460">
            <a:off x="445527" y="4955522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Minus 170"/>
          <p:cNvSpPr/>
          <p:nvPr/>
        </p:nvSpPr>
        <p:spPr>
          <a:xfrm rot="4443460">
            <a:off x="3272495" y="4120869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Minus 171"/>
          <p:cNvSpPr/>
          <p:nvPr/>
        </p:nvSpPr>
        <p:spPr>
          <a:xfrm rot="4443460">
            <a:off x="496741" y="4402703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Minus 172"/>
          <p:cNvSpPr/>
          <p:nvPr/>
        </p:nvSpPr>
        <p:spPr>
          <a:xfrm rot="4443460">
            <a:off x="1685264" y="2862180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Minus 173"/>
          <p:cNvSpPr/>
          <p:nvPr/>
        </p:nvSpPr>
        <p:spPr>
          <a:xfrm rot="4443460">
            <a:off x="2960303" y="4134374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5" name="Minus 174"/>
          <p:cNvSpPr/>
          <p:nvPr/>
        </p:nvSpPr>
        <p:spPr>
          <a:xfrm rot="4443460">
            <a:off x="2929512" y="2876093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6" name="Minus 175"/>
          <p:cNvSpPr/>
          <p:nvPr/>
        </p:nvSpPr>
        <p:spPr>
          <a:xfrm rot="4443460">
            <a:off x="2956767" y="4682220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7" name="Minus 176"/>
          <p:cNvSpPr/>
          <p:nvPr/>
        </p:nvSpPr>
        <p:spPr>
          <a:xfrm rot="4443460">
            <a:off x="3211822" y="4682221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8" name="Minus 177"/>
          <p:cNvSpPr/>
          <p:nvPr/>
        </p:nvSpPr>
        <p:spPr>
          <a:xfrm rot="4443460">
            <a:off x="2336781" y="4680819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9" name="Minus 178"/>
          <p:cNvSpPr/>
          <p:nvPr/>
        </p:nvSpPr>
        <p:spPr>
          <a:xfrm rot="4443460">
            <a:off x="2650097" y="4681170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0" name="Minus 179"/>
          <p:cNvSpPr/>
          <p:nvPr/>
        </p:nvSpPr>
        <p:spPr>
          <a:xfrm rot="4443460">
            <a:off x="2314068" y="2862179"/>
            <a:ext cx="412860" cy="908853"/>
          </a:xfrm>
          <a:prstGeom prst="mathMinus">
            <a:avLst>
              <a:gd name="adj1" fmla="val 2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3" name="Minus 182"/>
          <p:cNvSpPr/>
          <p:nvPr/>
        </p:nvSpPr>
        <p:spPr>
          <a:xfrm rot="4443460">
            <a:off x="2354157" y="3524680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6" name="Minus 185"/>
          <p:cNvSpPr/>
          <p:nvPr/>
        </p:nvSpPr>
        <p:spPr>
          <a:xfrm rot="4443460">
            <a:off x="2998616" y="3514493"/>
            <a:ext cx="329161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7" name="Minus 186"/>
          <p:cNvSpPr/>
          <p:nvPr/>
        </p:nvSpPr>
        <p:spPr>
          <a:xfrm rot="4443460">
            <a:off x="2615883" y="5793737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8" name="Minus 187"/>
          <p:cNvSpPr/>
          <p:nvPr/>
        </p:nvSpPr>
        <p:spPr>
          <a:xfrm rot="4443460">
            <a:off x="2920407" y="5788220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Minus 188"/>
          <p:cNvSpPr/>
          <p:nvPr/>
        </p:nvSpPr>
        <p:spPr>
          <a:xfrm rot="4443460">
            <a:off x="1701429" y="5264098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0" name="Minus 189"/>
          <p:cNvSpPr/>
          <p:nvPr/>
        </p:nvSpPr>
        <p:spPr>
          <a:xfrm rot="4443460">
            <a:off x="1388969" y="5272408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1" name="Minus 190"/>
          <p:cNvSpPr/>
          <p:nvPr/>
        </p:nvSpPr>
        <p:spPr>
          <a:xfrm rot="4443460">
            <a:off x="2015031" y="5293194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2" name="Minus 191"/>
          <p:cNvSpPr/>
          <p:nvPr/>
        </p:nvSpPr>
        <p:spPr>
          <a:xfrm rot="4443460">
            <a:off x="2350111" y="5254269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3" name="Minus 192"/>
          <p:cNvSpPr/>
          <p:nvPr/>
        </p:nvSpPr>
        <p:spPr>
          <a:xfrm rot="4443460">
            <a:off x="2647801" y="5286053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Minus 193"/>
          <p:cNvSpPr/>
          <p:nvPr/>
        </p:nvSpPr>
        <p:spPr>
          <a:xfrm rot="4443460">
            <a:off x="2938429" y="5278830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5" name="Minus 194"/>
          <p:cNvSpPr/>
          <p:nvPr/>
        </p:nvSpPr>
        <p:spPr>
          <a:xfrm rot="4443460">
            <a:off x="3209592" y="5272408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6" name="Minus 195"/>
          <p:cNvSpPr/>
          <p:nvPr/>
        </p:nvSpPr>
        <p:spPr>
          <a:xfrm rot="4443460">
            <a:off x="3219918" y="5785478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7" name="Minus 196"/>
          <p:cNvSpPr/>
          <p:nvPr/>
        </p:nvSpPr>
        <p:spPr>
          <a:xfrm rot="4443460">
            <a:off x="3279192" y="3508795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8" name="Minus 197"/>
          <p:cNvSpPr/>
          <p:nvPr/>
        </p:nvSpPr>
        <p:spPr>
          <a:xfrm rot="4443460">
            <a:off x="2000418" y="3524680"/>
            <a:ext cx="412860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Minus 198"/>
          <p:cNvSpPr/>
          <p:nvPr/>
        </p:nvSpPr>
        <p:spPr>
          <a:xfrm rot="4443460">
            <a:off x="2691947" y="3532997"/>
            <a:ext cx="329161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0" name="Minus 199"/>
          <p:cNvSpPr/>
          <p:nvPr/>
        </p:nvSpPr>
        <p:spPr>
          <a:xfrm rot="4443460">
            <a:off x="498873" y="3851306"/>
            <a:ext cx="329161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1" name="Minus 200"/>
          <p:cNvSpPr/>
          <p:nvPr/>
        </p:nvSpPr>
        <p:spPr>
          <a:xfrm rot="4443460">
            <a:off x="498873" y="6058783"/>
            <a:ext cx="329161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2" name="Minus 201"/>
          <p:cNvSpPr/>
          <p:nvPr/>
        </p:nvSpPr>
        <p:spPr>
          <a:xfrm rot="4443460">
            <a:off x="489016" y="5492648"/>
            <a:ext cx="329161" cy="908853"/>
          </a:xfrm>
          <a:prstGeom prst="mathMinus">
            <a:avLst>
              <a:gd name="adj1" fmla="val 12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7" name="Picture 5" descr="D:\Users\Angelika\AppData\Local\Microsoft\Windows\Temporary Internet Files\Content.IE5\AXN2CN7M\MC9004382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993" y="3275460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" name="Picture 5" descr="D:\Users\Angelika\AppData\Local\Microsoft\Windows\Temporary Internet Files\Content.IE5\AXN2CN7M\MC9004382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9205" y="4181928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" name="Picture 5" descr="D:\Users\Angelika\AppData\Local\Microsoft\Windows\Temporary Internet Files\Content.IE5\AXN2CN7M\MC9004382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8575" y="2412683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" name="Picture 5" descr="D:\Users\Angelika\AppData\Local\Microsoft\Windows\Temporary Internet Files\Content.IE5\AXN2CN7M\MC9004382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2923" y="4588801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" name="Picture 5" descr="D:\Users\Angelika\AppData\Local\Microsoft\Windows\Temporary Internet Files\Content.IE5\AXN2CN7M\MC9004382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184" y="3719032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" name="Picture 5" descr="D:\Users\Angelika\AppData\Local\Microsoft\Windows\Temporary Internet Files\Content.IE5\AXN2CN7M\MC9004382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656" y="2846778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" name="Picture 5" descr="D:\Users\Angelika\AppData\Local\Microsoft\Windows\Temporary Internet Files\Content.IE5\AXN2CN7M\MC9004382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0618" y="5041058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1" name="Picture 5" descr="D:\Users\Angelika\AppData\Local\Microsoft\Windows\Temporary Internet Files\Content.IE5\AXN2CN7M\MC9004382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7614" y="1959332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D:\Users\Angelika\AppData\Local\Microsoft\Windows\Temporary Internet Files\Content.IE5\K5BZQE5S\MC900433161[4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134" y="195933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3" name="Picture 6" descr="D:\Users\Angelika\AppData\Local\Microsoft\Windows\Temporary Internet Files\Content.IE5\K5BZQE5S\MC900433161[4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5733" y="416797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4" name="Picture 6" descr="D:\Users\Angelika\AppData\Local\Microsoft\Windows\Temporary Internet Files\Content.IE5\K5BZQE5S\MC900433161[4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712" y="461060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" name="Picture 6" descr="D:\Users\Angelika\AppData\Local\Microsoft\Windows\Temporary Internet Files\Content.IE5\K5BZQE5S\MC900433161[4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0456" y="503643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6" name="Picture 6" descr="D:\Users\Angelika\AppData\Local\Microsoft\Windows\Temporary Internet Files\Content.IE5\K5BZQE5S\MC900433161[4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9504" y="503643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7" name="Picture 6" descr="D:\Users\Angelika\AppData\Local\Microsoft\Windows\Temporary Internet Files\Content.IE5\K5BZQE5S\MC900433161[4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9709" y="195548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8" name="Picture 6" descr="D:\Users\Angelika\AppData\Local\Microsoft\Windows\Temporary Internet Files\Content.IE5\K5BZQE5S\MC900433161[4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9709" y="241268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9" name="Picture 6" descr="D:\Users\Angelika\AppData\Local\Microsoft\Windows\Temporary Internet Files\Content.IE5\K5BZQE5S\MC900433161[4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6692" y="284271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0" name="Picture 6" descr="D:\Users\Angelika\AppData\Local\Microsoft\Windows\Temporary Internet Files\Content.IE5\K5BZQE5S\MC900433161[4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972" y="416797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1" name="Picture 6" descr="D:\Users\Angelika\AppData\Local\Microsoft\Windows\Temporary Internet Files\Content.IE5\K5BZQE5S\MC900433161[4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184" y="460621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3" name="Picture 6" descr="D:\Users\Angelika\AppData\Local\Microsoft\Windows\Temporary Internet Files\Content.IE5\K5BZQE5S\MC900433161[4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5402" y="241268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4" name="Picture 6" descr="D:\Users\Angelika\AppData\Local\Microsoft\Windows\Temporary Internet Files\Content.IE5\K5BZQE5S\MC900433161[4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1508" y="285548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" name="Picture 6" descr="D:\Users\Angelika\AppData\Local\Microsoft\Windows\Temporary Internet Files\Content.IE5\K5BZQE5S\MC900433161[4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1508" y="328102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6" name="Picture 6" descr="D:\Users\Angelika\AppData\Local\Microsoft\Windows\Temporary Internet Files\Content.IE5\K5BZQE5S\MC900433161[4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363" y="328499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7" name="Picture 6" descr="D:\Users\Angelika\AppData\Local\Microsoft\Windows\Temporary Internet Files\Content.IE5\K5BZQE5S\MC900433161[4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3099" y="373466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8" name="Picture 6" descr="D:\Users\Angelika\AppData\Local\Microsoft\Windows\Temporary Internet Files\Content.IE5\K5BZQE5S\MC900433161[4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5733" y="371319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" name="Picture 5" descr="D:\Users\Angelika\AppData\Local\Microsoft\Windows\Temporary Internet Files\Content.IE5\AXN2CN7M\MC9004382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268760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4" name="Ovál 163"/>
          <p:cNvSpPr/>
          <p:nvPr/>
        </p:nvSpPr>
        <p:spPr>
          <a:xfrm>
            <a:off x="6313575" y="367353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5" name="Ovál 164"/>
          <p:cNvSpPr/>
          <p:nvPr/>
        </p:nvSpPr>
        <p:spPr>
          <a:xfrm>
            <a:off x="6287278" y="323950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6" name="Ovál 165"/>
          <p:cNvSpPr/>
          <p:nvPr/>
        </p:nvSpPr>
        <p:spPr>
          <a:xfrm>
            <a:off x="6857124" y="279721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67" name="Ovál 166"/>
          <p:cNvSpPr/>
          <p:nvPr/>
        </p:nvSpPr>
        <p:spPr>
          <a:xfrm>
            <a:off x="6833860" y="236718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8" name="Ovál 167"/>
          <p:cNvSpPr/>
          <p:nvPr/>
        </p:nvSpPr>
        <p:spPr>
          <a:xfrm>
            <a:off x="7345608" y="189703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9" name="Ovál 168"/>
          <p:cNvSpPr/>
          <p:nvPr/>
        </p:nvSpPr>
        <p:spPr>
          <a:xfrm>
            <a:off x="6857123" y="367353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81" name="Ovál 180"/>
          <p:cNvSpPr/>
          <p:nvPr/>
        </p:nvSpPr>
        <p:spPr>
          <a:xfrm>
            <a:off x="6827754" y="189626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2" name="Ovál 181"/>
          <p:cNvSpPr/>
          <p:nvPr/>
        </p:nvSpPr>
        <p:spPr>
          <a:xfrm>
            <a:off x="6301363" y="191383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84" name="Ovál 183"/>
          <p:cNvSpPr/>
          <p:nvPr/>
        </p:nvSpPr>
        <p:spPr>
          <a:xfrm>
            <a:off x="6325903" y="499634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85" name="Ovál 184"/>
          <p:cNvSpPr/>
          <p:nvPr/>
        </p:nvSpPr>
        <p:spPr>
          <a:xfrm>
            <a:off x="6868208" y="454387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3" name="Ovál 202"/>
          <p:cNvSpPr/>
          <p:nvPr/>
        </p:nvSpPr>
        <p:spPr>
          <a:xfrm>
            <a:off x="7394103" y="413642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7" name="Ovál 206"/>
          <p:cNvSpPr/>
          <p:nvPr/>
        </p:nvSpPr>
        <p:spPr>
          <a:xfrm>
            <a:off x="7357452" y="323950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2" name="Ovál 211"/>
          <p:cNvSpPr/>
          <p:nvPr/>
        </p:nvSpPr>
        <p:spPr>
          <a:xfrm>
            <a:off x="6833860" y="323950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22" name="Ovál 221"/>
          <p:cNvSpPr/>
          <p:nvPr/>
        </p:nvSpPr>
        <p:spPr>
          <a:xfrm>
            <a:off x="6287277" y="279671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9" name="Ovál 228"/>
          <p:cNvSpPr/>
          <p:nvPr/>
        </p:nvSpPr>
        <p:spPr>
          <a:xfrm>
            <a:off x="7374490" y="279671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0" name="Ovál 229"/>
          <p:cNvSpPr/>
          <p:nvPr/>
        </p:nvSpPr>
        <p:spPr>
          <a:xfrm>
            <a:off x="6301362" y="236718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1" name="Ovál 230"/>
          <p:cNvSpPr/>
          <p:nvPr/>
        </p:nvSpPr>
        <p:spPr>
          <a:xfrm>
            <a:off x="7356793" y="236718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2" name="Ovál 231"/>
          <p:cNvSpPr/>
          <p:nvPr/>
        </p:nvSpPr>
        <p:spPr>
          <a:xfrm>
            <a:off x="7411847" y="456071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33" name="Ovál 232"/>
          <p:cNvSpPr/>
          <p:nvPr/>
        </p:nvSpPr>
        <p:spPr>
          <a:xfrm>
            <a:off x="6301361" y="454387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4" name="Ovál 233"/>
          <p:cNvSpPr/>
          <p:nvPr/>
        </p:nvSpPr>
        <p:spPr>
          <a:xfrm>
            <a:off x="6864469" y="411291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5" name="Ovál 234"/>
          <p:cNvSpPr/>
          <p:nvPr/>
        </p:nvSpPr>
        <p:spPr>
          <a:xfrm>
            <a:off x="6313575" y="411623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6" name="Ovál 235"/>
          <p:cNvSpPr/>
          <p:nvPr/>
        </p:nvSpPr>
        <p:spPr>
          <a:xfrm>
            <a:off x="7374490" y="366769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37" name="Ovál 236"/>
          <p:cNvSpPr/>
          <p:nvPr/>
        </p:nvSpPr>
        <p:spPr>
          <a:xfrm>
            <a:off x="7421508" y="500474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8" name="Ovál 237"/>
          <p:cNvSpPr/>
          <p:nvPr/>
        </p:nvSpPr>
        <p:spPr>
          <a:xfrm>
            <a:off x="6857122" y="499093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683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1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2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3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8"/>
                  </p:tgtEl>
                </p:cond>
              </p:nextCondLst>
            </p:seq>
          </p:childTnLst>
        </p:cTn>
      </p:par>
    </p:tnLst>
    <p:bldLst>
      <p:bldP spid="164" grpId="0" animBg="1"/>
      <p:bldP spid="165" grpId="0" animBg="1"/>
      <p:bldP spid="166" grpId="0" animBg="1"/>
      <p:bldP spid="167" grpId="0" animBg="1"/>
      <p:bldP spid="168" grpId="0" animBg="1"/>
      <p:bldP spid="169" grpId="0" animBg="1"/>
      <p:bldP spid="181" grpId="0" animBg="1"/>
      <p:bldP spid="182" grpId="0" animBg="1"/>
      <p:bldP spid="184" grpId="0" animBg="1"/>
      <p:bldP spid="185" grpId="0" animBg="1"/>
      <p:bldP spid="203" grpId="0" animBg="1"/>
      <p:bldP spid="207" grpId="0" animBg="1"/>
      <p:bldP spid="212" grpId="0" animBg="1"/>
      <p:bldP spid="222" grpId="0" animBg="1"/>
      <p:bldP spid="229" grpId="0" animBg="1"/>
      <p:bldP spid="230" grpId="0" animBg="1"/>
      <p:bldP spid="231" grpId="0" animBg="1"/>
      <p:bldP spid="232" grpId="0" animBg="1"/>
      <p:bldP spid="233" grpId="0" animBg="1"/>
      <p:bldP spid="234" grpId="0" animBg="1"/>
      <p:bldP spid="235" grpId="0" animBg="1"/>
      <p:bldP spid="236" grpId="0" animBg="1"/>
      <p:bldP spid="237" grpId="0" animBg="1"/>
      <p:bldP spid="23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od čísla 12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Odeber jednotky a zbytek rozkladu odečti od desítky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6661" y="2174967"/>
            <a:ext cx="4040188" cy="3951288"/>
          </a:xfrm>
        </p:spPr>
        <p:txBody>
          <a:bodyPr/>
          <a:lstStyle/>
          <a:p>
            <a:r>
              <a:rPr lang="cs-CZ" dirty="0" smtClean="0"/>
              <a:t>12 – 2 – 1 = 9</a:t>
            </a:r>
          </a:p>
          <a:p>
            <a:r>
              <a:rPr lang="cs-CZ" dirty="0" smtClean="0"/>
              <a:t>12 – 3 =</a:t>
            </a:r>
          </a:p>
          <a:p>
            <a:endParaRPr lang="cs-CZ" dirty="0"/>
          </a:p>
          <a:p>
            <a:r>
              <a:rPr lang="cs-CZ" dirty="0" smtClean="0"/>
              <a:t>12 – 2 – 2 = 8</a:t>
            </a:r>
          </a:p>
          <a:p>
            <a:r>
              <a:rPr lang="cs-CZ" dirty="0" smtClean="0"/>
              <a:t>12 – 4 =</a:t>
            </a:r>
          </a:p>
          <a:p>
            <a:endParaRPr lang="cs-CZ" dirty="0"/>
          </a:p>
          <a:p>
            <a:r>
              <a:rPr lang="cs-CZ" dirty="0" smtClean="0"/>
              <a:t>12 – 2 – 3 = 7</a:t>
            </a:r>
          </a:p>
          <a:p>
            <a:r>
              <a:rPr lang="cs-CZ" dirty="0" smtClean="0"/>
              <a:t>12 – 5 =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Znázornění rozdílu</a:t>
            </a:r>
            <a:endParaRPr lang="cs-CZ" dirty="0"/>
          </a:p>
        </p:txBody>
      </p:sp>
      <p:pic>
        <p:nvPicPr>
          <p:cNvPr id="1026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4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564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4564" y="21395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61" y="212537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168" y="21395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7597" y="21215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2255" y="24815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617" y="247828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4936" y="212537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691" y="213578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0691" y="21395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6582" y="2154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622" y="34290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617" y="34290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612" y="34290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1607" y="34290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602" y="34290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7597" y="34290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0592" y="34290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3587" y="34290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6582" y="34290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9577" y="34290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617" y="38610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612" y="38610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8662" y="47971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662" y="47971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1380" y="47971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9168" y="47971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602" y="47971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936" y="47971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9164" y="47971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4519" y="47971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3601" y="480945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7809" y="479733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849" y="51571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D:\Users\Angelika\AppData\Local\Microsoft\Windows\Temporary Internet Files\Content.IE5\TYVDTD7P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6849" y="51571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Šipka ohnutá nahoru 42"/>
          <p:cNvSpPr/>
          <p:nvPr/>
        </p:nvSpPr>
        <p:spPr>
          <a:xfrm rot="5400000">
            <a:off x="7923739" y="2146731"/>
            <a:ext cx="427033" cy="461347"/>
          </a:xfrm>
          <a:prstGeom prst="bentUpArrow">
            <a:avLst>
              <a:gd name="adj1" fmla="val 13896"/>
              <a:gd name="adj2" fmla="val 22654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Šipka ohnutá nahoru 44"/>
          <p:cNvSpPr/>
          <p:nvPr/>
        </p:nvSpPr>
        <p:spPr>
          <a:xfrm rot="5400000">
            <a:off x="7225225" y="4825253"/>
            <a:ext cx="427033" cy="461347"/>
          </a:xfrm>
          <a:prstGeom prst="bentUpArrow">
            <a:avLst>
              <a:gd name="adj1" fmla="val 13896"/>
              <a:gd name="adj2" fmla="val 22654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Šipka ohnutá nahoru 45"/>
          <p:cNvSpPr/>
          <p:nvPr/>
        </p:nvSpPr>
        <p:spPr>
          <a:xfrm rot="5400000">
            <a:off x="7564293" y="3453772"/>
            <a:ext cx="427033" cy="461347"/>
          </a:xfrm>
          <a:prstGeom prst="bentUpArrow">
            <a:avLst>
              <a:gd name="adj1" fmla="val 13896"/>
              <a:gd name="adj2" fmla="val 22654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D:\Users\Angelika\AppData\Local\Microsoft\Windows\Temporary Internet Files\Content.IE5\AXN2CN7M\MC900433160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5408" y="269428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D:\Users\Angelika\AppData\Local\Microsoft\Windows\Temporary Internet Files\Content.IE5\AXN2CN7M\MC900433160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776" y="404104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D:\Users\Angelika\AppData\Local\Microsoft\Windows\Temporary Internet Files\Content.IE5\AXN2CN7M\MC900433160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684" y="533190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776" y="265828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684" y="266157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7376" y="404212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4104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776" y="533715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33715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D:\Users\Angelika\AppData\Local\Microsoft\Windows\Temporary Internet Files\Content.IE5\AXN2CN7M\MC900433160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70080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" name="Ovál 58"/>
          <p:cNvSpPr/>
          <p:nvPr/>
        </p:nvSpPr>
        <p:spPr>
          <a:xfrm>
            <a:off x="2065119" y="528640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3547167" y="528640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2818767" y="529165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62" name="Ovál 61"/>
          <p:cNvSpPr/>
          <p:nvPr/>
        </p:nvSpPr>
        <p:spPr>
          <a:xfrm>
            <a:off x="3547167" y="399554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2046799" y="264878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5" name="Ovál 64"/>
          <p:cNvSpPr/>
          <p:nvPr/>
        </p:nvSpPr>
        <p:spPr>
          <a:xfrm>
            <a:off x="3547165" y="261607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66" name="Ovál 65"/>
          <p:cNvSpPr/>
          <p:nvPr/>
        </p:nvSpPr>
        <p:spPr>
          <a:xfrm>
            <a:off x="2818765" y="261607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7" name="Ovál 66"/>
          <p:cNvSpPr/>
          <p:nvPr/>
        </p:nvSpPr>
        <p:spPr>
          <a:xfrm>
            <a:off x="2065118" y="401011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8" name="Ovál 67"/>
          <p:cNvSpPr/>
          <p:nvPr/>
        </p:nvSpPr>
        <p:spPr>
          <a:xfrm>
            <a:off x="2818766" y="401034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958303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</p:childTnLst>
        </p:cTn>
      </p:par>
    </p:tnLst>
    <p:bldLst>
      <p:bldP spid="59" grpId="0" animBg="1"/>
      <p:bldP spid="60" grpId="0" animBg="1"/>
      <p:bldP spid="61" grpId="0" animBg="1"/>
      <p:bldP spid="62" grpId="0" animBg="1"/>
      <p:bldP spid="63" grpId="0" animBg="1"/>
      <p:bldP spid="65" grpId="0" animBg="1"/>
      <p:bldP spid="66" grpId="0" animBg="1"/>
      <p:bldP spid="67" grpId="0" animBg="1"/>
      <p:bldP spid="6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od čísla 12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Odeber jednotky a zbytek rozkladu odečti od desítky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12 – 2 – 4 = 6</a:t>
            </a:r>
          </a:p>
          <a:p>
            <a:r>
              <a:rPr lang="cs-CZ" dirty="0" smtClean="0"/>
              <a:t>12 – 6 =</a:t>
            </a:r>
          </a:p>
          <a:p>
            <a:r>
              <a:rPr lang="cs-CZ" dirty="0" smtClean="0"/>
              <a:t>12 – 2 – 5 = 5</a:t>
            </a:r>
          </a:p>
          <a:p>
            <a:r>
              <a:rPr lang="cs-CZ" dirty="0" smtClean="0"/>
              <a:t>12 – 7 = </a:t>
            </a:r>
          </a:p>
          <a:p>
            <a:r>
              <a:rPr lang="cs-CZ" dirty="0" smtClean="0"/>
              <a:t>12 – 2 – 6 = 4</a:t>
            </a:r>
          </a:p>
          <a:p>
            <a:r>
              <a:rPr lang="cs-CZ" dirty="0" smtClean="0"/>
              <a:t>12 – 8 =</a:t>
            </a:r>
          </a:p>
          <a:p>
            <a:r>
              <a:rPr lang="cs-CZ" dirty="0" smtClean="0"/>
              <a:t>12 – 2 – 7 = 3 </a:t>
            </a:r>
          </a:p>
          <a:p>
            <a:r>
              <a:rPr lang="cs-CZ" dirty="0" smtClean="0"/>
              <a:t>12 – 9 =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Znázornění rozdílu</a:t>
            </a:r>
            <a:endParaRPr lang="cs-CZ" dirty="0"/>
          </a:p>
        </p:txBody>
      </p:sp>
      <p:pic>
        <p:nvPicPr>
          <p:cNvPr id="4098" name="Picture 2" descr="D:\Users\Angelika\AppData\Local\Microsoft\Windows\Temporary Internet Files\Content.IE5\AXN2CN7M\MC90043316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9008" y="2665481"/>
            <a:ext cx="288032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Users\Angelika\AppData\Local\Microsoft\Windows\Temporary Internet Files\Content.IE5\AXN2CN7M\MC90043316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437112"/>
            <a:ext cx="288032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Users\Angelika\AppData\Local\Microsoft\Windows\Temporary Internet Files\Content.IE5\AXN2CN7M\MC90043316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573016"/>
            <a:ext cx="288032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AXN2CN7M\MC90043316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9040" y="5373216"/>
            <a:ext cx="288032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5381" y="266754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7394" y="267594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9040" y="357301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781" y="357304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3064" y="443019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7394" y="442602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781" y="537321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D:\Users\Angelika\AppData\Local\Microsoft\Windows\Temporary Internet Files\Content.IE5\K5BZQE5S\MC900433161[5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9457" y="537321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050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6545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68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5154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246494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Šipka ohnutá nahoru 34"/>
          <p:cNvSpPr/>
          <p:nvPr/>
        </p:nvSpPr>
        <p:spPr>
          <a:xfrm rot="5400000">
            <a:off x="6756637" y="2148054"/>
            <a:ext cx="435696" cy="523622"/>
          </a:xfrm>
          <a:prstGeom prst="bentUpArrow">
            <a:avLst>
              <a:gd name="adj1" fmla="val 15172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6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307378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000" y="307378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000" y="307378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485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4485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368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68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9301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339792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401511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48716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18161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40050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000" y="402687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8018" y="400276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891" y="400779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4215" y="399038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215" y="397980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992" y="397980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8437" y="397980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228" y="434105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2108" y="434105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519321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48716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871" y="483751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8164" y="482169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000" y="482169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6545" y="482981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000" y="482981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7403" y="481407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4" descr="D:\Users\Angelika\AppData\Local\Microsoft\Windows\Temporary Internet Files\Content.IE5\TYVDTD7P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2914" y="481407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ohnutá nahoru 6"/>
          <p:cNvSpPr/>
          <p:nvPr/>
        </p:nvSpPr>
        <p:spPr>
          <a:xfrm rot="5400000">
            <a:off x="5783218" y="4836249"/>
            <a:ext cx="436959" cy="552641"/>
          </a:xfrm>
          <a:prstGeom prst="bentUpArrow">
            <a:avLst>
              <a:gd name="adj1" fmla="val 16329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Šipka ohnutá nahoru 68"/>
          <p:cNvSpPr/>
          <p:nvPr/>
        </p:nvSpPr>
        <p:spPr>
          <a:xfrm rot="5400000">
            <a:off x="6119685" y="4013682"/>
            <a:ext cx="436959" cy="552641"/>
          </a:xfrm>
          <a:prstGeom prst="bentUpArrow">
            <a:avLst>
              <a:gd name="adj1" fmla="val 16329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Šipka ohnutá nahoru 69"/>
          <p:cNvSpPr/>
          <p:nvPr/>
        </p:nvSpPr>
        <p:spPr>
          <a:xfrm rot="5400000">
            <a:off x="6464599" y="3069089"/>
            <a:ext cx="436959" cy="552641"/>
          </a:xfrm>
          <a:prstGeom prst="bentUpArrow">
            <a:avLst>
              <a:gd name="adj1" fmla="val 16329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" name="Picture 2" descr="D:\Users\Angelika\AppData\Local\Microsoft\Windows\Temporary Internet Files\Content.IE5\AXN2CN7M\MC90043316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4871" y="1700808"/>
            <a:ext cx="288032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2" name="Ovál 71"/>
          <p:cNvSpPr/>
          <p:nvPr/>
        </p:nvSpPr>
        <p:spPr>
          <a:xfrm>
            <a:off x="2030848" y="532771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3" name="Ovál 72"/>
          <p:cNvSpPr/>
          <p:nvPr/>
        </p:nvSpPr>
        <p:spPr>
          <a:xfrm>
            <a:off x="3534455" y="532771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4" name="Ovál 73"/>
          <p:cNvSpPr/>
          <p:nvPr/>
        </p:nvSpPr>
        <p:spPr>
          <a:xfrm>
            <a:off x="1993127" y="439162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5" name="Ovál 74"/>
          <p:cNvSpPr/>
          <p:nvPr/>
        </p:nvSpPr>
        <p:spPr>
          <a:xfrm>
            <a:off x="1996772" y="352754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6" name="Ovál 75"/>
          <p:cNvSpPr/>
          <p:nvPr/>
        </p:nvSpPr>
        <p:spPr>
          <a:xfrm>
            <a:off x="3530415" y="262204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7" name="Ovál 76"/>
          <p:cNvSpPr/>
          <p:nvPr/>
        </p:nvSpPr>
        <p:spPr>
          <a:xfrm>
            <a:off x="3530413" y="439162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8" name="Ovál 77"/>
          <p:cNvSpPr/>
          <p:nvPr/>
        </p:nvSpPr>
        <p:spPr>
          <a:xfrm>
            <a:off x="2767171" y="439162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9" name="Ovál 78"/>
          <p:cNvSpPr/>
          <p:nvPr/>
        </p:nvSpPr>
        <p:spPr>
          <a:xfrm>
            <a:off x="3530414" y="352751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0" name="Ovál 79"/>
          <p:cNvSpPr/>
          <p:nvPr/>
        </p:nvSpPr>
        <p:spPr>
          <a:xfrm>
            <a:off x="2768785" y="352754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1" name="Ovál 80"/>
          <p:cNvSpPr/>
          <p:nvPr/>
        </p:nvSpPr>
        <p:spPr>
          <a:xfrm>
            <a:off x="1993126" y="261999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2" name="Ovál 81"/>
          <p:cNvSpPr/>
          <p:nvPr/>
        </p:nvSpPr>
        <p:spPr>
          <a:xfrm>
            <a:off x="2767172" y="261999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83" name="Ovál 82"/>
          <p:cNvSpPr/>
          <p:nvPr/>
        </p:nvSpPr>
        <p:spPr>
          <a:xfrm>
            <a:off x="2784367" y="533104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4813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</p:childTnLst>
        </p:cTn>
      </p:par>
    </p:tnLst>
    <p:bldLst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dirty="0" smtClean="0"/>
              <a:t>Odčítání od čísla 12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268760"/>
            <a:ext cx="4040188" cy="36004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Znázornění rozdílu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196753"/>
            <a:ext cx="4041775" cy="50405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Počítej a klikni na správný rozdíl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6016" y="1781416"/>
            <a:ext cx="4041775" cy="3951288"/>
          </a:xfrm>
        </p:spPr>
        <p:txBody>
          <a:bodyPr>
            <a:normAutofit/>
          </a:bodyPr>
          <a:lstStyle/>
          <a:p>
            <a:r>
              <a:rPr lang="cs-CZ" dirty="0" smtClean="0"/>
              <a:t>12 – 3 =</a:t>
            </a:r>
          </a:p>
          <a:p>
            <a:r>
              <a:rPr lang="cs-CZ" dirty="0" smtClean="0"/>
              <a:t>12 – 5 =</a:t>
            </a:r>
          </a:p>
          <a:p>
            <a:r>
              <a:rPr lang="cs-CZ" dirty="0" smtClean="0"/>
              <a:t>12 – 9 =</a:t>
            </a:r>
          </a:p>
          <a:p>
            <a:r>
              <a:rPr lang="cs-CZ" dirty="0" smtClean="0"/>
              <a:t>12 – 6 =</a:t>
            </a:r>
          </a:p>
          <a:p>
            <a:r>
              <a:rPr lang="cs-CZ" dirty="0" smtClean="0"/>
              <a:t>12 – 8 =</a:t>
            </a:r>
          </a:p>
          <a:p>
            <a:r>
              <a:rPr lang="cs-CZ" dirty="0" smtClean="0"/>
              <a:t>12 – 4 =</a:t>
            </a:r>
          </a:p>
          <a:p>
            <a:r>
              <a:rPr lang="cs-CZ" dirty="0" smtClean="0"/>
              <a:t>12 – 9 =</a:t>
            </a:r>
          </a:p>
          <a:p>
            <a:r>
              <a:rPr lang="cs-CZ" dirty="0" smtClean="0"/>
              <a:t>12 – 7 =</a:t>
            </a:r>
            <a:endParaRPr lang="cs-CZ" dirty="0"/>
          </a:p>
        </p:txBody>
      </p:sp>
      <p:pic>
        <p:nvPicPr>
          <p:cNvPr id="1026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68" y="219458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68" y="16288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968" y="16288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368" y="16288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768" y="16288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3168" y="16288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5568" y="16288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7968" y="16288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368" y="16288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768" y="16288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168" y="16288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68" y="187204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968" y="187204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368" y="218101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1599" y="21934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3168" y="21934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5568" y="216570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7968" y="216744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0368" y="215829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2768" y="215608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5168" y="215053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0652" y="214533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010" y="247152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391" y="247349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68" y="277682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1" y="277247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368" y="280254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0756" y="279968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0768" y="278880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2655" y="278042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9899" y="279968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059" y="281225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380" y="278880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831" y="278479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304" y="303159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1" y="301992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68" y="33796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033" y="33796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272" y="33796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0303" y="33796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7010" y="339159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7968" y="340357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5633" y="339893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2768" y="339893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201" y="338164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168" y="33796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525" y="364502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033" y="364502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924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521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118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715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5312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4909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506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4103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700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297" y="39330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945" y="415929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017" y="415929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33" y="443711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33" y="46732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42" y="443711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703" y="443411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8564" y="443711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2425" y="444204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0530" y="444204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0147" y="445306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4008" y="445605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7869" y="447500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1339" y="446553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59" y="470236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010" y="49411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72" y="515719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599" y="49411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168" y="494476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390" y="494476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7612" y="494476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4909" y="494476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701" y="493245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7923" y="492478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380" y="49411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518" y="4924781"/>
            <a:ext cx="330251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3" descr="D:\Users\Angelika\AppData\Local\Microsoft\Windows\Temporary Internet Files\Content.IE5\AXN2CN7M\MC900436902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117" y="5157192"/>
            <a:ext cx="330251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68" y="544522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906" y="544522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597" y="544702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8116" y="543457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1880" y="543457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5633" y="542108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4008" y="542108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1201" y="543457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6751" y="543457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297" y="542108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850" y="575348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2" descr="D:\Users\Angelika\AppData\Local\Microsoft\Windows\Temporary Internet Files\Content.IE5\0AZE2JSC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703" y="573596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:\Users\Angelika\AppData\Local\Microsoft\Windows\Temporary Internet Files\Content.IE5\K5BZQE5S\MC900433161[6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85733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4" descr="D:\Users\Angelika\AppData\Local\Microsoft\Windows\Temporary Internet Files\Content.IE5\K5BZQE5S\MC900433161[6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0198" y="275662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4" descr="D:\Users\Angelika\AppData\Local\Microsoft\Windows\Temporary Internet Files\Content.IE5\K5BZQE5S\MC900433161[6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631" y="231748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4" descr="D:\Users\Angelika\AppData\Local\Microsoft\Windows\Temporary Internet Files\Content.IE5\K5BZQE5S\MC900433161[6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631" y="275167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4" descr="D:\Users\Angelika\AppData\Local\Microsoft\Windows\Temporary Internet Files\Content.IE5\K5BZQE5S\MC900433161[6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0198" y="321754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4" descr="D:\Users\Angelika\AppData\Local\Microsoft\Windows\Temporary Internet Files\Content.IE5\K5BZQE5S\MC900433161[6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631" y="361957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4" descr="D:\Users\Angelika\AppData\Local\Microsoft\Windows\Temporary Internet Files\Content.IE5\K5BZQE5S\MC900433161[6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8021" y="405129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" name="Picture 4" descr="D:\Users\Angelika\AppData\Local\Microsoft\Windows\Temporary Internet Files\Content.IE5\K5BZQE5S\MC900433161[6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631" y="451583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" name="Picture 4" descr="D:\Users\Angelika\AppData\Local\Microsoft\Windows\Temporary Internet Files\Content.IE5\K5BZQE5S\MC900433161[6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631" y="496078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" name="Picture 4" descr="D:\Users\Angelika\AppData\Local\Microsoft\Windows\Temporary Internet Files\Content.IE5\K5BZQE5S\MC900433161[6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7128" y="233053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" name="Picture 4" descr="D:\Users\Angelika\AppData\Local\Microsoft\Windows\Temporary Internet Files\Content.IE5\K5BZQE5S\MC900433161[6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182" y="320401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5" name="Picture 4" descr="D:\Users\Angelika\AppData\Local\Microsoft\Windows\Temporary Internet Files\Content.IE5\K5BZQE5S\MC900433161[6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182" y="360759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6" name="Picture 4" descr="D:\Users\Angelika\AppData\Local\Microsoft\Windows\Temporary Internet Files\Content.IE5\K5BZQE5S\MC900433161[6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696" y="405129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7" name="Picture 4" descr="D:\Users\Angelika\AppData\Local\Microsoft\Windows\Temporary Internet Files\Content.IE5\K5BZQE5S\MC900433161[6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888" y="451929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8" name="Picture 4" descr="D:\Users\Angelika\AppData\Local\Microsoft\Windows\Temporary Internet Files\Content.IE5\K5BZQE5S\MC900433161[6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888" y="495243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9" name="Picture 4" descr="D:\Users\Angelika\AppData\Local\Microsoft\Windows\Temporary Internet Files\Content.IE5\K5BZQE5S\MC900433161[6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1528" y="186573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7633" y="2324200"/>
            <a:ext cx="2757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1" name="Picture 5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696" y="1872812"/>
            <a:ext cx="2757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" name="Picture 5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7907" y="2772471"/>
            <a:ext cx="2757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" name="Picture 5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758" y="3204015"/>
            <a:ext cx="2757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" name="Picture 5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0232" y="3619578"/>
            <a:ext cx="2757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" name="Picture 5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8151" y="4051297"/>
            <a:ext cx="2757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6" name="Picture 5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546" y="4506115"/>
            <a:ext cx="2757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7" name="Picture 5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547" y="4980763"/>
            <a:ext cx="2757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Minus 6"/>
          <p:cNvSpPr/>
          <p:nvPr/>
        </p:nvSpPr>
        <p:spPr>
          <a:xfrm rot="3622599">
            <a:off x="2101498" y="5241810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Minus 128"/>
          <p:cNvSpPr/>
          <p:nvPr/>
        </p:nvSpPr>
        <p:spPr>
          <a:xfrm rot="3622599">
            <a:off x="3463707" y="1431583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Minus 129"/>
          <p:cNvSpPr/>
          <p:nvPr/>
        </p:nvSpPr>
        <p:spPr>
          <a:xfrm rot="3622599">
            <a:off x="810877" y="2269716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Minus 130"/>
          <p:cNvSpPr/>
          <p:nvPr/>
        </p:nvSpPr>
        <p:spPr>
          <a:xfrm rot="3622599">
            <a:off x="467201" y="1696119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Minus 131"/>
          <p:cNvSpPr/>
          <p:nvPr/>
        </p:nvSpPr>
        <p:spPr>
          <a:xfrm rot="3622599">
            <a:off x="817305" y="1696120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Minus 132"/>
          <p:cNvSpPr/>
          <p:nvPr/>
        </p:nvSpPr>
        <p:spPr>
          <a:xfrm rot="3622599">
            <a:off x="782629" y="2842962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Minus 133"/>
          <p:cNvSpPr/>
          <p:nvPr/>
        </p:nvSpPr>
        <p:spPr>
          <a:xfrm rot="3622599">
            <a:off x="2813063" y="1947749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Minus 134"/>
          <p:cNvSpPr/>
          <p:nvPr/>
        </p:nvSpPr>
        <p:spPr>
          <a:xfrm rot="3622599">
            <a:off x="3151658" y="1956895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Minus 135"/>
          <p:cNvSpPr/>
          <p:nvPr/>
        </p:nvSpPr>
        <p:spPr>
          <a:xfrm rot="3622599">
            <a:off x="3463708" y="1937663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Minus 136"/>
          <p:cNvSpPr/>
          <p:nvPr/>
        </p:nvSpPr>
        <p:spPr>
          <a:xfrm rot="3622599">
            <a:off x="474875" y="2283978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Minus 137"/>
          <p:cNvSpPr/>
          <p:nvPr/>
        </p:nvSpPr>
        <p:spPr>
          <a:xfrm rot="3622599">
            <a:off x="792149" y="3447312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Minus 138"/>
          <p:cNvSpPr/>
          <p:nvPr/>
        </p:nvSpPr>
        <p:spPr>
          <a:xfrm rot="3622599">
            <a:off x="1450140" y="2606342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Minus 139"/>
          <p:cNvSpPr/>
          <p:nvPr/>
        </p:nvSpPr>
        <p:spPr>
          <a:xfrm rot="3622599">
            <a:off x="1833899" y="2589142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Minus 140"/>
          <p:cNvSpPr/>
          <p:nvPr/>
        </p:nvSpPr>
        <p:spPr>
          <a:xfrm rot="3622599">
            <a:off x="2188866" y="2592985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Minus 141"/>
          <p:cNvSpPr/>
          <p:nvPr/>
        </p:nvSpPr>
        <p:spPr>
          <a:xfrm rot="3622599">
            <a:off x="2536060" y="2600063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Minus 142"/>
          <p:cNvSpPr/>
          <p:nvPr/>
        </p:nvSpPr>
        <p:spPr>
          <a:xfrm rot="3622599">
            <a:off x="2868754" y="2599315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Minus 143"/>
          <p:cNvSpPr/>
          <p:nvPr/>
        </p:nvSpPr>
        <p:spPr>
          <a:xfrm rot="3622599">
            <a:off x="3218551" y="2601704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Minus 144"/>
          <p:cNvSpPr/>
          <p:nvPr/>
        </p:nvSpPr>
        <p:spPr>
          <a:xfrm rot="3622599">
            <a:off x="3502738" y="2592002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Minus 145"/>
          <p:cNvSpPr/>
          <p:nvPr/>
        </p:nvSpPr>
        <p:spPr>
          <a:xfrm rot="3622599">
            <a:off x="453325" y="2857701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Minus 146"/>
          <p:cNvSpPr/>
          <p:nvPr/>
        </p:nvSpPr>
        <p:spPr>
          <a:xfrm rot="3622599">
            <a:off x="739352" y="3963948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Minus 147"/>
          <p:cNvSpPr/>
          <p:nvPr/>
        </p:nvSpPr>
        <p:spPr>
          <a:xfrm rot="3622599">
            <a:off x="2457852" y="3200156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Minus 148"/>
          <p:cNvSpPr/>
          <p:nvPr/>
        </p:nvSpPr>
        <p:spPr>
          <a:xfrm rot="3622599">
            <a:off x="2823295" y="3214292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Minus 149"/>
          <p:cNvSpPr/>
          <p:nvPr/>
        </p:nvSpPr>
        <p:spPr>
          <a:xfrm rot="3622599">
            <a:off x="3155759" y="3188384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Minus 150"/>
          <p:cNvSpPr/>
          <p:nvPr/>
        </p:nvSpPr>
        <p:spPr>
          <a:xfrm rot="3622599">
            <a:off x="3496247" y="3200155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Minus 151"/>
          <p:cNvSpPr/>
          <p:nvPr/>
        </p:nvSpPr>
        <p:spPr>
          <a:xfrm rot="3622599">
            <a:off x="472400" y="3447312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Minus 152"/>
          <p:cNvSpPr/>
          <p:nvPr/>
        </p:nvSpPr>
        <p:spPr>
          <a:xfrm rot="3622599">
            <a:off x="422630" y="4478797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Minus 153"/>
          <p:cNvSpPr/>
          <p:nvPr/>
        </p:nvSpPr>
        <p:spPr>
          <a:xfrm rot="3622599">
            <a:off x="726708" y="4491822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Minus 154"/>
          <p:cNvSpPr/>
          <p:nvPr/>
        </p:nvSpPr>
        <p:spPr>
          <a:xfrm rot="3622599">
            <a:off x="1800109" y="3768750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Minus 155"/>
          <p:cNvSpPr/>
          <p:nvPr/>
        </p:nvSpPr>
        <p:spPr>
          <a:xfrm rot="3622599">
            <a:off x="2159817" y="3757485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Minus 156"/>
          <p:cNvSpPr/>
          <p:nvPr/>
        </p:nvSpPr>
        <p:spPr>
          <a:xfrm rot="3622599">
            <a:off x="2515763" y="3741368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Minus 157"/>
          <p:cNvSpPr/>
          <p:nvPr/>
        </p:nvSpPr>
        <p:spPr>
          <a:xfrm rot="3622599">
            <a:off x="2839011" y="3757020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Minus 158"/>
          <p:cNvSpPr/>
          <p:nvPr/>
        </p:nvSpPr>
        <p:spPr>
          <a:xfrm rot="3622599">
            <a:off x="3155759" y="3753964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Minus 159"/>
          <p:cNvSpPr/>
          <p:nvPr/>
        </p:nvSpPr>
        <p:spPr>
          <a:xfrm rot="3622599">
            <a:off x="3532634" y="3747234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Minus 160"/>
          <p:cNvSpPr/>
          <p:nvPr/>
        </p:nvSpPr>
        <p:spPr>
          <a:xfrm rot="3622599">
            <a:off x="447918" y="3985789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Minus 161"/>
          <p:cNvSpPr/>
          <p:nvPr/>
        </p:nvSpPr>
        <p:spPr>
          <a:xfrm rot="3622599">
            <a:off x="3157008" y="4282731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Minus 162"/>
          <p:cNvSpPr/>
          <p:nvPr/>
        </p:nvSpPr>
        <p:spPr>
          <a:xfrm rot="3622599">
            <a:off x="3525779" y="4272750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Minus 163"/>
          <p:cNvSpPr/>
          <p:nvPr/>
        </p:nvSpPr>
        <p:spPr>
          <a:xfrm rot="3622599">
            <a:off x="2786109" y="5249548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Minus 164"/>
          <p:cNvSpPr/>
          <p:nvPr/>
        </p:nvSpPr>
        <p:spPr>
          <a:xfrm rot="3622599">
            <a:off x="3160665" y="5227974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Minus 165"/>
          <p:cNvSpPr/>
          <p:nvPr/>
        </p:nvSpPr>
        <p:spPr>
          <a:xfrm rot="3622599">
            <a:off x="3544481" y="5224029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Minus 166"/>
          <p:cNvSpPr/>
          <p:nvPr/>
        </p:nvSpPr>
        <p:spPr>
          <a:xfrm rot="3622599">
            <a:off x="493773" y="5567356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Minus 167"/>
          <p:cNvSpPr/>
          <p:nvPr/>
        </p:nvSpPr>
        <p:spPr>
          <a:xfrm rot="3622599">
            <a:off x="750942" y="5567356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Minus 168"/>
          <p:cNvSpPr/>
          <p:nvPr/>
        </p:nvSpPr>
        <p:spPr>
          <a:xfrm rot="3622599">
            <a:off x="1422305" y="4751289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Minus 169"/>
          <p:cNvSpPr/>
          <p:nvPr/>
        </p:nvSpPr>
        <p:spPr>
          <a:xfrm rot="3622599">
            <a:off x="1780475" y="4781863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Minus 170"/>
          <p:cNvSpPr/>
          <p:nvPr/>
        </p:nvSpPr>
        <p:spPr>
          <a:xfrm rot="3622599">
            <a:off x="2154667" y="4739336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Minus 171"/>
          <p:cNvSpPr/>
          <p:nvPr/>
        </p:nvSpPr>
        <p:spPr>
          <a:xfrm rot="3622599">
            <a:off x="2489201" y="4751289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Minus 172"/>
          <p:cNvSpPr/>
          <p:nvPr/>
        </p:nvSpPr>
        <p:spPr>
          <a:xfrm rot="3622599">
            <a:off x="2844624" y="4739336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Minus 173"/>
          <p:cNvSpPr/>
          <p:nvPr/>
        </p:nvSpPr>
        <p:spPr>
          <a:xfrm rot="3622599">
            <a:off x="3175683" y="4751289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5" name="Minus 174"/>
          <p:cNvSpPr/>
          <p:nvPr/>
        </p:nvSpPr>
        <p:spPr>
          <a:xfrm rot="3622599">
            <a:off x="3560809" y="4721911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6" name="Minus 175"/>
          <p:cNvSpPr/>
          <p:nvPr/>
        </p:nvSpPr>
        <p:spPr>
          <a:xfrm rot="3622599">
            <a:off x="428340" y="4991604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7" name="Minus 176"/>
          <p:cNvSpPr/>
          <p:nvPr/>
        </p:nvSpPr>
        <p:spPr>
          <a:xfrm rot="3622599">
            <a:off x="726708" y="4991603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8" name="Minus 177"/>
          <p:cNvSpPr/>
          <p:nvPr/>
        </p:nvSpPr>
        <p:spPr>
          <a:xfrm rot="3622599">
            <a:off x="2455040" y="5237038"/>
            <a:ext cx="410184" cy="781092"/>
          </a:xfrm>
          <a:prstGeom prst="mathMinus">
            <a:avLst>
              <a:gd name="adj1" fmla="val 38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9" name="Picture 5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306798"/>
            <a:ext cx="2757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0" name="Ovál 179"/>
          <p:cNvSpPr/>
          <p:nvPr/>
        </p:nvSpPr>
        <p:spPr>
          <a:xfrm>
            <a:off x="6165021" y="181558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1" name="Ovál 180"/>
          <p:cNvSpPr/>
          <p:nvPr/>
        </p:nvSpPr>
        <p:spPr>
          <a:xfrm>
            <a:off x="7470232" y="443913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2" name="Ovál 181"/>
          <p:cNvSpPr/>
          <p:nvPr/>
        </p:nvSpPr>
        <p:spPr>
          <a:xfrm>
            <a:off x="7470231" y="492530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3" name="Ovál 182"/>
          <p:cNvSpPr/>
          <p:nvPr/>
        </p:nvSpPr>
        <p:spPr>
          <a:xfrm>
            <a:off x="6189718" y="401968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4" name="Ovál 183"/>
          <p:cNvSpPr/>
          <p:nvPr/>
        </p:nvSpPr>
        <p:spPr>
          <a:xfrm>
            <a:off x="7426118" y="354727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5" name="Ovál 184"/>
          <p:cNvSpPr/>
          <p:nvPr/>
        </p:nvSpPr>
        <p:spPr>
          <a:xfrm>
            <a:off x="6184043" y="315851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6" name="Ovál 185"/>
          <p:cNvSpPr/>
          <p:nvPr/>
        </p:nvSpPr>
        <p:spPr>
          <a:xfrm>
            <a:off x="6800573" y="271877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7" name="Ovál 186"/>
          <p:cNvSpPr/>
          <p:nvPr/>
        </p:nvSpPr>
        <p:spPr>
          <a:xfrm>
            <a:off x="7381589" y="227198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88" name="Ovál 187"/>
          <p:cNvSpPr/>
          <p:nvPr/>
        </p:nvSpPr>
        <p:spPr>
          <a:xfrm>
            <a:off x="6795273" y="182731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9" name="Ovál 188"/>
          <p:cNvSpPr/>
          <p:nvPr/>
        </p:nvSpPr>
        <p:spPr>
          <a:xfrm>
            <a:off x="6169575" y="359716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0" name="Ovál 189"/>
          <p:cNvSpPr/>
          <p:nvPr/>
        </p:nvSpPr>
        <p:spPr>
          <a:xfrm>
            <a:off x="7405517" y="314479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1" name="Ovál 190"/>
          <p:cNvSpPr/>
          <p:nvPr/>
        </p:nvSpPr>
        <p:spPr>
          <a:xfrm>
            <a:off x="6788519" y="317169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2" name="Ovál 191"/>
          <p:cNvSpPr/>
          <p:nvPr/>
        </p:nvSpPr>
        <p:spPr>
          <a:xfrm>
            <a:off x="7399412" y="271112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93" name="Ovál 192"/>
          <p:cNvSpPr/>
          <p:nvPr/>
        </p:nvSpPr>
        <p:spPr>
          <a:xfrm>
            <a:off x="6184043" y="271112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4" name="Ovál 193"/>
          <p:cNvSpPr/>
          <p:nvPr/>
        </p:nvSpPr>
        <p:spPr>
          <a:xfrm>
            <a:off x="6153436" y="228503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5" name="Ovál 194"/>
          <p:cNvSpPr/>
          <p:nvPr/>
        </p:nvSpPr>
        <p:spPr>
          <a:xfrm>
            <a:off x="6788519" y="228481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6" name="Ovál 195"/>
          <p:cNvSpPr/>
          <p:nvPr/>
        </p:nvSpPr>
        <p:spPr>
          <a:xfrm>
            <a:off x="7383040" y="181558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7" name="Ovál 196"/>
          <p:cNvSpPr/>
          <p:nvPr/>
        </p:nvSpPr>
        <p:spPr>
          <a:xfrm>
            <a:off x="6847128" y="494476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8" name="Ovál 197"/>
          <p:cNvSpPr/>
          <p:nvPr/>
        </p:nvSpPr>
        <p:spPr>
          <a:xfrm>
            <a:off x="6184043" y="493526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9" name="Ovál 198"/>
          <p:cNvSpPr/>
          <p:nvPr/>
        </p:nvSpPr>
        <p:spPr>
          <a:xfrm>
            <a:off x="6184042" y="447379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00" name="Ovál 199"/>
          <p:cNvSpPr/>
          <p:nvPr/>
        </p:nvSpPr>
        <p:spPr>
          <a:xfrm>
            <a:off x="6836924" y="447500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1" name="Ovál 200"/>
          <p:cNvSpPr/>
          <p:nvPr/>
        </p:nvSpPr>
        <p:spPr>
          <a:xfrm>
            <a:off x="7440198" y="397960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02" name="Ovál 201"/>
          <p:cNvSpPr/>
          <p:nvPr/>
        </p:nvSpPr>
        <p:spPr>
          <a:xfrm>
            <a:off x="6788519" y="400579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3" name="Ovál 202"/>
          <p:cNvSpPr/>
          <p:nvPr/>
        </p:nvSpPr>
        <p:spPr>
          <a:xfrm>
            <a:off x="6800572" y="359716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288280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2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3"/>
                  </p:tgtEl>
                </p:cond>
              </p:nextCondLst>
            </p:seq>
          </p:childTnLst>
        </p:cTn>
      </p:par>
    </p:tnLst>
    <p:bldLst>
      <p:bldP spid="180" grpId="0" animBg="1"/>
      <p:bldP spid="181" grpId="0" animBg="1"/>
      <p:bldP spid="182" grpId="0" animBg="1"/>
      <p:bldP spid="183" grpId="0" animBg="1"/>
      <p:bldP spid="184" grpId="0" animBg="1"/>
      <p:bldP spid="185" grpId="0" animBg="1"/>
      <p:bldP spid="186" grpId="0" animBg="1"/>
      <p:bldP spid="187" grpId="0" animBg="1"/>
      <p:bldP spid="188" grpId="0" animBg="1"/>
      <p:bldP spid="189" grpId="0" animBg="1"/>
      <p:bldP spid="190" grpId="0" animBg="1"/>
      <p:bldP spid="191" grpId="0" animBg="1"/>
      <p:bldP spid="192" grpId="0" animBg="1"/>
      <p:bldP spid="193" grpId="0" animBg="1"/>
      <p:bldP spid="194" grpId="0" animBg="1"/>
      <p:bldP spid="195" grpId="0" animBg="1"/>
      <p:bldP spid="196" grpId="0" animBg="1"/>
      <p:bldP spid="197" grpId="0" animBg="1"/>
      <p:bldP spid="198" grpId="0" animBg="1"/>
      <p:bldP spid="199" grpId="0" animBg="1"/>
      <p:bldP spid="200" grpId="0" animBg="1"/>
      <p:bldP spid="201" grpId="0" animBg="1"/>
      <p:bldP spid="202" grpId="0" animBg="1"/>
      <p:bldP spid="20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94122"/>
          </a:xfrm>
        </p:spPr>
        <p:txBody>
          <a:bodyPr/>
          <a:lstStyle/>
          <a:p>
            <a:r>
              <a:rPr lang="cs-CZ" dirty="0" smtClean="0"/>
              <a:t>Procvičování odčítání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5354" y="1391810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11 – 7 =</a:t>
            </a:r>
          </a:p>
          <a:p>
            <a:r>
              <a:rPr lang="cs-CZ" dirty="0" smtClean="0"/>
              <a:t>11 – 2 =</a:t>
            </a:r>
          </a:p>
          <a:p>
            <a:r>
              <a:rPr lang="cs-CZ" dirty="0" smtClean="0"/>
              <a:t>11 – 5 =</a:t>
            </a:r>
          </a:p>
          <a:p>
            <a:r>
              <a:rPr lang="cs-CZ" dirty="0" smtClean="0"/>
              <a:t>11 – 8 =</a:t>
            </a:r>
          </a:p>
          <a:p>
            <a:r>
              <a:rPr lang="cs-CZ" dirty="0" smtClean="0"/>
              <a:t>11 – 4 =  </a:t>
            </a:r>
          </a:p>
          <a:p>
            <a:r>
              <a:rPr lang="cs-CZ" dirty="0" smtClean="0"/>
              <a:t>11 – 9 = </a:t>
            </a:r>
          </a:p>
          <a:p>
            <a:r>
              <a:rPr lang="cs-CZ" dirty="0" smtClean="0"/>
              <a:t>11 – 3 =</a:t>
            </a:r>
          </a:p>
          <a:p>
            <a:r>
              <a:rPr lang="cs-CZ" dirty="0" smtClean="0"/>
              <a:t>11 – 6 =</a:t>
            </a:r>
          </a:p>
          <a:p>
            <a:r>
              <a:rPr lang="cs-CZ" dirty="0" smtClean="0"/>
              <a:t>Dopočítejte „ a kolik chybí do 11?“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4008" y="1412776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12 – 4 =</a:t>
            </a:r>
          </a:p>
          <a:p>
            <a:r>
              <a:rPr lang="cs-CZ" dirty="0" smtClean="0"/>
              <a:t>12 – 9 =</a:t>
            </a:r>
          </a:p>
          <a:p>
            <a:r>
              <a:rPr lang="cs-CZ" dirty="0" smtClean="0"/>
              <a:t>12 – 6 =</a:t>
            </a:r>
          </a:p>
          <a:p>
            <a:r>
              <a:rPr lang="cs-CZ" dirty="0" smtClean="0"/>
              <a:t>12 – 8 =</a:t>
            </a:r>
          </a:p>
          <a:p>
            <a:r>
              <a:rPr lang="cs-CZ" dirty="0" smtClean="0"/>
              <a:t>12 – 5 =</a:t>
            </a:r>
          </a:p>
          <a:p>
            <a:r>
              <a:rPr lang="cs-CZ" dirty="0" smtClean="0"/>
              <a:t>12 – 3 =</a:t>
            </a:r>
          </a:p>
          <a:p>
            <a:r>
              <a:rPr lang="cs-CZ" dirty="0" smtClean="0"/>
              <a:t>12 – 7 =</a:t>
            </a:r>
          </a:p>
          <a:p>
            <a:r>
              <a:rPr lang="cs-CZ" dirty="0" smtClean="0"/>
              <a:t>12 – 11 =</a:t>
            </a:r>
          </a:p>
          <a:p>
            <a:r>
              <a:rPr lang="cs-CZ" dirty="0" smtClean="0"/>
              <a:t>Dopočítejte „ a kolik chybí do 12?“</a:t>
            </a:r>
            <a:endParaRPr lang="cs-CZ" dirty="0"/>
          </a:p>
        </p:txBody>
      </p:sp>
      <p:pic>
        <p:nvPicPr>
          <p:cNvPr id="2050" name="Picture 2" descr="D:\Users\Angelika\AppData\Local\Microsoft\Windows\Temporary Internet Files\Content.IE5\0AZE2JSC\MC9002339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1702" y="5445224"/>
            <a:ext cx="1084850" cy="1099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D:\Users\Angelika\AppData\Local\Microsoft\Windows\Temporary Internet Files\Content.IE5\AXN2CN7M\MC9003596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1212402" cy="1008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509120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812" y="192518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8577" y="2352649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812" y="361838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8853" y="4127181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527" y="3180328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7374" y="400506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924" y="316958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2943" y="2817340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2943" y="1902561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924" y="1470010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6125" y="361838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9403" y="2367782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0661" y="453462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527" y="148478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D:\Users\Angelika\AppData\Local\Microsoft\Windows\Temporary Internet Files\Content.IE5\TYVDTD7P\MC900438253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823" y="276019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Ovál 54"/>
          <p:cNvSpPr/>
          <p:nvPr/>
        </p:nvSpPr>
        <p:spPr>
          <a:xfrm>
            <a:off x="3434080" y="141804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7519092" y="448857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7504926" y="315627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8" name="Ovál 57"/>
          <p:cNvSpPr/>
          <p:nvPr/>
        </p:nvSpPr>
        <p:spPr>
          <a:xfrm>
            <a:off x="6472528" y="402419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979691" y="361062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6946097" y="271469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6429535" y="226763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6946457" y="185657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5" name="Ovál 64"/>
          <p:cNvSpPr/>
          <p:nvPr/>
        </p:nvSpPr>
        <p:spPr>
          <a:xfrm>
            <a:off x="2066882" y="272074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6" name="Ovál 65"/>
          <p:cNvSpPr/>
          <p:nvPr/>
        </p:nvSpPr>
        <p:spPr>
          <a:xfrm>
            <a:off x="2059619" y="187073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7" name="Ovál 66"/>
          <p:cNvSpPr/>
          <p:nvPr/>
        </p:nvSpPr>
        <p:spPr>
          <a:xfrm>
            <a:off x="2102943" y="444003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8" name="Ovál 67"/>
          <p:cNvSpPr/>
          <p:nvPr/>
        </p:nvSpPr>
        <p:spPr>
          <a:xfrm>
            <a:off x="2092367" y="357288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9" name="Ovál 68"/>
          <p:cNvSpPr/>
          <p:nvPr/>
        </p:nvSpPr>
        <p:spPr>
          <a:xfrm>
            <a:off x="3466918" y="401088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0" name="Ovál 69"/>
          <p:cNvSpPr/>
          <p:nvPr/>
        </p:nvSpPr>
        <p:spPr>
          <a:xfrm>
            <a:off x="3459103" y="312408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71" name="Ovál 70"/>
          <p:cNvSpPr/>
          <p:nvPr/>
        </p:nvSpPr>
        <p:spPr>
          <a:xfrm>
            <a:off x="2758978" y="230714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4" name="Ovál 93"/>
          <p:cNvSpPr/>
          <p:nvPr/>
        </p:nvSpPr>
        <p:spPr>
          <a:xfrm>
            <a:off x="7480172" y="139181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2943" y="147569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776" y="278986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8867" y="271845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4375" y="232937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5946" y="231042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5946" y="190907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092" y="189285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8904" y="145953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092" y="148281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9403" y="149221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3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3297" y="407707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0975" y="405795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5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9403" y="453407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6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711" y="450912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7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3314" y="457157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8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8352" y="457157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9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3760" y="404636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0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3329" y="405638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1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3760" y="361851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4396" y="361851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812" y="320345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106" y="320345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711" y="233372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6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6226" y="190207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7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1343" y="232080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7536" y="276624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9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711" y="276019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3297" y="320126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1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0975" y="318390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2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7586" y="361783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711" y="361783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4" name="Picture 2" descr="D:\Users\Angelika\AppData\Local\Microsoft\Windows\Temporary Internet Files\Content.IE5\LKQVB9FG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4930" y="193289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6" name="Ovál 135"/>
          <p:cNvSpPr/>
          <p:nvPr/>
        </p:nvSpPr>
        <p:spPr>
          <a:xfrm>
            <a:off x="6946096" y="228335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7" name="Ovál 136"/>
          <p:cNvSpPr/>
          <p:nvPr/>
        </p:nvSpPr>
        <p:spPr>
          <a:xfrm>
            <a:off x="7495812" y="183370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38" name="Ovál 137"/>
          <p:cNvSpPr/>
          <p:nvPr/>
        </p:nvSpPr>
        <p:spPr>
          <a:xfrm>
            <a:off x="6428577" y="182781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39" name="Ovál 138"/>
          <p:cNvSpPr/>
          <p:nvPr/>
        </p:nvSpPr>
        <p:spPr>
          <a:xfrm>
            <a:off x="6935108" y="139181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40" name="Ovál 139"/>
          <p:cNvSpPr/>
          <p:nvPr/>
        </p:nvSpPr>
        <p:spPr>
          <a:xfrm>
            <a:off x="6405787" y="139360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1" name="Ovál 140"/>
          <p:cNvSpPr/>
          <p:nvPr/>
        </p:nvSpPr>
        <p:spPr>
          <a:xfrm>
            <a:off x="6464395" y="359006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42" name="Ovál 141"/>
          <p:cNvSpPr/>
          <p:nvPr/>
        </p:nvSpPr>
        <p:spPr>
          <a:xfrm>
            <a:off x="6439743" y="313840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3" name="Ovál 142"/>
          <p:cNvSpPr/>
          <p:nvPr/>
        </p:nvSpPr>
        <p:spPr>
          <a:xfrm>
            <a:off x="6974720" y="315056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4" name="Ovál 143"/>
          <p:cNvSpPr/>
          <p:nvPr/>
        </p:nvSpPr>
        <p:spPr>
          <a:xfrm>
            <a:off x="7486969" y="270968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45" name="Ovál 144"/>
          <p:cNvSpPr/>
          <p:nvPr/>
        </p:nvSpPr>
        <p:spPr>
          <a:xfrm>
            <a:off x="6429534" y="272466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46" name="Ovál 145"/>
          <p:cNvSpPr/>
          <p:nvPr/>
        </p:nvSpPr>
        <p:spPr>
          <a:xfrm>
            <a:off x="7486969" y="228335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47" name="Ovál 146"/>
          <p:cNvSpPr/>
          <p:nvPr/>
        </p:nvSpPr>
        <p:spPr>
          <a:xfrm>
            <a:off x="2759299" y="186357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8" name="Ovál 147"/>
          <p:cNvSpPr/>
          <p:nvPr/>
        </p:nvSpPr>
        <p:spPr>
          <a:xfrm>
            <a:off x="7004705" y="448057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49" name="Ovál 148"/>
          <p:cNvSpPr/>
          <p:nvPr/>
        </p:nvSpPr>
        <p:spPr>
          <a:xfrm>
            <a:off x="7519093" y="404959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50" name="Ovál 149"/>
          <p:cNvSpPr/>
          <p:nvPr/>
        </p:nvSpPr>
        <p:spPr>
          <a:xfrm>
            <a:off x="6464396" y="448912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1" name="Ovál 150"/>
          <p:cNvSpPr/>
          <p:nvPr/>
        </p:nvSpPr>
        <p:spPr>
          <a:xfrm>
            <a:off x="6979692" y="405135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52" name="Ovál 151"/>
          <p:cNvSpPr/>
          <p:nvPr/>
        </p:nvSpPr>
        <p:spPr>
          <a:xfrm>
            <a:off x="7505151" y="362606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3" name="Ovál 152"/>
          <p:cNvSpPr/>
          <p:nvPr/>
        </p:nvSpPr>
        <p:spPr>
          <a:xfrm>
            <a:off x="3458030" y="271845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4" name="Ovál 153"/>
          <p:cNvSpPr/>
          <p:nvPr/>
        </p:nvSpPr>
        <p:spPr>
          <a:xfrm>
            <a:off x="3445696" y="228335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55" name="Ovál 154"/>
          <p:cNvSpPr/>
          <p:nvPr/>
        </p:nvSpPr>
        <p:spPr>
          <a:xfrm>
            <a:off x="3434081" y="185657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56" name="Ovál 155"/>
          <p:cNvSpPr/>
          <p:nvPr/>
        </p:nvSpPr>
        <p:spPr>
          <a:xfrm>
            <a:off x="2758927" y="142451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57" name="Ovál 156"/>
          <p:cNvSpPr/>
          <p:nvPr/>
        </p:nvSpPr>
        <p:spPr>
          <a:xfrm>
            <a:off x="2069437" y="143928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58" name="Ovál 157"/>
          <p:cNvSpPr/>
          <p:nvPr/>
        </p:nvSpPr>
        <p:spPr>
          <a:xfrm>
            <a:off x="2766418" y="357301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59" name="Ovál 158"/>
          <p:cNvSpPr/>
          <p:nvPr/>
        </p:nvSpPr>
        <p:spPr>
          <a:xfrm>
            <a:off x="2774688" y="315576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60" name="Ovál 159"/>
          <p:cNvSpPr/>
          <p:nvPr/>
        </p:nvSpPr>
        <p:spPr>
          <a:xfrm>
            <a:off x="2079101" y="314135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61" name="Ovál 160"/>
          <p:cNvSpPr/>
          <p:nvPr/>
        </p:nvSpPr>
        <p:spPr>
          <a:xfrm>
            <a:off x="2066307" y="230044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62" name="Ovál 161"/>
          <p:cNvSpPr/>
          <p:nvPr/>
        </p:nvSpPr>
        <p:spPr>
          <a:xfrm>
            <a:off x="2767269" y="273964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63" name="Ovál 162"/>
          <p:cNvSpPr/>
          <p:nvPr/>
        </p:nvSpPr>
        <p:spPr>
          <a:xfrm>
            <a:off x="3466918" y="444677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64" name="Ovál 163"/>
          <p:cNvSpPr/>
          <p:nvPr/>
        </p:nvSpPr>
        <p:spPr>
          <a:xfrm>
            <a:off x="2791331" y="444677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65" name="Ovál 164"/>
          <p:cNvSpPr/>
          <p:nvPr/>
        </p:nvSpPr>
        <p:spPr>
          <a:xfrm>
            <a:off x="2780794" y="400675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66" name="Ovál 165"/>
          <p:cNvSpPr/>
          <p:nvPr/>
        </p:nvSpPr>
        <p:spPr>
          <a:xfrm>
            <a:off x="2082205" y="400675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67" name="Ovál 166"/>
          <p:cNvSpPr/>
          <p:nvPr/>
        </p:nvSpPr>
        <p:spPr>
          <a:xfrm>
            <a:off x="3465209" y="355830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pic>
        <p:nvPicPr>
          <p:cNvPr id="6" name="Picture 3" descr="D:\Users\Angelika\AppData\Local\Microsoft\Windows\Temporary Internet Files\Content.IE5\3HXV47WG\MC9004382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9936" y="6076850"/>
            <a:ext cx="369419" cy="385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49" name="TextovéPole 2048"/>
          <p:cNvSpPr txBox="1"/>
          <p:nvPr/>
        </p:nvSpPr>
        <p:spPr>
          <a:xfrm>
            <a:off x="755576" y="6085072"/>
            <a:ext cx="7254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Klikneš-li na terčík se správným výsledkem, uvidíš usmívající se kvítek.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8443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20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2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0" dur="2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2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2" dur="2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20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4" dur="20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20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6" dur="20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5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20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8" dur="20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7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20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0" dur="20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20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0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2" dur="20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1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20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4" dur="20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20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6" dur="20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2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8" dur="20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</p:childTnLst>
        </p:cTn>
      </p:par>
    </p:tnLst>
    <p:bldLst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94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 animBg="1"/>
      <p:bldP spid="142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49" grpId="0" animBg="1"/>
      <p:bldP spid="150" grpId="0" animBg="1"/>
      <p:bldP spid="151" grpId="0" animBg="1"/>
      <p:bldP spid="152" grpId="0" animBg="1"/>
      <p:bldP spid="153" grpId="0" animBg="1"/>
      <p:bldP spid="154" grpId="0" animBg="1"/>
      <p:bldP spid="155" grpId="0" animBg="1"/>
      <p:bldP spid="156" grpId="0" animBg="1"/>
      <p:bldP spid="157" grpId="0" animBg="1"/>
      <p:bldP spid="158" grpId="0" animBg="1"/>
      <p:bldP spid="159" grpId="0" animBg="1"/>
      <p:bldP spid="160" grpId="0" animBg="1"/>
      <p:bldP spid="161" grpId="0" animBg="1"/>
      <p:bldP spid="162" grpId="0" animBg="1"/>
      <p:bldP spid="163" grpId="0" animBg="1"/>
      <p:bldP spid="164" grpId="0" animBg="1"/>
      <p:bldP spid="165" grpId="0" animBg="1"/>
      <p:bldP spid="166" grpId="0" animBg="1"/>
      <p:bldP spid="16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Ve výloze bylo 12 mobilů. Prodavač prodal 4 mobily. Kolik mobilů tam zbylo?</a:t>
            </a:r>
            <a:br>
              <a:rPr lang="cs-CZ" sz="2000" dirty="0" smtClean="0"/>
            </a:br>
            <a:r>
              <a:rPr lang="cs-CZ" sz="2000" dirty="0" smtClean="0"/>
              <a:t>Deset mobilů bylo v modré barvě. Ostatní byly červené.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Počet mobilů ve výloze:</a:t>
            </a:r>
          </a:p>
          <a:p>
            <a:pPr marL="0" indent="0">
              <a:buNone/>
            </a:pPr>
            <a:r>
              <a:rPr lang="cs-CZ" sz="2000" dirty="0" smtClean="0"/>
              <a:t>Znázornění: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Výpočet: </a:t>
            </a:r>
          </a:p>
          <a:p>
            <a:pPr marL="0" indent="0">
              <a:buNone/>
            </a:pPr>
            <a:r>
              <a:rPr lang="cs-CZ" sz="2000" dirty="0" smtClean="0"/>
              <a:t>12 – 4 = </a:t>
            </a:r>
          </a:p>
          <a:p>
            <a:pPr marL="0" indent="0">
              <a:buNone/>
            </a:pP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/>
              <a:t>Odpověď:</a:t>
            </a:r>
          </a:p>
          <a:p>
            <a:pPr marL="0" indent="0">
              <a:buNone/>
            </a:pPr>
            <a:r>
              <a:rPr lang="cs-CZ" sz="2000" dirty="0" smtClean="0"/>
              <a:t>Ve výloze zbylo            mobilů.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038600" cy="4525963"/>
          </a:xfrm>
        </p:spPr>
        <p:txBody>
          <a:bodyPr/>
          <a:lstStyle/>
          <a:p>
            <a:r>
              <a:rPr lang="cs-CZ" sz="2000" dirty="0" smtClean="0"/>
              <a:t>12 = 10 + 2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1 desítka + 2 jednotky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20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7" name="Picture 5" descr="D:\Users\Angelika\AppData\Local\Microsoft\Windows\Temporary Internet Files\Content.IE5\NW4HF4T8\MC90043262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8880"/>
            <a:ext cx="50400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D:\Users\Angelika\AppData\Local\Microsoft\Windows\Temporary Internet Files\Content.IE5\NW4HF4T8\MC90043262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9449" y="2348880"/>
            <a:ext cx="50400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D:\Users\Angelika\AppData\Local\Microsoft\Windows\Temporary Internet Files\Content.IE5\NW4HF4T8\MC90043262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9346" y="2348880"/>
            <a:ext cx="50400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D:\Users\Angelika\AppData\Local\Microsoft\Windows\Temporary Internet Files\Content.IE5\NW4HF4T8\MC90043262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9243" y="2348880"/>
            <a:ext cx="50400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D:\Users\Angelika\AppData\Local\Microsoft\Windows\Temporary Internet Files\Content.IE5\NW4HF4T8\MC90043262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9140" y="2348880"/>
            <a:ext cx="50400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D:\Users\Angelika\AppData\Local\Microsoft\Windows\Temporary Internet Files\Content.IE5\NW4HF4T8\MC90043262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9037" y="2348880"/>
            <a:ext cx="50400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D:\Users\Angelika\AppData\Local\Microsoft\Windows\Temporary Internet Files\Content.IE5\NW4HF4T8\MC90043262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8934" y="2348880"/>
            <a:ext cx="50400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D:\Users\Angelika\AppData\Local\Microsoft\Windows\Temporary Internet Files\Content.IE5\NW4HF4T8\MC90043262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8831" y="2348880"/>
            <a:ext cx="50400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D:\Users\Angelika\AppData\Local\Microsoft\Windows\Temporary Internet Files\Content.IE5\NW4HF4T8\MC90043262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8728" y="2348880"/>
            <a:ext cx="50400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D:\Users\Angelika\AppData\Local\Microsoft\Windows\Temporary Internet Files\Content.IE5\NW4HF4T8\MC90043262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8625" y="2348880"/>
            <a:ext cx="50400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D:\Users\Angelika\AppData\Local\Microsoft\Windows\Temporary Internet Files\Content.IE5\96S9N0DZ\MC90043983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73941">
            <a:off x="438896" y="2832136"/>
            <a:ext cx="441581" cy="44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D:\Users\Angelika\AppData\Local\Microsoft\Windows\Temporary Internet Files\Content.IE5\96S9N0DZ\MC90043983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73941">
            <a:off x="990056" y="2827819"/>
            <a:ext cx="441581" cy="44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Minus 4"/>
          <p:cNvSpPr/>
          <p:nvPr/>
        </p:nvSpPr>
        <p:spPr>
          <a:xfrm rot="3329418">
            <a:off x="991525" y="2686148"/>
            <a:ext cx="467739" cy="733558"/>
          </a:xfrm>
          <a:prstGeom prst="mathMinus">
            <a:avLst>
              <a:gd name="adj1" fmla="val 4856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inus 24"/>
          <p:cNvSpPr/>
          <p:nvPr/>
        </p:nvSpPr>
        <p:spPr>
          <a:xfrm rot="3329418">
            <a:off x="4956859" y="2234101"/>
            <a:ext cx="467739" cy="733558"/>
          </a:xfrm>
          <a:prstGeom prst="mathMinus">
            <a:avLst>
              <a:gd name="adj1" fmla="val 4856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inus 25"/>
          <p:cNvSpPr/>
          <p:nvPr/>
        </p:nvSpPr>
        <p:spPr>
          <a:xfrm rot="3329418">
            <a:off x="5506756" y="2234101"/>
            <a:ext cx="467739" cy="733558"/>
          </a:xfrm>
          <a:prstGeom prst="mathMinus">
            <a:avLst>
              <a:gd name="adj1" fmla="val 4856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inus 26"/>
          <p:cNvSpPr/>
          <p:nvPr/>
        </p:nvSpPr>
        <p:spPr>
          <a:xfrm rot="3329418">
            <a:off x="425815" y="2686148"/>
            <a:ext cx="467739" cy="733558"/>
          </a:xfrm>
          <a:prstGeom prst="mathMinus">
            <a:avLst>
              <a:gd name="adj1" fmla="val 4856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2306002" y="5241015"/>
            <a:ext cx="342569" cy="34552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1675183" y="4149080"/>
            <a:ext cx="342569" cy="3455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2337477" y="4150297"/>
            <a:ext cx="342569" cy="3455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946466" y="4149080"/>
            <a:ext cx="342569" cy="34552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34" name="Ovál 33"/>
          <p:cNvSpPr/>
          <p:nvPr/>
        </p:nvSpPr>
        <p:spPr>
          <a:xfrm>
            <a:off x="2915141" y="413234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2264267" y="522427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1643858" y="413234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2306002" y="413355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79" name="Picture 7" descr="D:\Users\Angelika\AppData\Local\Microsoft\Windows\Temporary Internet Files\Content.IE5\T7PXSR2T\MP9004236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04159">
            <a:off x="7819624" y="5091376"/>
            <a:ext cx="432628" cy="432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D:\Users\Angelika\AppData\Local\Microsoft\Windows\Temporary Internet Files\Content.IE5\96S9N0DZ\MC9002908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890" y="4471221"/>
            <a:ext cx="1697764" cy="1238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2909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36" grpId="0" animBg="1"/>
      <p:bldP spid="3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http://office.microsoft.com/klipart</a:t>
            </a:r>
          </a:p>
        </p:txBody>
      </p:sp>
    </p:spTree>
    <p:extLst>
      <p:ext uri="{BB962C8B-B14F-4D97-AF65-F5344CB8AC3E}">
        <p14:creationId xmlns:p14="http://schemas.microsoft.com/office/powerpoint/2010/main" val="15864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1309</TotalTime>
  <Words>867</Words>
  <Application>Microsoft Office PowerPoint</Application>
  <PresentationFormat>Předvádění na obrazovce (4:3)</PresentationFormat>
  <Paragraphs>284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Odčítání s přechodem přes základ v oboru do dvaceti VY_32_INOVACE_1C_05 Číslo projektu: CZ.1.07/1.4.00/21.1101</vt:lpstr>
      <vt:lpstr> </vt:lpstr>
      <vt:lpstr>Odčítání od čísla 11 v oboru do 20</vt:lpstr>
      <vt:lpstr>Odčítání od čísla 11 v oboru do 20</vt:lpstr>
      <vt:lpstr>Odčítání od čísla 11 v oboru do 20</vt:lpstr>
      <vt:lpstr>Odčítání od čísla 12 v oboru do 20</vt:lpstr>
      <vt:lpstr>Odčítání od čísla 12 v oboru do 20</vt:lpstr>
      <vt:lpstr>Odčítání od čísla 12 v oboru do 20</vt:lpstr>
      <vt:lpstr>Procvičování odčítání</vt:lpstr>
      <vt:lpstr>Ve výloze bylo 12 mobilů. Prodavač prodal 4 mobily. Kolik mobilů tam zbylo? Deset mobilů bylo v modré barvě. Ostatní byly červené.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sčítání a odčítání s přechodem přes základ VY_32_INOVACE_1C_02 Číslo projektu: CZ.1.07/1.5.00/34.1056</dc:title>
  <dc:creator>Angelika</dc:creator>
  <cp:lastModifiedBy>uzivatel</cp:lastModifiedBy>
  <cp:revision>92</cp:revision>
  <dcterms:created xsi:type="dcterms:W3CDTF">2012-12-23T22:28:05Z</dcterms:created>
  <dcterms:modified xsi:type="dcterms:W3CDTF">2013-01-21T12:15:19Z</dcterms:modified>
</cp:coreProperties>
</file>