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60" r:id="rId2"/>
  </p:sldMasterIdLst>
  <p:sldIdLst>
    <p:sldId id="262" r:id="rId3"/>
    <p:sldId id="264" r:id="rId4"/>
    <p:sldId id="265" r:id="rId5"/>
    <p:sldId id="257" r:id="rId6"/>
    <p:sldId id="266" r:id="rId7"/>
    <p:sldId id="267" r:id="rId8"/>
    <p:sldId id="268" r:id="rId9"/>
    <p:sldId id="269" r:id="rId10"/>
    <p:sldId id="260" r:id="rId11"/>
    <p:sldId id="271" r:id="rId12"/>
    <p:sldId id="270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290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083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2050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8456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3626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32513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84248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73269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1618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3741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7499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534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25600">
                <a:lumMod val="0"/>
                <a:lumOff val="100000"/>
              </a:srgbClr>
            </a:gs>
            <a:gs pos="13000">
              <a:srgbClr val="FFA800">
                <a:lumMod val="53000"/>
                <a:lumOff val="47000"/>
              </a:srgbClr>
            </a:gs>
            <a:gs pos="28000">
              <a:srgbClr val="825600">
                <a:lumMod val="0"/>
                <a:lumOff val="100000"/>
              </a:srgbClr>
            </a:gs>
            <a:gs pos="42999">
              <a:srgbClr val="FFA800">
                <a:lumMod val="51000"/>
                <a:lumOff val="49000"/>
              </a:srgbClr>
            </a:gs>
            <a:gs pos="58000">
              <a:srgbClr val="825600">
                <a:lumMod val="11000"/>
                <a:lumOff val="89000"/>
              </a:srgbClr>
            </a:gs>
            <a:gs pos="72000">
              <a:srgbClr val="FFA800">
                <a:lumMod val="58000"/>
                <a:lumOff val="42000"/>
              </a:srgbClr>
            </a:gs>
            <a:gs pos="87000">
              <a:srgbClr val="825600">
                <a:lumMod val="23000"/>
                <a:lumOff val="77000"/>
              </a:srgbClr>
            </a:gs>
            <a:gs pos="100000">
              <a:srgbClr val="FFA800">
                <a:lumMod val="50000"/>
                <a:lumOff val="50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25600">
                <a:lumMod val="0"/>
                <a:lumOff val="100000"/>
              </a:srgbClr>
            </a:gs>
            <a:gs pos="13000">
              <a:srgbClr val="FFA800">
                <a:lumMod val="53000"/>
                <a:lumOff val="47000"/>
              </a:srgbClr>
            </a:gs>
            <a:gs pos="28000">
              <a:srgbClr val="825600">
                <a:lumMod val="0"/>
                <a:lumOff val="100000"/>
              </a:srgbClr>
            </a:gs>
            <a:gs pos="42999">
              <a:srgbClr val="FFA800">
                <a:lumMod val="51000"/>
                <a:lumOff val="49000"/>
              </a:srgbClr>
            </a:gs>
            <a:gs pos="58000">
              <a:srgbClr val="825600">
                <a:lumMod val="11000"/>
                <a:lumOff val="89000"/>
              </a:srgbClr>
            </a:gs>
            <a:gs pos="72000">
              <a:srgbClr val="FFA800">
                <a:lumMod val="58000"/>
                <a:lumOff val="42000"/>
              </a:srgbClr>
            </a:gs>
            <a:gs pos="87000">
              <a:srgbClr val="825600">
                <a:lumMod val="23000"/>
                <a:lumOff val="77000"/>
              </a:srgbClr>
            </a:gs>
            <a:gs pos="100000">
              <a:srgbClr val="FFA800">
                <a:lumMod val="50000"/>
                <a:lumOff val="50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150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Obilniny" TargetMode="Externa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%C5%A1enice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Je%C4%8Dmen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Oves" TargetMode="External"/><Relationship Id="rId1" Type="http://schemas.openxmlformats.org/officeDocument/2006/relationships/slideLayout" Target="../slideLayouts/slideLayout6.xml"/><Relationship Id="rId5" Type="http://schemas.microsoft.com/office/2007/relationships/hdphoto" Target="../media/hdphoto1.wdp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%C5%BDito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cs.wikipedia.org/wiki/Kuku%C5%99ice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1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97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Obilniny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VY_52_INOVACE_36</a:t>
            </a:r>
            <a:br>
              <a:rPr lang="cs-CZ" dirty="0" smtClean="0"/>
            </a:br>
            <a:r>
              <a:rPr lang="cs-CZ" sz="3100" dirty="0" smtClean="0"/>
              <a:t>Číslo projektu: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8799131"/>
              </p:ext>
            </p:extLst>
          </p:nvPr>
        </p:nvGraphicFramePr>
        <p:xfrm>
          <a:off x="289963" y="836712"/>
          <a:ext cx="8532948" cy="512407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985052"/>
                <a:gridCol w="6547896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Jedná se o výkladový materiál, který je doplněn řadou odkazů na informace v encyklopedii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Wikipedia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 Aktivity s materiálem jsou vždy popsány na konkrétní stránce.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Fotografie pochází z dostupné knihovny klipart, pokud není uvedeno jinak.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559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7197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Přírodopis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92075" indent="-920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získají základní informace o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obilninách a dalších hospodářsky důležitých rostlinách.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16.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159818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V/2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oblasti přírodních věd,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36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3023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29208" y="260648"/>
            <a:ext cx="8229600" cy="11430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Obilniny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677319"/>
            <a:ext cx="8352928" cy="34163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Patří mezi důležité hospodářské rostliny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Mezi další druhy hospodářsky důležitých rostlin patří: </a:t>
            </a:r>
            <a:r>
              <a:rPr lang="cs-CZ" sz="2400" u="sng" dirty="0" smtClean="0">
                <a:solidFill>
                  <a:prstClr val="black"/>
                </a:solidFill>
              </a:rPr>
              <a:t>PÍCNINY, ZELENINY, OKOPANINY, OLEJNINY, LUSKOVINY</a:t>
            </a:r>
            <a:endParaRPr lang="cs-CZ" sz="2400" dirty="0" smtClean="0">
              <a:solidFill>
                <a:prstClr val="black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Obilniny patří k nejdůležitějším zdrojům potravy a jsou i významnou složkou potravy hospodářských zvířat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Rozlišujeme ozimy (vyséváme na podzim) a jařiny (vyséváme na jaře)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Mezi obilniny řadíme: </a:t>
            </a:r>
            <a:r>
              <a:rPr lang="cs-CZ" sz="2400" u="sng" dirty="0" smtClean="0">
                <a:solidFill>
                  <a:prstClr val="black"/>
                </a:solidFill>
              </a:rPr>
              <a:t>pšenici, ječmen, oves, žito a kukuřici</a:t>
            </a:r>
            <a:r>
              <a:rPr lang="cs-CZ" sz="2400" dirty="0" smtClean="0">
                <a:solidFill>
                  <a:prstClr val="black"/>
                </a:solidFill>
              </a:rPr>
              <a:t>, dále to může být ještě proso a rýže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724458" y="5414688"/>
            <a:ext cx="1925603" cy="1061584"/>
            <a:chOff x="1409945" y="4846167"/>
            <a:chExt cx="1925603" cy="1061584"/>
          </a:xfrm>
        </p:grpSpPr>
        <p:pic>
          <p:nvPicPr>
            <p:cNvPr id="7" name="Picture 2" descr="http://owebu.bloger.cz/obrazky/owebu.bloger.cz/logo_3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9945" y="4846167"/>
              <a:ext cx="882791" cy="106158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>
              <a:hlinkClick r:id="rId2"/>
            </p:cNvPr>
            <p:cNvSpPr txBox="1"/>
            <p:nvPr/>
          </p:nvSpPr>
          <p:spPr>
            <a:xfrm>
              <a:off x="2374516" y="5067421"/>
              <a:ext cx="961032" cy="369332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</a:rPr>
                <a:t>Obilniny</a:t>
              </a:r>
              <a:endParaRPr lang="cs-CZ" dirty="0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33213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PŠENICE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1525" y="1652361"/>
            <a:ext cx="3960440" cy="156966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Je naší nejrozšířenější obilninou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Vyrábí se z ní mouky: hrubá, polohrubá, hladká</a:t>
            </a:r>
            <a:endParaRPr lang="cs-CZ" sz="2400" dirty="0"/>
          </a:p>
        </p:txBody>
      </p:sp>
      <p:pic>
        <p:nvPicPr>
          <p:cNvPr id="1029" name="Picture 5" descr="Soubor:Triticum aestivum - Köhler–s Medizinal-Pflanzen-27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8800"/>
            <a:ext cx="3996444" cy="48698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ivatel\AppData\Local\Microsoft\Windows\Temporary Internet Files\Content.IE5\9BRHG7ZI\MP900448293[1]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525" y="3396365"/>
            <a:ext cx="2042358" cy="30689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rId3"/>
          </p:cNvPr>
          <p:cNvSpPr txBox="1"/>
          <p:nvPr/>
        </p:nvSpPr>
        <p:spPr>
          <a:xfrm>
            <a:off x="2831858" y="3427896"/>
            <a:ext cx="1656184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Klikni na obr. vlevo pro detail na webu.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1920" y="6129647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JEČMEN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5" y="1652361"/>
            <a:ext cx="4882512" cy="230832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Je naší druhou významnou obilninou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Vyrábí se z ní: kroupy, krupky, ječná mouka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Část se používá na výrobu sladu (výroba piva)</a:t>
            </a:r>
            <a:endParaRPr lang="cs-CZ" sz="2400" dirty="0"/>
          </a:p>
        </p:txBody>
      </p:sp>
      <p:sp>
        <p:nvSpPr>
          <p:cNvPr id="5" name="TextovéPole 4">
            <a:hlinkClick r:id="rId2"/>
          </p:cNvPr>
          <p:cNvSpPr txBox="1"/>
          <p:nvPr/>
        </p:nvSpPr>
        <p:spPr>
          <a:xfrm>
            <a:off x="469761" y="4230249"/>
            <a:ext cx="4392488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Klikni na obr. dole pro detail na webu.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58610" y="628272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pic>
        <p:nvPicPr>
          <p:cNvPr id="2050" name="Picture 2" descr="Soubor:Illustration Hordeum vulgare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652361"/>
            <a:ext cx="3079946" cy="49996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9BRHG7ZI\MP900411667[1]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326" b="22165"/>
          <a:stretch/>
        </p:blipFill>
        <p:spPr bwMode="auto">
          <a:xfrm>
            <a:off x="469761" y="4800533"/>
            <a:ext cx="4022951" cy="18307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2328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Oves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5" y="1652361"/>
            <a:ext cx="4882512" cy="193899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Patří k jarním obilninám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Pěstuje se především jako krmivo pro koně a hospodářská zvířata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Jen nepatrné množství se používá na ovesné vločky</a:t>
            </a:r>
          </a:p>
        </p:txBody>
      </p:sp>
      <p:sp>
        <p:nvSpPr>
          <p:cNvPr id="5" name="TextovéPole 4">
            <a:hlinkClick r:id="rId2"/>
          </p:cNvPr>
          <p:cNvSpPr txBox="1"/>
          <p:nvPr/>
        </p:nvSpPr>
        <p:spPr>
          <a:xfrm>
            <a:off x="466122" y="3860917"/>
            <a:ext cx="4392488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Klikni na obr. dole pro detail na webu.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58610" y="628272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pic>
        <p:nvPicPr>
          <p:cNvPr id="4098" name="Picture 2" descr="C:\Users\uzivatel\AppData\Local\Microsoft\Windows\Temporary Internet Files\Content.IE5\PVDUFBUN\MP900439272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470" y="4385958"/>
            <a:ext cx="3454676" cy="22371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Lata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2706" y="1688463"/>
            <a:ext cx="3038163" cy="48628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4764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žito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5" y="1652361"/>
            <a:ext cx="4882512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Příliš se nepěstuje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Využívá se k výrobě žitné (tzv. tmavé, či celozrnné) mouky</a:t>
            </a:r>
          </a:p>
        </p:txBody>
      </p:sp>
      <p:sp>
        <p:nvSpPr>
          <p:cNvPr id="5" name="TextovéPole 4">
            <a:hlinkClick r:id="rId2"/>
          </p:cNvPr>
          <p:cNvSpPr txBox="1"/>
          <p:nvPr/>
        </p:nvSpPr>
        <p:spPr>
          <a:xfrm>
            <a:off x="467545" y="3389746"/>
            <a:ext cx="4392488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Klikni na obr. dole pro detail na webu.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60370" y="6181981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pic>
        <p:nvPicPr>
          <p:cNvPr id="5122" name="Picture 2" descr="C:\Users\uzivatel\AppData\Local\Microsoft\Windows\Temporary Internet Files\Content.IE5\GFHMNZ7G\MP900313736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4089317"/>
            <a:ext cx="3657601" cy="23780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Poaceae Secale cereal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6882" y="1632077"/>
            <a:ext cx="3160010" cy="49144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9145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kukuřice</a:t>
            </a:r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5" y="1652361"/>
            <a:ext cx="4882512" cy="193899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Dosahuje až výšky 2 metry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Obsahuje velké množství škrobu a tuku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Zkrmuje se v zeleném stavu a nebo se silážuje</a:t>
            </a:r>
          </a:p>
        </p:txBody>
      </p:sp>
      <p:sp>
        <p:nvSpPr>
          <p:cNvPr id="5" name="TextovéPole 4">
            <a:hlinkClick r:id="rId2"/>
          </p:cNvPr>
          <p:cNvSpPr txBox="1"/>
          <p:nvPr/>
        </p:nvSpPr>
        <p:spPr>
          <a:xfrm>
            <a:off x="464169" y="3904651"/>
            <a:ext cx="4392488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Klikni na obr. dole pro detail na webu.</a:t>
            </a:r>
            <a:endParaRPr lang="cs-CZ" dirty="0"/>
          </a:p>
        </p:txBody>
      </p:sp>
      <p:pic>
        <p:nvPicPr>
          <p:cNvPr id="6146" name="Picture 2" descr="C:\Users\uzivatel\AppData\Local\Microsoft\Windows\Temporary Internet Files\Content.IE5\PVDUFBUN\MP900402300[1]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955"/>
          <a:stretch/>
        </p:blipFill>
        <p:spPr bwMode="auto">
          <a:xfrm>
            <a:off x="467545" y="4581128"/>
            <a:ext cx="3170455" cy="2131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uzivatel\AppData\Local\Microsoft\Windows\Temporary Internet Files\Content.IE5\GFHMNZ7G\MC900436357[1]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11"/>
          <a:stretch/>
        </p:blipFill>
        <p:spPr bwMode="auto">
          <a:xfrm>
            <a:off x="6874559" y="395784"/>
            <a:ext cx="1080120" cy="9449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uzivatel\AppData\Local\Microsoft\Windows\Temporary Internet Files\Content.IE5\02KQOVLI\MP9004070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2801" y="443470"/>
            <a:ext cx="1208060" cy="8050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Soubor:Zea Mays L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1682" y="1652361"/>
            <a:ext cx="3344174" cy="4570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51682" y="6222986"/>
            <a:ext cx="8674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903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251520" y="836712"/>
            <a:ext cx="871296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cs-CZ" sz="2400" dirty="0" smtClean="0"/>
              <a:t>Nejpěstovanější obilninou u nás je ………………………………......vyrábí se z ní několik druhů ………………………..Obilovina pěstovaná jako krmivo pro koně je ……………………… a také se z něj dělají ………………………... vločky. Nejkvalitnější a nejzdravější pečivo se vyrábí ze ………………….. </a:t>
            </a:r>
            <a:r>
              <a:rPr lang="cs-CZ" sz="2400" dirty="0"/>
              <a:t>m</a:t>
            </a:r>
            <a:r>
              <a:rPr lang="cs-CZ" sz="2400" dirty="0" smtClean="0"/>
              <a:t>ouky. Obilnina, která dorůstá až výšky 2 metry se jmenuje …………………………………… Taky se z ní dělá popcorn.</a:t>
            </a:r>
            <a:endParaRPr lang="cs-CZ" sz="2400" dirty="0"/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1907704" y="313492"/>
            <a:ext cx="5112568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Test – doplň chybějící informace</a:t>
            </a:r>
            <a:endParaRPr lang="cs-CZ" sz="2800" dirty="0"/>
          </a:p>
        </p:txBody>
      </p:sp>
      <p:pic>
        <p:nvPicPr>
          <p:cNvPr id="1026" name="Picture 2" descr="C:\Users\uzivatel\AppData\Local\Microsoft\Windows\Temporary Internet Files\Content.IE5\02KQOVLI\MC900440400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74837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pisek se šipkou doprava 3">
            <a:hlinkClick r:id="rId5" action="ppaction://hlinksldjump"/>
          </p:cNvPr>
          <p:cNvSpPr/>
          <p:nvPr/>
        </p:nvSpPr>
        <p:spPr>
          <a:xfrm>
            <a:off x="7199784" y="6165304"/>
            <a:ext cx="1944216" cy="692696"/>
          </a:xfrm>
          <a:prstGeom prst="rightArrowCallout">
            <a:avLst>
              <a:gd name="adj1" fmla="val 0"/>
              <a:gd name="adj2" fmla="val 25000"/>
              <a:gd name="adj3" fmla="val 25000"/>
              <a:gd name="adj4" fmla="val 81122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Správné odpovědi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251520" y="836712"/>
            <a:ext cx="871296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cs-CZ" sz="2400" dirty="0" smtClean="0"/>
              <a:t>Nejpěstovanější obilninou u nás je ………………………………......vyrábí se z ní několik druhů ………………………..Obilovina pěstovaná jako krmivo pro koně je ……………………… a také se z něj dělají ………………………... vločky. Nejkvalitnější a nejzdravější pečivo se vyrábí ze ………………….. </a:t>
            </a:r>
            <a:r>
              <a:rPr lang="cs-CZ" sz="2400" dirty="0"/>
              <a:t>m</a:t>
            </a:r>
            <a:r>
              <a:rPr lang="cs-CZ" sz="2400" dirty="0" smtClean="0"/>
              <a:t>ouky. Obilnina, která dorůstá až výšky 2 metry se jmenuje …………………………………… Taky se z ní dělá popcorn.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7704" y="313492"/>
            <a:ext cx="5112568" cy="5232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Test – doplň chybějící informace</a:t>
            </a:r>
            <a:endParaRPr lang="cs-CZ" sz="2800" dirty="0"/>
          </a:p>
        </p:txBody>
      </p:sp>
      <p:sp>
        <p:nvSpPr>
          <p:cNvPr id="4" name="Popisek se šipkou doleva 3">
            <a:hlinkClick r:id="rId3" action="ppaction://hlinksldjump"/>
          </p:cNvPr>
          <p:cNvSpPr/>
          <p:nvPr/>
        </p:nvSpPr>
        <p:spPr>
          <a:xfrm>
            <a:off x="7524328" y="6165304"/>
            <a:ext cx="1619672" cy="692696"/>
          </a:xfrm>
          <a:prstGeom prst="leftArrowCallout">
            <a:avLst>
              <a:gd name="adj1" fmla="val 0"/>
              <a:gd name="adj2" fmla="val 25000"/>
              <a:gd name="adj3" fmla="val 25000"/>
              <a:gd name="adj4" fmla="val 76774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 na test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10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836712"/>
            <a:ext cx="871296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50000"/>
              </a:lnSpc>
            </a:pPr>
            <a:r>
              <a:rPr lang="cs-CZ" sz="2400" dirty="0" smtClean="0"/>
              <a:t>Nejpěstovanější obilninou u nás je ………………………………......vyrábí se z ní několik druhů ………………………..Obilovina pěstovaná jako krmivo pro koně je ……………………… a také se z něj dělají ………………………... vločky. Nejkvalitnější a nejzdravější pečivo se vyrábí ze ………………….. </a:t>
            </a:r>
            <a:r>
              <a:rPr lang="cs-CZ" sz="2400" dirty="0"/>
              <a:t>m</a:t>
            </a:r>
            <a:r>
              <a:rPr lang="cs-CZ" sz="2400" dirty="0" smtClean="0"/>
              <a:t>ouky. Obilnina, která dorůstá až výšky 2 metry se jmenuje …………………………………… Taky se z ní dělá popcorn.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7704" y="313492"/>
            <a:ext cx="3816424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Test – správné odpovědi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6" y="1124744"/>
            <a:ext cx="1152128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PŠENICE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16688" y="3861048"/>
            <a:ext cx="1152128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ŽITNÉ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40624" y="2921473"/>
            <a:ext cx="1152128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OVESNÉ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2924944"/>
            <a:ext cx="1152128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OVES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1982054"/>
            <a:ext cx="1152128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MOUKY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5661248"/>
            <a:ext cx="1440160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KUKUŘICE</a:t>
            </a:r>
            <a:endParaRPr lang="cs-CZ" sz="2000" dirty="0"/>
          </a:p>
        </p:txBody>
      </p:sp>
      <p:sp>
        <p:nvSpPr>
          <p:cNvPr id="10" name="Popisek se šipkou doleva 9">
            <a:hlinkClick r:id="rId2" action="ppaction://hlinksldjump"/>
          </p:cNvPr>
          <p:cNvSpPr/>
          <p:nvPr/>
        </p:nvSpPr>
        <p:spPr>
          <a:xfrm>
            <a:off x="7236296" y="6165304"/>
            <a:ext cx="1907704" cy="692696"/>
          </a:xfrm>
          <a:prstGeom prst="leftArrowCallout">
            <a:avLst>
              <a:gd name="adj1" fmla="val 0"/>
              <a:gd name="adj2" fmla="val 25000"/>
              <a:gd name="adj3" fmla="val 25000"/>
              <a:gd name="adj4" fmla="val 6497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Zpět na test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405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4342" y="736656"/>
            <a:ext cx="8712968" cy="58477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Všechny obrázky a </a:t>
            </a:r>
            <a:r>
              <a:rPr lang="cs-CZ" dirty="0" smtClean="0"/>
              <a:t>fotografie, </a:t>
            </a:r>
            <a:r>
              <a:rPr lang="cs-CZ" dirty="0"/>
              <a:t>pokud není uvedeno </a:t>
            </a:r>
            <a:r>
              <a:rPr lang="cs-CZ" dirty="0" smtClean="0"/>
              <a:t>jinak, jsou použity z galerie klipart</a:t>
            </a:r>
            <a:endParaRPr lang="cs-CZ" dirty="0"/>
          </a:p>
          <a:p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CTT=97</a:t>
            </a:r>
            <a:endParaRPr lang="cs-CZ" dirty="0" smtClean="0"/>
          </a:p>
          <a:p>
            <a:endParaRPr lang="cs-CZ" sz="1100" dirty="0" smtClean="0"/>
          </a:p>
          <a:p>
            <a:r>
              <a:rPr lang="cs-CZ" dirty="0" smtClean="0"/>
              <a:t>Obr. 1</a:t>
            </a:r>
          </a:p>
          <a:p>
            <a:r>
              <a:rPr lang="cs-CZ" dirty="0" smtClean="0"/>
              <a:t>KÖHLER</a:t>
            </a:r>
            <a:r>
              <a:rPr lang="cs-CZ" dirty="0"/>
              <a:t>, Franz Eugen.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 dirty="0" smtClean="0"/>
              <a:t>30.8.2011]. </a:t>
            </a:r>
            <a:r>
              <a:rPr lang="cs-CZ" dirty="0"/>
              <a:t>Dostupný na WWW: http://cs.wikipedia.org/wiki/Soubor:Triticum_aestivum_-_K%C3%B6hler%E2%80%93s_Medizinal-Pflanzen-274.jpg </a:t>
            </a:r>
            <a:endParaRPr lang="cs-CZ" dirty="0" smtClean="0"/>
          </a:p>
          <a:p>
            <a:pPr>
              <a:spcBef>
                <a:spcPts val="600"/>
              </a:spcBef>
            </a:pPr>
            <a:r>
              <a:rPr lang="cs-CZ" dirty="0" smtClean="0"/>
              <a:t>Obr. 2</a:t>
            </a:r>
            <a:endParaRPr lang="cs-CZ" dirty="0"/>
          </a:p>
          <a:p>
            <a:r>
              <a:rPr lang="cs-CZ" dirty="0"/>
              <a:t>THOMÉ, Otto Wilhelm. </a:t>
            </a:r>
            <a:r>
              <a:rPr lang="cs-CZ" i="1" dirty="0"/>
              <a:t>Wikipedia.org</a:t>
            </a:r>
            <a:r>
              <a:rPr lang="cs-CZ" dirty="0"/>
              <a:t> [online]. [cit. 30.8.2011]. Dostupný na WWW: http://cs.wikipedia.org/wiki/Soubor:Illustration_Hordeum_vulgare0.jpg </a:t>
            </a:r>
            <a:endParaRPr lang="cs-CZ" dirty="0" smtClean="0"/>
          </a:p>
          <a:p>
            <a:pPr>
              <a:spcBef>
                <a:spcPts val="600"/>
              </a:spcBef>
            </a:pPr>
            <a:r>
              <a:rPr lang="cs-CZ" dirty="0" smtClean="0"/>
              <a:t>Obr. 3</a:t>
            </a:r>
          </a:p>
          <a:p>
            <a:r>
              <a:rPr lang="cs-CZ" dirty="0"/>
              <a:t>CERKAL, Radim; HRSTKOVÁ, Ing. Pavlína; STŘEDA, Tomáš. </a:t>
            </a:r>
            <a:r>
              <a:rPr lang="cs-CZ" i="1" dirty="0"/>
              <a:t>Wikipedia.org</a:t>
            </a:r>
            <a:r>
              <a:rPr lang="cs-CZ" dirty="0"/>
              <a:t> [online]. [cit. 30.8.2011]. Dostupný na WWW: http://commons.wikimedia.org/wiki/File:Lata.jpg?uselang=cs </a:t>
            </a:r>
            <a:endParaRPr lang="cs-CZ" dirty="0" smtClean="0"/>
          </a:p>
          <a:p>
            <a:pPr>
              <a:spcBef>
                <a:spcPts val="600"/>
              </a:spcBef>
            </a:pPr>
            <a:r>
              <a:rPr lang="cs-CZ" dirty="0" smtClean="0"/>
              <a:t>Obr. 4</a:t>
            </a:r>
          </a:p>
          <a:p>
            <a:r>
              <a:rPr lang="cs-CZ" dirty="0"/>
              <a:t>THOMÉ, Otto Wilhelm. </a:t>
            </a:r>
            <a:r>
              <a:rPr lang="cs-CZ" i="1" dirty="0"/>
              <a:t>PlantSystematics.org</a:t>
            </a:r>
            <a:r>
              <a:rPr lang="cs-CZ" dirty="0"/>
              <a:t> [online]. [cit. 30.8.2011]. Dostupný na WWW: http://www.plantsystematics.org/imgs/ws1/sq/Poaceae_Secale_cereale_26331.html </a:t>
            </a:r>
            <a:endParaRPr lang="cs-CZ" dirty="0" smtClean="0"/>
          </a:p>
          <a:p>
            <a:endParaRPr lang="cs-CZ" sz="300" dirty="0" smtClean="0"/>
          </a:p>
          <a:p>
            <a:r>
              <a:rPr lang="cs-CZ" dirty="0" smtClean="0"/>
              <a:t>Obr. 5</a:t>
            </a:r>
          </a:p>
          <a:p>
            <a:r>
              <a:rPr lang="cs-CZ" dirty="0"/>
              <a:t>KÖHLER, Franz Eugen. </a:t>
            </a:r>
            <a:r>
              <a:rPr lang="cs-CZ" i="1" dirty="0"/>
              <a:t>Wikipedia.org</a:t>
            </a:r>
            <a:r>
              <a:rPr lang="cs-CZ" dirty="0"/>
              <a:t> [online]. [cit. </a:t>
            </a:r>
            <a:r>
              <a:rPr lang="cs-CZ"/>
              <a:t>30.8.2011]. </a:t>
            </a:r>
            <a:r>
              <a:rPr lang="cs-CZ" dirty="0"/>
              <a:t>Dostupný na WWW: http://cs.wikipedia.org/wiki/Soubor:Zea_Mays_L.jpg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081929" y="245837"/>
            <a:ext cx="216024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Zdroje a citace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789</Words>
  <Application>Microsoft Office PowerPoint</Application>
  <PresentationFormat>Předvádění na obrazovce (4:3)</PresentationFormat>
  <Paragraphs>96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1_Motiv sady Office</vt:lpstr>
      <vt:lpstr>Obilniny VY_52_INOVACE_36 Číslo projektu: CZ.1.07/1.4.00/21.1101</vt:lpstr>
      <vt:lpstr>Prezentace aplikace PowerPoint</vt:lpstr>
      <vt:lpstr>Obilniny</vt:lpstr>
      <vt:lpstr>PŠENICE</vt:lpstr>
      <vt:lpstr>JEČMEN</vt:lpstr>
      <vt:lpstr>Oves</vt:lpstr>
      <vt:lpstr>žito</vt:lpstr>
      <vt:lpstr>kukuřice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2011-07-01T16:37:14Z</dcterms:created>
  <dcterms:modified xsi:type="dcterms:W3CDTF">2013-01-31T18:13:13Z</dcterms:modified>
</cp:coreProperties>
</file>