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ED9F04-E705-4C51-A619-4393231CFBB8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0C65C2-E128-4229-8E23-5082A6CE54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2389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1229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551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980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18740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144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630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24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342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13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638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390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E6A4E3-DD3A-4603-8BB8-D0BE5015FC7A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74AF69-D698-42F5-AEA9-24D01BCA8A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336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eg"/><Relationship Id="rId9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1.wmf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 </a:t>
            </a:r>
            <a:r>
              <a:rPr lang="cs-CZ" dirty="0"/>
              <a:t>O</a:t>
            </a:r>
            <a:r>
              <a:rPr lang="cs-CZ" dirty="0" smtClean="0"/>
              <a:t>dčítání s přechodem přes základ v oboru do dvaceti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VY_32_INOVACE_1C_06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7" y="388355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8296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8865004"/>
              </p:ext>
            </p:extLst>
          </p:nvPr>
        </p:nvGraphicFramePr>
        <p:xfrm>
          <a:off x="541014" y="836712"/>
          <a:ext cx="8280920" cy="514638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se na názorných rozkladech učí odčítat od třinácti, čtrnácti, patnácti, šestnácti, sedmnácti i osmnácti s přechodem přes desítku v oboru do dvaceti. Obrázkové rozklady znázorňují také desítku a jednotky. Pocvičování a opakování učiva:  žáci na stránce vidí řady obrázků, spočítají je a z nabídnutých řešení vyberou výsledek. Pokud kliknou na chybné řešení, odkryje se zamračený výraz obrázku. Pod terčem se správným výsledkem se odkryje obličej nebo květina s úsměvem. Obměna řešení, žáci vědomě klikají na chybné výsledky tak aby zůstaly terče se správným rozdílem a odkryté zamračené obličeje.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Z. Kubešová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7561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8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– 10 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3.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294918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5528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 od čísla 13 v oboru do 20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268760"/>
            <a:ext cx="4040188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Odeber jednotky a zbytek rozkladu odečti od desíti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13 – 3 – 1 = 9</a:t>
            </a:r>
          </a:p>
          <a:p>
            <a:r>
              <a:rPr lang="cs-CZ" dirty="0" smtClean="0"/>
              <a:t>13 – 4 = </a:t>
            </a:r>
          </a:p>
          <a:p>
            <a:r>
              <a:rPr lang="cs-CZ" dirty="0" smtClean="0"/>
              <a:t>13 – 3 – 2 = 8 </a:t>
            </a:r>
          </a:p>
          <a:p>
            <a:r>
              <a:rPr lang="cs-CZ" dirty="0" smtClean="0"/>
              <a:t>13 – 5 = </a:t>
            </a:r>
          </a:p>
          <a:p>
            <a:r>
              <a:rPr lang="cs-CZ" dirty="0" smtClean="0"/>
              <a:t>13 – 3 – 3 = 7 </a:t>
            </a:r>
          </a:p>
          <a:p>
            <a:r>
              <a:rPr lang="cs-CZ" dirty="0" smtClean="0"/>
              <a:t>13 – 6 =</a:t>
            </a:r>
          </a:p>
          <a:p>
            <a:r>
              <a:rPr lang="cs-CZ" dirty="0" smtClean="0"/>
              <a:t>13 – 3 – 4 = 6</a:t>
            </a:r>
          </a:p>
          <a:p>
            <a:r>
              <a:rPr lang="cs-CZ" dirty="0" smtClean="0"/>
              <a:t>13 – 7 =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572000" y="1268760"/>
            <a:ext cx="4041775" cy="639762"/>
          </a:xfrm>
        </p:spPr>
        <p:txBody>
          <a:bodyPr/>
          <a:lstStyle/>
          <a:p>
            <a:r>
              <a:rPr lang="cs-CZ" dirty="0" smtClean="0"/>
              <a:t>Znázornění rozdílu</a:t>
            </a:r>
            <a:endParaRPr lang="cs-CZ" dirty="0"/>
          </a:p>
        </p:txBody>
      </p:sp>
      <p:pic>
        <p:nvPicPr>
          <p:cNvPr id="1026" name="Picture 2" descr="D:\Users\Angelika\AppData\Local\Microsoft\Windows\Temporary Internet Files\Content.IE5\AXN2CN7M\MC900433161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70892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Users\Angelika\AppData\Local\Microsoft\Windows\Temporary Internet Files\Content.IE5\K5BZQE5S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708920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D:\Users\Angelika\AppData\Local\Microsoft\Windows\Temporary Internet Files\Content.IE5\K5BZQE5S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306" y="4509120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D:\Users\Angelika\AppData\Local\Microsoft\Windows\Temporary Internet Files\Content.IE5\K5BZQE5S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64502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D:\Users\Angelika\AppData\Local\Microsoft\Windows\Temporary Internet Files\Content.IE5\K5BZQE5S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2967" y="5373216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D:\Users\Angelika\AppData\Local\Microsoft\Windows\Temporary Internet Files\Content.IE5\AXN2CN7M\MC900433161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6861" y="364502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D:\Users\Angelika\AppData\Local\Microsoft\Windows\Temporary Internet Files\Content.IE5\AXN2CN7M\MC900433161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5694" y="364502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D:\Users\Angelika\AppData\Local\Microsoft\Windows\Temporary Internet Files\Content.IE5\AXN2CN7M\MC900433161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0755" y="448248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D:\Users\Angelika\AppData\Local\Microsoft\Windows\Temporary Internet Files\Content.IE5\AXN2CN7M\MC900433161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0528" y="448248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D:\Users\Angelika\AppData\Local\Microsoft\Windows\Temporary Internet Files\Content.IE5\AXN2CN7M\MC900433161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0528" y="537321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D:\Users\Angelika\AppData\Local\Microsoft\Windows\Temporary Internet Files\Content.IE5\AXN2CN7M\MC900433161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5694" y="537321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D:\Users\Angelika\AppData\Local\Microsoft\Windows\Temporary Internet Files\Content.IE5\AXN2CN7M\MC900433161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2967" y="270892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9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14096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14908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15719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314096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00" y="314096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000" y="314096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000" y="314096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000" y="314096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000" y="314096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000" y="314096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000" y="314096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00" y="314096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350096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414908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00" y="414908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000" y="414908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000" y="414908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000" y="414908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000" y="414908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000" y="414908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000" y="414908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00" y="414908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50912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515721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00" y="51572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000" y="51572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000" y="515728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000" y="515731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000" y="515733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000" y="51573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000" y="515738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00" y="515740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551743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51719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00" y="551743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450912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00" y="450912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50096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00" y="350096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249292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4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00" y="249298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ohnutá nahoru 6"/>
          <p:cNvSpPr/>
          <p:nvPr/>
        </p:nvSpPr>
        <p:spPr>
          <a:xfrm rot="5400000">
            <a:off x="6773445" y="5216512"/>
            <a:ext cx="352788" cy="435678"/>
          </a:xfrm>
          <a:prstGeom prst="bentUpArrow">
            <a:avLst>
              <a:gd name="adj1" fmla="val 11842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Šipka ohnutá nahoru 72"/>
          <p:cNvSpPr/>
          <p:nvPr/>
        </p:nvSpPr>
        <p:spPr>
          <a:xfrm rot="5400000">
            <a:off x="7493445" y="3197394"/>
            <a:ext cx="352788" cy="435678"/>
          </a:xfrm>
          <a:prstGeom prst="bentUpArrow">
            <a:avLst>
              <a:gd name="adj1" fmla="val 11842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Šipka ohnutá nahoru 73"/>
          <p:cNvSpPr/>
          <p:nvPr/>
        </p:nvSpPr>
        <p:spPr>
          <a:xfrm rot="5400000">
            <a:off x="7853445" y="2180529"/>
            <a:ext cx="352788" cy="435678"/>
          </a:xfrm>
          <a:prstGeom prst="bentUpArrow">
            <a:avLst>
              <a:gd name="adj1" fmla="val 11842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Šipka ohnutá nahoru 74"/>
          <p:cNvSpPr/>
          <p:nvPr/>
        </p:nvSpPr>
        <p:spPr>
          <a:xfrm rot="5400000">
            <a:off x="7133445" y="4192146"/>
            <a:ext cx="352788" cy="435678"/>
          </a:xfrm>
          <a:prstGeom prst="bentUpArrow">
            <a:avLst>
              <a:gd name="adj1" fmla="val 11842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6" name="Picture 3" descr="D:\Users\Angelika\AppData\Local\Microsoft\Windows\Temporary Internet Files\Content.IE5\K5BZQE5S\MC900438253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48478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Ovál 76"/>
          <p:cNvSpPr/>
          <p:nvPr/>
        </p:nvSpPr>
        <p:spPr>
          <a:xfrm>
            <a:off x="2713170" y="267058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8" name="Ovál 77"/>
          <p:cNvSpPr/>
          <p:nvPr/>
        </p:nvSpPr>
        <p:spPr>
          <a:xfrm>
            <a:off x="2065119" y="267058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9" name="Ovál 78"/>
          <p:cNvSpPr/>
          <p:nvPr/>
        </p:nvSpPr>
        <p:spPr>
          <a:xfrm>
            <a:off x="3314358" y="267285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80" name="Ovál 79"/>
          <p:cNvSpPr/>
          <p:nvPr/>
        </p:nvSpPr>
        <p:spPr>
          <a:xfrm>
            <a:off x="3314358" y="359952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1" name="Ovál 80"/>
          <p:cNvSpPr/>
          <p:nvPr/>
        </p:nvSpPr>
        <p:spPr>
          <a:xfrm>
            <a:off x="2059013" y="359952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82" name="Ovál 81"/>
          <p:cNvSpPr/>
          <p:nvPr/>
        </p:nvSpPr>
        <p:spPr>
          <a:xfrm>
            <a:off x="2707085" y="359952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83" name="Ovál 82"/>
          <p:cNvSpPr/>
          <p:nvPr/>
        </p:nvSpPr>
        <p:spPr>
          <a:xfrm>
            <a:off x="2721591" y="443698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84" name="Ovál 83"/>
          <p:cNvSpPr/>
          <p:nvPr/>
        </p:nvSpPr>
        <p:spPr>
          <a:xfrm>
            <a:off x="3308252" y="532769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85" name="Ovál 84"/>
          <p:cNvSpPr/>
          <p:nvPr/>
        </p:nvSpPr>
        <p:spPr>
          <a:xfrm>
            <a:off x="3302146" y="442256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86" name="Ovál 85"/>
          <p:cNvSpPr/>
          <p:nvPr/>
        </p:nvSpPr>
        <p:spPr>
          <a:xfrm>
            <a:off x="2081919" y="440998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87" name="Ovál 86"/>
          <p:cNvSpPr/>
          <p:nvPr/>
        </p:nvSpPr>
        <p:spPr>
          <a:xfrm>
            <a:off x="2089196" y="535507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88" name="Ovál 87"/>
          <p:cNvSpPr/>
          <p:nvPr/>
        </p:nvSpPr>
        <p:spPr>
          <a:xfrm>
            <a:off x="2707084" y="533740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3023353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</p:childTnLst>
        </p:cTn>
      </p:par>
    </p:tnLst>
    <p:bldLst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 od čísla 13 v oboru do 20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412776"/>
            <a:ext cx="4040188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Odeber jednotky a zbytek rozdílu odečti od desíti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566" y="2132856"/>
            <a:ext cx="4040188" cy="395128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13 – 3 – 5 = 5</a:t>
            </a:r>
          </a:p>
          <a:p>
            <a:r>
              <a:rPr lang="cs-CZ" dirty="0" smtClean="0"/>
              <a:t>13 – 8 =</a:t>
            </a:r>
          </a:p>
          <a:p>
            <a:r>
              <a:rPr lang="cs-CZ" dirty="0" smtClean="0"/>
              <a:t>13 – 3 – 6 = 4</a:t>
            </a:r>
          </a:p>
          <a:p>
            <a:r>
              <a:rPr lang="cs-CZ" dirty="0" smtClean="0"/>
              <a:t>13 – 9 =</a:t>
            </a:r>
          </a:p>
          <a:p>
            <a:r>
              <a:rPr lang="cs-CZ" dirty="0" smtClean="0"/>
              <a:t>Procvičování</a:t>
            </a:r>
          </a:p>
          <a:p>
            <a:r>
              <a:rPr lang="cs-CZ" dirty="0" smtClean="0"/>
              <a:t>13 – 5 =</a:t>
            </a:r>
          </a:p>
          <a:p>
            <a:r>
              <a:rPr lang="cs-CZ" dirty="0" smtClean="0"/>
              <a:t>13 – 7 =</a:t>
            </a:r>
          </a:p>
          <a:p>
            <a:r>
              <a:rPr lang="cs-CZ" dirty="0" smtClean="0"/>
              <a:t>13 – 6 =</a:t>
            </a:r>
          </a:p>
          <a:p>
            <a:r>
              <a:rPr lang="cs-CZ" dirty="0" smtClean="0"/>
              <a:t>13 – 4 =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268760"/>
            <a:ext cx="4041775" cy="639762"/>
          </a:xfrm>
        </p:spPr>
        <p:txBody>
          <a:bodyPr/>
          <a:lstStyle/>
          <a:p>
            <a:r>
              <a:rPr lang="cs-CZ" dirty="0" smtClean="0"/>
              <a:t>Znázornění rozdílu</a:t>
            </a:r>
            <a:endParaRPr lang="cs-CZ" dirty="0"/>
          </a:p>
        </p:txBody>
      </p:sp>
      <p:pic>
        <p:nvPicPr>
          <p:cNvPr id="2051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154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7361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9568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1775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7361" y="29969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1775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1775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1775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1775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1775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1775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7361" y="29969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7361" y="29969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7361" y="29969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7361" y="29969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361" y="29969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7361" y="29969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7361" y="29969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7361" y="29969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7361" y="29969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154" y="246532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5154" y="246532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5154" y="245915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5154" y="245915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382" y="332099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3403" y="332802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D:\Users\Angelika\AppData\Local\Microsoft\Windows\Temporary Internet Files\Content.IE5\TYVDTD7P\MC900436900[4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1424" y="333504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ohnutá nahoru 6"/>
          <p:cNvSpPr/>
          <p:nvPr/>
        </p:nvSpPr>
        <p:spPr>
          <a:xfrm rot="5400000">
            <a:off x="6026625" y="3039686"/>
            <a:ext cx="432049" cy="490577"/>
          </a:xfrm>
          <a:prstGeom prst="bentUpArrow">
            <a:avLst>
              <a:gd name="adj1" fmla="val 13252"/>
              <a:gd name="adj2" fmla="val 29934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ipka ohnutá nahoru 36"/>
          <p:cNvSpPr/>
          <p:nvPr/>
        </p:nvSpPr>
        <p:spPr>
          <a:xfrm rot="5400000">
            <a:off x="6362926" y="2177838"/>
            <a:ext cx="432049" cy="490577"/>
          </a:xfrm>
          <a:prstGeom prst="bentUpArrow">
            <a:avLst>
              <a:gd name="adj1" fmla="val 13252"/>
              <a:gd name="adj2" fmla="val 29934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D:\Users\Angelika\AppData\Local\Microsoft\Windows\Temporary Internet Files\Content.IE5\0AZE2JSC\MC900424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5484" y="3789040"/>
            <a:ext cx="23979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4" descr="D:\Users\Angelika\AppData\Local\Microsoft\Windows\Temporary Internet Files\Content.IE5\0AZE2JSC\MC900424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773" y="3784897"/>
            <a:ext cx="23979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4" descr="D:\Users\Angelika\AppData\Local\Microsoft\Windows\Temporary Internet Files\Content.IE5\0AZE2JSC\MC900424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4674" y="3784897"/>
            <a:ext cx="23979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4" descr="D:\Users\Angelika\AppData\Local\Microsoft\Windows\Temporary Internet Files\Content.IE5\0AZE2JSC\MC900424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7933" y="3789040"/>
            <a:ext cx="23979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4" descr="D:\Users\Angelika\AppData\Local\Microsoft\Windows\Temporary Internet Files\Content.IE5\0AZE2JSC\MC900424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7361" y="3789040"/>
            <a:ext cx="23979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4" descr="D:\Users\Angelika\AppData\Local\Microsoft\Windows\Temporary Internet Files\Content.IE5\0AZE2JSC\MC900424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6039" y="3811722"/>
            <a:ext cx="23979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" descr="D:\Users\Angelika\AppData\Local\Microsoft\Windows\Temporary Internet Files\Content.IE5\0AZE2JSC\MC900424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832" y="3789040"/>
            <a:ext cx="23979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4" descr="D:\Users\Angelika\AppData\Local\Microsoft\Windows\Temporary Internet Files\Content.IE5\0AZE2JSC\MC900424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1775" y="3789040"/>
            <a:ext cx="23979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4" descr="D:\Users\Angelika\AppData\Local\Microsoft\Windows\Temporary Internet Files\Content.IE5\0AZE2JSC\MC900424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9255" y="3789040"/>
            <a:ext cx="23979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4" descr="D:\Users\Angelika\AppData\Local\Microsoft\Windows\Temporary Internet Files\Content.IE5\0AZE2JSC\MC900424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7505" y="3784897"/>
            <a:ext cx="23979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" descr="D:\Users\Angelika\AppData\Local\Microsoft\Windows\Temporary Internet Files\Content.IE5\0AZE2JSC\MC900424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1728" y="4171722"/>
            <a:ext cx="23979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4" descr="D:\Users\Angelika\AppData\Local\Microsoft\Windows\Temporary Internet Files\Content.IE5\0AZE2JSC\MC900424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3608" y="4198547"/>
            <a:ext cx="23979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4" descr="D:\Users\Angelika\AppData\Local\Microsoft\Windows\Temporary Internet Files\Content.IE5\0AZE2JSC\MC9004248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4361" y="4198547"/>
            <a:ext cx="239795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D:\Users\Angelika\AppData\Local\Microsoft\Windows\Temporary Internet Files\Content.IE5\AXN2CN7M\MP9004031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9050" y="4601749"/>
            <a:ext cx="435229" cy="291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D:\Users\Angelika\AppData\Local\Microsoft\Windows\Temporary Internet Files\Content.IE5\K5BZQE5S\MC900441708[2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9625" y="4541019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6" descr="D:\Users\Angelika\AppData\Local\Microsoft\Windows\Temporary Internet Files\Content.IE5\K5BZQE5S\MC900441708[2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7670" y="4541019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6" descr="D:\Users\Angelika\AppData\Local\Microsoft\Windows\Temporary Internet Files\Content.IE5\K5BZQE5S\MC900441708[2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2258" y="4558747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6" descr="D:\Users\Angelika\AppData\Local\Microsoft\Windows\Temporary Internet Files\Content.IE5\K5BZQE5S\MC900441708[2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3728" y="4558747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6" descr="D:\Users\Angelika\AppData\Local\Microsoft\Windows\Temporary Internet Files\Content.IE5\K5BZQE5S\MC900441708[2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5198" y="4558547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6" descr="D:\Users\Angelika\AppData\Local\Microsoft\Windows\Temporary Internet Files\Content.IE5\K5BZQE5S\MC900441708[2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6668" y="4558747"/>
            <a:ext cx="324000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5" descr="D:\Users\Angelika\AppData\Local\Microsoft\Windows\Temporary Internet Files\Content.IE5\AXN2CN7M\MP9004031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2441" y="4888562"/>
            <a:ext cx="435229" cy="291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5" descr="D:\Users\Angelika\AppData\Local\Microsoft\Windows\Temporary Internet Files\Content.IE5\AXN2CN7M\MP9004031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7029" y="4890749"/>
            <a:ext cx="435229" cy="291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5" descr="D:\Users\Angelika\AppData\Local\Microsoft\Windows\Temporary Internet Files\Content.IE5\AXN2CN7M\MP9004031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1617" y="4892936"/>
            <a:ext cx="435229" cy="291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5" descr="D:\Users\Angelika\AppData\Local\Microsoft\Windows\Temporary Internet Files\Content.IE5\AXN2CN7M\MP9004031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1314" y="4591560"/>
            <a:ext cx="435229" cy="291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5" descr="D:\Users\Angelika\AppData\Local\Microsoft\Windows\Temporary Internet Files\Content.IE5\AXN2CN7M\MP9004031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026" y="4590724"/>
            <a:ext cx="435229" cy="291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5" descr="D:\Users\Angelika\AppData\Local\Microsoft\Windows\Temporary Internet Files\Content.IE5\AXN2CN7M\MP9004031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2132" y="4591560"/>
            <a:ext cx="435229" cy="291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D:\Users\Angelika\AppData\Local\Microsoft\Windows\Temporary Internet Files\Content.IE5\0AZE2JSC\MC90043691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9234" y="5393525"/>
            <a:ext cx="346348" cy="346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7" descr="D:\Users\Angelika\AppData\Local\Microsoft\Windows\Temporary Internet Files\Content.IE5\0AZE2JSC\MC90043691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0681" y="5149196"/>
            <a:ext cx="346348" cy="346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7" descr="D:\Users\Angelika\AppData\Local\Microsoft\Windows\Temporary Internet Files\Content.IE5\0AZE2JSC\MC90043691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4263" y="5149196"/>
            <a:ext cx="346348" cy="346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7" descr="D:\Users\Angelika\AppData\Local\Microsoft\Windows\Temporary Internet Files\Content.IE5\0AZE2JSC\MC90043691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7845" y="5149196"/>
            <a:ext cx="346348" cy="346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7" descr="D:\Users\Angelika\AppData\Local\Microsoft\Windows\Temporary Internet Files\Content.IE5\0AZE2JSC\MC90043691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1427" y="5149196"/>
            <a:ext cx="346348" cy="346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7" descr="D:\Users\Angelika\AppData\Local\Microsoft\Windows\Temporary Internet Files\Content.IE5\0AZE2JSC\MC90043691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5009" y="5149196"/>
            <a:ext cx="346348" cy="346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7" descr="D:\Users\Angelika\AppData\Local\Microsoft\Windows\Temporary Internet Files\Content.IE5\0AZE2JSC\MC90043691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8591" y="5149196"/>
            <a:ext cx="346348" cy="346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7" descr="D:\Users\Angelika\AppData\Local\Microsoft\Windows\Temporary Internet Files\Content.IE5\0AZE2JSC\MC90043691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2173" y="5149196"/>
            <a:ext cx="346348" cy="346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7" descr="D:\Users\Angelika\AppData\Local\Microsoft\Windows\Temporary Internet Files\Content.IE5\0AZE2JSC\MC90043691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5755" y="5149196"/>
            <a:ext cx="346348" cy="346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7" descr="D:\Users\Angelika\AppData\Local\Microsoft\Windows\Temporary Internet Files\Content.IE5\0AZE2JSC\MC90043691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9337" y="5149196"/>
            <a:ext cx="346348" cy="346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7" descr="D:\Users\Angelika\AppData\Local\Microsoft\Windows\Temporary Internet Files\Content.IE5\0AZE2JSC\MC90043691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2919" y="5149196"/>
            <a:ext cx="346348" cy="346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7" descr="D:\Users\Angelika\AppData\Local\Microsoft\Windows\Temporary Internet Files\Content.IE5\0AZE2JSC\MC90043691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063" y="5393525"/>
            <a:ext cx="346348" cy="346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7" descr="D:\Users\Angelika\AppData\Local\Microsoft\Windows\Temporary Internet Files\Content.IE5\0AZE2JSC\MC900436910[2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9910" y="5393525"/>
            <a:ext cx="346348" cy="346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D:\Users\Angelika\AppData\Local\Microsoft\Windows\Temporary Internet Files\Content.IE5\AXN2CN7M\MC9004248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2237" y="5760357"/>
            <a:ext cx="198775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8" descr="D:\Users\Angelika\AppData\Local\Microsoft\Windows\Temporary Internet Files\Content.IE5\AXN2CN7M\MC9004248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651" y="5760357"/>
            <a:ext cx="198775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8" descr="D:\Users\Angelika\AppData\Local\Microsoft\Windows\Temporary Internet Files\Content.IE5\AXN2CN7M\MC9004248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8024" y="5760357"/>
            <a:ext cx="198775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8" descr="D:\Users\Angelika\AppData\Local\Microsoft\Windows\Temporary Internet Files\Content.IE5\AXN2CN7M\MC9004248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755" y="5760357"/>
            <a:ext cx="198775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8" descr="D:\Users\Angelika\AppData\Local\Microsoft\Windows\Temporary Internet Files\Content.IE5\AXN2CN7M\MC9004248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0489" y="5767418"/>
            <a:ext cx="198775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Picture 8" descr="D:\Users\Angelika\AppData\Local\Microsoft\Windows\Temporary Internet Files\Content.IE5\AXN2CN7M\MC9004248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6038" y="5769929"/>
            <a:ext cx="198775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7" name="Picture 8" descr="D:\Users\Angelika\AppData\Local\Microsoft\Windows\Temporary Internet Files\Content.IE5\AXN2CN7M\MC9004248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8109" y="5760357"/>
            <a:ext cx="198775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8" descr="D:\Users\Angelika\AppData\Local\Microsoft\Windows\Temporary Internet Files\Content.IE5\AXN2CN7M\MC9004248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5755" y="5762012"/>
            <a:ext cx="198775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8" descr="D:\Users\Angelika\AppData\Local\Microsoft\Windows\Temporary Internet Files\Content.IE5\AXN2CN7M\MC9004248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7973" y="5748963"/>
            <a:ext cx="198775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8" descr="D:\Users\Angelika\AppData\Local\Microsoft\Windows\Temporary Internet Files\Content.IE5\AXN2CN7M\MC9004248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6664" y="5739873"/>
            <a:ext cx="198775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8" descr="D:\Users\Angelika\AppData\Local\Microsoft\Windows\Temporary Internet Files\Content.IE5\AXN2CN7M\MC9004248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8730" y="6057929"/>
            <a:ext cx="198775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8" descr="D:\Users\Angelika\AppData\Local\Microsoft\Windows\Temporary Internet Files\Content.IE5\AXN2CN7M\MC9004248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849" y="6075626"/>
            <a:ext cx="198775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8" descr="D:\Users\Angelika\AppData\Local\Microsoft\Windows\Temporary Internet Files\Content.IE5\AXN2CN7M\MC9004248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8968" y="6093323"/>
            <a:ext cx="198775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5" name="Minus 94"/>
          <p:cNvSpPr/>
          <p:nvPr/>
        </p:nvSpPr>
        <p:spPr>
          <a:xfrm rot="3667365">
            <a:off x="7946339" y="5571682"/>
            <a:ext cx="418899" cy="592862"/>
          </a:xfrm>
          <a:prstGeom prst="mathMinus">
            <a:avLst>
              <a:gd name="adj1" fmla="val 79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Minus 95"/>
          <p:cNvSpPr/>
          <p:nvPr/>
        </p:nvSpPr>
        <p:spPr>
          <a:xfrm rot="3667365">
            <a:off x="4534982" y="5295562"/>
            <a:ext cx="418899" cy="592862"/>
          </a:xfrm>
          <a:prstGeom prst="mathMinus">
            <a:avLst>
              <a:gd name="adj1" fmla="val 79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Minus 96"/>
          <p:cNvSpPr/>
          <p:nvPr/>
        </p:nvSpPr>
        <p:spPr>
          <a:xfrm rot="3667365">
            <a:off x="4929520" y="5286776"/>
            <a:ext cx="418899" cy="592862"/>
          </a:xfrm>
          <a:prstGeom prst="mathMinus">
            <a:avLst>
              <a:gd name="adj1" fmla="val 79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Minus 97"/>
          <p:cNvSpPr/>
          <p:nvPr/>
        </p:nvSpPr>
        <p:spPr>
          <a:xfrm rot="3667365">
            <a:off x="5297311" y="5287850"/>
            <a:ext cx="418899" cy="592862"/>
          </a:xfrm>
          <a:prstGeom prst="mathMinus">
            <a:avLst>
              <a:gd name="adj1" fmla="val 79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Minus 98"/>
          <p:cNvSpPr/>
          <p:nvPr/>
        </p:nvSpPr>
        <p:spPr>
          <a:xfrm rot="3667365">
            <a:off x="7529702" y="3673374"/>
            <a:ext cx="418899" cy="592862"/>
          </a:xfrm>
          <a:prstGeom prst="mathMinus">
            <a:avLst>
              <a:gd name="adj1" fmla="val 79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Minus 99"/>
          <p:cNvSpPr/>
          <p:nvPr/>
        </p:nvSpPr>
        <p:spPr>
          <a:xfrm rot="3667365">
            <a:off x="7869379" y="3672608"/>
            <a:ext cx="418899" cy="592862"/>
          </a:xfrm>
          <a:prstGeom prst="mathMinus">
            <a:avLst>
              <a:gd name="adj1" fmla="val 79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Minus 100"/>
          <p:cNvSpPr/>
          <p:nvPr/>
        </p:nvSpPr>
        <p:spPr>
          <a:xfrm rot="3667365">
            <a:off x="4548668" y="4055290"/>
            <a:ext cx="418899" cy="592862"/>
          </a:xfrm>
          <a:prstGeom prst="mathMinus">
            <a:avLst>
              <a:gd name="adj1" fmla="val 79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Minus 101"/>
          <p:cNvSpPr/>
          <p:nvPr/>
        </p:nvSpPr>
        <p:spPr>
          <a:xfrm rot="3667365">
            <a:off x="4974399" y="4097753"/>
            <a:ext cx="418899" cy="592862"/>
          </a:xfrm>
          <a:prstGeom prst="mathMinus">
            <a:avLst>
              <a:gd name="adj1" fmla="val 79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Minus 102"/>
          <p:cNvSpPr/>
          <p:nvPr/>
        </p:nvSpPr>
        <p:spPr>
          <a:xfrm rot="3667365">
            <a:off x="5344808" y="4087383"/>
            <a:ext cx="418899" cy="592862"/>
          </a:xfrm>
          <a:prstGeom prst="mathMinus">
            <a:avLst>
              <a:gd name="adj1" fmla="val 79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Minus 103"/>
          <p:cNvSpPr/>
          <p:nvPr/>
        </p:nvSpPr>
        <p:spPr>
          <a:xfrm rot="3667365">
            <a:off x="4567772" y="5905499"/>
            <a:ext cx="418899" cy="592862"/>
          </a:xfrm>
          <a:prstGeom prst="mathMinus">
            <a:avLst>
              <a:gd name="adj1" fmla="val 79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Minus 104"/>
          <p:cNvSpPr/>
          <p:nvPr/>
        </p:nvSpPr>
        <p:spPr>
          <a:xfrm rot="3667365">
            <a:off x="4953165" y="5928889"/>
            <a:ext cx="418899" cy="592862"/>
          </a:xfrm>
          <a:prstGeom prst="mathMinus">
            <a:avLst>
              <a:gd name="adj1" fmla="val 79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Minus 105"/>
          <p:cNvSpPr/>
          <p:nvPr/>
        </p:nvSpPr>
        <p:spPr>
          <a:xfrm rot="3667365">
            <a:off x="5317039" y="5936909"/>
            <a:ext cx="418899" cy="592862"/>
          </a:xfrm>
          <a:prstGeom prst="mathMinus">
            <a:avLst>
              <a:gd name="adj1" fmla="val 79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Minus 106"/>
          <p:cNvSpPr/>
          <p:nvPr/>
        </p:nvSpPr>
        <p:spPr>
          <a:xfrm rot="3667365">
            <a:off x="7236620" y="5025938"/>
            <a:ext cx="418899" cy="592862"/>
          </a:xfrm>
          <a:prstGeom prst="mathMinus">
            <a:avLst>
              <a:gd name="adj1" fmla="val 79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Minus 107"/>
          <p:cNvSpPr/>
          <p:nvPr/>
        </p:nvSpPr>
        <p:spPr>
          <a:xfrm rot="3667365">
            <a:off x="7620202" y="5025937"/>
            <a:ext cx="418899" cy="592862"/>
          </a:xfrm>
          <a:prstGeom prst="mathMinus">
            <a:avLst>
              <a:gd name="adj1" fmla="val 79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Minus 108"/>
          <p:cNvSpPr/>
          <p:nvPr/>
        </p:nvSpPr>
        <p:spPr>
          <a:xfrm rot="3667365">
            <a:off x="7977851" y="5025938"/>
            <a:ext cx="418899" cy="592862"/>
          </a:xfrm>
          <a:prstGeom prst="mathMinus">
            <a:avLst>
              <a:gd name="adj1" fmla="val 79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 descr="D:\Users\Angelika\AppData\Local\Microsoft\Windows\Temporary Internet Files\Content.IE5\AXN2CN7M\MC900438253[3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428" y="2537327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1" name="Picture 3" descr="D:\Users\Angelika\AppData\Local\Microsoft\Windows\Temporary Internet Files\Content.IE5\AXN2CN7M\MC900438253[3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428" y="3394827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" name="Picture 3" descr="D:\Users\Angelika\AppData\Local\Microsoft\Windows\Temporary Internet Files\Content.IE5\AXN2CN7M\MC900438253[3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8495" y="418405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" name="Picture 3" descr="D:\Users\Angelika\AppData\Local\Microsoft\Windows\Temporary Internet Files\Content.IE5\AXN2CN7M\MC900438253[3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428" y="4595456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" name="Picture 3" descr="D:\Users\Angelika\AppData\Local\Microsoft\Windows\Temporary Internet Files\Content.IE5\AXN2CN7M\MC900438253[3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428" y="5019190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" name="Picture 3" descr="D:\Users\Angelika\AppData\Local\Microsoft\Windows\Temporary Internet Files\Content.IE5\AXN2CN7M\MC900438253[3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428" y="5442924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D:\Users\Angelika\AppData\Local\Microsoft\Windows\Temporary Internet Files\Content.IE5\K5BZQE5S\MC900433161[7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52151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7" name="Picture 5" descr="D:\Users\Angelika\AppData\Local\Microsoft\Windows\Temporary Internet Files\Content.IE5\K5BZQE5S\MC900433161[7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6283" y="339299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8" name="Picture 5" descr="D:\Users\Angelika\AppData\Local\Microsoft\Windows\Temporary Internet Files\Content.IE5\K5BZQE5S\MC900433161[7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4065" y="460493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9" name="Picture 5" descr="D:\Users\Angelika\AppData\Local\Microsoft\Windows\Temporary Internet Files\Content.IE5\K5BZQE5S\MC900433161[7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6283" y="252162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0" name="Picture 5" descr="D:\Users\Angelika\AppData\Local\Microsoft\Windows\Temporary Internet Files\Content.IE5\K5BZQE5S\MC900433161[7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2348" y="545187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1" name="Picture 5" descr="D:\Users\Angelika\AppData\Local\Microsoft\Windows\Temporary Internet Files\Content.IE5\K5BZQE5S\MC900433161[7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0865" y="503634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2" name="Picture 5" descr="D:\Users\Angelika\AppData\Local\Microsoft\Windows\Temporary Internet Files\Content.IE5\K5BZQE5S\MC900433161[7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4176" y="463114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" name="Picture 5" descr="D:\Users\Angelika\AppData\Local\Microsoft\Windows\Temporary Internet Files\Content.IE5\K5BZQE5S\MC900433161[7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6899" y="418405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4" name="Picture 5" descr="D:\Users\Angelika\AppData\Local\Microsoft\Windows\Temporary Internet Files\Content.IE5\K5BZQE5S\MC900433161[7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2216" y="418405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5" name="Picture 5" descr="D:\Users\Angelika\AppData\Local\Microsoft\Windows\Temporary Internet Files\Content.IE5\K5BZQE5S\MC900433161[7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6899" y="341118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6" name="Picture 5" descr="D:\Users\Angelika\AppData\Local\Microsoft\Windows\Temporary Internet Files\Content.IE5\K5BZQE5S\MC900433161[7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5401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7" name="Picture 5" descr="D:\Users\Angelika\AppData\Local\Microsoft\Windows\Temporary Internet Files\Content.IE5\K5BZQE5S\MC900433161[7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4176" y="504012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8" name="Picture 3" descr="D:\Users\Angelika\AppData\Local\Microsoft\Windows\Temporary Internet Files\Content.IE5\AXN2CN7M\MC900438253[3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90956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6" name="Ovál 125"/>
          <p:cNvSpPr/>
          <p:nvPr/>
        </p:nvSpPr>
        <p:spPr>
          <a:xfrm>
            <a:off x="3505295" y="248849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27" name="Ovál 126"/>
          <p:cNvSpPr/>
          <p:nvPr/>
        </p:nvSpPr>
        <p:spPr>
          <a:xfrm>
            <a:off x="3505295" y="336568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28" name="Ovál 127"/>
          <p:cNvSpPr/>
          <p:nvPr/>
        </p:nvSpPr>
        <p:spPr>
          <a:xfrm>
            <a:off x="3017674" y="413855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29" name="Ovál 128"/>
          <p:cNvSpPr/>
          <p:nvPr/>
        </p:nvSpPr>
        <p:spPr>
          <a:xfrm>
            <a:off x="3519713" y="454681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30" name="Ovál 129"/>
          <p:cNvSpPr/>
          <p:nvPr/>
        </p:nvSpPr>
        <p:spPr>
          <a:xfrm>
            <a:off x="3534085" y="497369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31" name="Ovál 130"/>
          <p:cNvSpPr/>
          <p:nvPr/>
        </p:nvSpPr>
        <p:spPr>
          <a:xfrm>
            <a:off x="3534086" y="540851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32" name="Ovál 131"/>
          <p:cNvSpPr/>
          <p:nvPr/>
        </p:nvSpPr>
        <p:spPr>
          <a:xfrm>
            <a:off x="2497167" y="249285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33" name="Ovál 132"/>
          <p:cNvSpPr/>
          <p:nvPr/>
        </p:nvSpPr>
        <p:spPr>
          <a:xfrm>
            <a:off x="3035456" y="247601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34" name="Ovál 133"/>
          <p:cNvSpPr/>
          <p:nvPr/>
        </p:nvSpPr>
        <p:spPr>
          <a:xfrm>
            <a:off x="2518290" y="336421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35" name="Ovál 134"/>
          <p:cNvSpPr/>
          <p:nvPr/>
        </p:nvSpPr>
        <p:spPr>
          <a:xfrm>
            <a:off x="3017673" y="336006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36" name="Ovál 135"/>
          <p:cNvSpPr/>
          <p:nvPr/>
        </p:nvSpPr>
        <p:spPr>
          <a:xfrm>
            <a:off x="3513607" y="413298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49" name="Ovál 148"/>
          <p:cNvSpPr/>
          <p:nvPr/>
        </p:nvSpPr>
        <p:spPr>
          <a:xfrm>
            <a:off x="2505567" y="413786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50" name="Ovál 149"/>
          <p:cNvSpPr/>
          <p:nvPr/>
        </p:nvSpPr>
        <p:spPr>
          <a:xfrm>
            <a:off x="2999609" y="455784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51" name="Ovál 150"/>
          <p:cNvSpPr/>
          <p:nvPr/>
        </p:nvSpPr>
        <p:spPr>
          <a:xfrm>
            <a:off x="2506678" y="458564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52" name="Ovál 151"/>
          <p:cNvSpPr/>
          <p:nvPr/>
        </p:nvSpPr>
        <p:spPr>
          <a:xfrm>
            <a:off x="2518289" y="501165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53" name="Ovál 152"/>
          <p:cNvSpPr/>
          <p:nvPr/>
        </p:nvSpPr>
        <p:spPr>
          <a:xfrm>
            <a:off x="3036567" y="500480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54" name="Ovál 153"/>
          <p:cNvSpPr/>
          <p:nvPr/>
        </p:nvSpPr>
        <p:spPr>
          <a:xfrm>
            <a:off x="2518448" y="542372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55" name="Ovál 154"/>
          <p:cNvSpPr/>
          <p:nvPr/>
        </p:nvSpPr>
        <p:spPr>
          <a:xfrm>
            <a:off x="3052256" y="542372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3019847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20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4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20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5"/>
                  </p:tgtEl>
                </p:cond>
              </p:nextCondLst>
            </p:seq>
          </p:childTnLst>
        </p:cTn>
      </p:par>
    </p:tnLst>
    <p:bldLst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49" grpId="0" animBg="1"/>
      <p:bldP spid="150" grpId="0" animBg="1"/>
      <p:bldP spid="151" grpId="0" animBg="1"/>
      <p:bldP spid="152" grpId="0" animBg="1"/>
      <p:bldP spid="153" grpId="0" animBg="1"/>
      <p:bldP spid="154" grpId="0" animBg="1"/>
      <p:bldP spid="15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Odčítání od čísla 14 v oboru do 20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340768"/>
            <a:ext cx="4040188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Odeber jednotky a zbytek rozkladu odečti od desíti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2204864"/>
            <a:ext cx="4040188" cy="395128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14 – 4 – 1 = 9</a:t>
            </a:r>
          </a:p>
          <a:p>
            <a:r>
              <a:rPr lang="cs-CZ" dirty="0" smtClean="0"/>
              <a:t>14 – 5 =</a:t>
            </a:r>
          </a:p>
          <a:p>
            <a:r>
              <a:rPr lang="cs-CZ" dirty="0" smtClean="0"/>
              <a:t>14 – 4 – 2 = 8</a:t>
            </a:r>
          </a:p>
          <a:p>
            <a:r>
              <a:rPr lang="cs-CZ" dirty="0" smtClean="0"/>
              <a:t>14 – 6 =</a:t>
            </a:r>
          </a:p>
          <a:p>
            <a:r>
              <a:rPr lang="cs-CZ" dirty="0" smtClean="0"/>
              <a:t>14 – 4 – 3 = 7</a:t>
            </a:r>
          </a:p>
          <a:p>
            <a:r>
              <a:rPr lang="cs-CZ" dirty="0" smtClean="0"/>
              <a:t>14 – 7 =</a:t>
            </a:r>
          </a:p>
          <a:p>
            <a:r>
              <a:rPr lang="cs-CZ" dirty="0" smtClean="0"/>
              <a:t>14 – 4 – 4 = 6</a:t>
            </a:r>
          </a:p>
          <a:p>
            <a:r>
              <a:rPr lang="cs-CZ" dirty="0" smtClean="0"/>
              <a:t>14 – 8 =</a:t>
            </a:r>
          </a:p>
          <a:p>
            <a:r>
              <a:rPr lang="cs-CZ" dirty="0" smtClean="0"/>
              <a:t>14 – 4 – 5 = 5</a:t>
            </a:r>
          </a:p>
          <a:p>
            <a:r>
              <a:rPr lang="cs-CZ" dirty="0" smtClean="0"/>
              <a:t>14 – 9 =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340768"/>
            <a:ext cx="4041775" cy="639762"/>
          </a:xfrm>
        </p:spPr>
        <p:txBody>
          <a:bodyPr/>
          <a:lstStyle/>
          <a:p>
            <a:r>
              <a:rPr lang="cs-CZ" dirty="0" smtClean="0"/>
              <a:t>Znázornění rozdílu</a:t>
            </a:r>
            <a:endParaRPr lang="cs-CZ" dirty="0"/>
          </a:p>
        </p:txBody>
      </p:sp>
      <p:pic>
        <p:nvPicPr>
          <p:cNvPr id="3074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44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68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92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16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4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64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88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12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36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5377" y="242088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4400" y="242088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3423" y="242088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2446" y="242088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0375" y="29249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7712" y="29249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5049" y="29249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2386" y="29249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9723" y="29249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7060" y="29249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4397" y="29249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1734" y="29249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9071" y="29249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6408" y="29249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4393" y="32129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6138" y="32129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7883" y="32129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9628" y="32129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5377" y="371231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5377" y="371231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5377" y="371231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5377" y="371231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5377" y="371231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5377" y="371231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6400" y="372151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7423" y="373070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8446" y="373990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9469" y="373990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1810" y="405881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5377" y="404884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944" y="403886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2511" y="402889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944" y="451379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6138" y="450912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6065" y="450912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3186" y="450444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0307" y="44997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230" y="44997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4230" y="44997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4230" y="44997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4230" y="44997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4230" y="44997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4230" y="44997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7790" y="483895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622" y="481864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5622" y="481864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6770" y="48179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7790" y="530120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3407" y="530120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9024" y="530120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4641" y="530120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258" y="530120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5875" y="530120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1200" y="530120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7064" y="530120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2928" y="529227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3103" y="529227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5864" y="562553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3407" y="56174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5622" y="562553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2" descr="D:\Users\Angelika\AppData\Local\Microsoft\Windows\Temporary Internet Files\Content.IE5\K5BZQE5S\MC900436900[6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7837" y="563360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D:\Users\Angelika\AppData\Local\Microsoft\Windows\Temporary Internet Files\Content.IE5\0AZE2JSC\MC900433161[5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326" y="259984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4" name="Picture 2" descr="D:\Users\Angelika\AppData\Local\Microsoft\Windows\Temporary Internet Files\Content.IE5\0AZE2JSC\MC900433161[5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3848" y="404771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5" name="Picture 2" descr="D:\Users\Angelika\AppData\Local\Microsoft\Windows\Temporary Internet Files\Content.IE5\0AZE2JSC\MC900433161[5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0274" y="335448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6" name="Picture 2" descr="D:\Users\Angelika\AppData\Local\Microsoft\Windows\Temporary Internet Files\Content.IE5\0AZE2JSC\MC900433161[5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0944" y="257621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7" name="Picture 2" descr="D:\Users\Angelika\AppData\Local\Microsoft\Windows\Temporary Internet Files\Content.IE5\0AZE2JSC\MC900433161[5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7808" y="483926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8" name="Picture 2" descr="D:\Users\Angelika\AppData\Local\Microsoft\Windows\Temporary Internet Files\Content.IE5\0AZE2JSC\MC900433161[5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5202" y="554609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9" name="Picture 2" descr="D:\Users\Angelika\AppData\Local\Microsoft\Windows\Temporary Internet Files\Content.IE5\0AZE2JSC\MC900433161[5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326" y="335448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0" name="Picture 2" descr="D:\Users\Angelika\AppData\Local\Microsoft\Windows\Temporary Internet Files\Content.IE5\0AZE2JSC\MC900433161[5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326" y="405052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1" name="Picture 2" descr="D:\Users\Angelika\AppData\Local\Microsoft\Windows\Temporary Internet Files\Content.IE5\0AZE2JSC\MC900433161[5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4589" y="481137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" name="Picture 2" descr="D:\Users\Angelika\AppData\Local\Microsoft\Windows\Temporary Internet Files\Content.IE5\0AZE2JSC\MC900433161[5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4589" y="554609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Users\Angelika\AppData\Local\Microsoft\Windows\Temporary Internet Files\Content.IE5\AXN2CN7M\MC900438253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0020" y="5573838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" name="Picture 3" descr="D:\Users\Angelika\AppData\Local\Microsoft\Windows\Temporary Internet Files\Content.IE5\AXN2CN7M\MC900438253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2486" y="4069250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" name="Picture 3" descr="D:\Users\Angelika\AppData\Local\Microsoft\Windows\Temporary Internet Files\Content.IE5\AXN2CN7M\MC900438253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3033" y="4839267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6" name="Picture 3" descr="D:\Users\Angelika\AppData\Local\Microsoft\Windows\Temporary Internet Files\Content.IE5\AXN2CN7M\MC900438253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3160" y="2599841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7" name="Picture 3" descr="D:\Users\Angelika\AppData\Local\Microsoft\Windows\Temporary Internet Files\Content.IE5\AXN2CN7M\MC900438253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4378" y="3354487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1" name="Šipka ohnutá nahoru 130"/>
          <p:cNvSpPr/>
          <p:nvPr/>
        </p:nvSpPr>
        <p:spPr>
          <a:xfrm rot="5400000">
            <a:off x="6541341" y="5350633"/>
            <a:ext cx="408072" cy="446410"/>
          </a:xfrm>
          <a:prstGeom prst="bentUpArrow">
            <a:avLst>
              <a:gd name="adj1" fmla="val 11634"/>
              <a:gd name="adj2" fmla="val 29387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Šipka ohnutá nahoru 131"/>
          <p:cNvSpPr/>
          <p:nvPr/>
        </p:nvSpPr>
        <p:spPr>
          <a:xfrm rot="5400000">
            <a:off x="7139823" y="3781655"/>
            <a:ext cx="408072" cy="446410"/>
          </a:xfrm>
          <a:prstGeom prst="bentUpArrow">
            <a:avLst>
              <a:gd name="adj1" fmla="val 11634"/>
              <a:gd name="adj2" fmla="val 29387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Šipka ohnutá nahoru 132"/>
          <p:cNvSpPr/>
          <p:nvPr/>
        </p:nvSpPr>
        <p:spPr>
          <a:xfrm rot="5400000">
            <a:off x="7438240" y="2999850"/>
            <a:ext cx="408072" cy="446410"/>
          </a:xfrm>
          <a:prstGeom prst="bentUpArrow">
            <a:avLst>
              <a:gd name="adj1" fmla="val 11634"/>
              <a:gd name="adj2" fmla="val 29387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Šipka ohnutá nahoru 133"/>
          <p:cNvSpPr/>
          <p:nvPr/>
        </p:nvSpPr>
        <p:spPr>
          <a:xfrm rot="5400000">
            <a:off x="7589863" y="2183355"/>
            <a:ext cx="408072" cy="446410"/>
          </a:xfrm>
          <a:prstGeom prst="bentUpArrow">
            <a:avLst>
              <a:gd name="adj1" fmla="val 11634"/>
              <a:gd name="adj2" fmla="val 29387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Šipka ohnutá nahoru 134"/>
          <p:cNvSpPr/>
          <p:nvPr/>
        </p:nvSpPr>
        <p:spPr>
          <a:xfrm rot="5400000">
            <a:off x="6859179" y="4556026"/>
            <a:ext cx="408072" cy="446410"/>
          </a:xfrm>
          <a:prstGeom prst="bentUpArrow">
            <a:avLst>
              <a:gd name="adj1" fmla="val 11634"/>
              <a:gd name="adj2" fmla="val 29387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6" name="Picture 3" descr="D:\Users\Angelika\AppData\Local\Microsoft\Windows\Temporary Internet Files\Content.IE5\AXN2CN7M\MC900438253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556792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9" name="Ovál 98"/>
          <p:cNvSpPr/>
          <p:nvPr/>
        </p:nvSpPr>
        <p:spPr>
          <a:xfrm>
            <a:off x="2907771" y="255434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00" name="Ovál 99"/>
          <p:cNvSpPr/>
          <p:nvPr/>
        </p:nvSpPr>
        <p:spPr>
          <a:xfrm>
            <a:off x="3369663" y="330898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01" name="Ovál 100"/>
          <p:cNvSpPr/>
          <p:nvPr/>
        </p:nvSpPr>
        <p:spPr>
          <a:xfrm>
            <a:off x="2916593" y="400502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02" name="Ovál 101"/>
          <p:cNvSpPr/>
          <p:nvPr/>
        </p:nvSpPr>
        <p:spPr>
          <a:xfrm>
            <a:off x="2901664" y="480357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03" name="Ovál 102"/>
          <p:cNvSpPr/>
          <p:nvPr/>
        </p:nvSpPr>
        <p:spPr>
          <a:xfrm>
            <a:off x="2445305" y="552833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04" name="Ovál 103"/>
          <p:cNvSpPr/>
          <p:nvPr/>
        </p:nvSpPr>
        <p:spPr>
          <a:xfrm>
            <a:off x="2445305" y="255434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5" name="Ovál 104"/>
          <p:cNvSpPr/>
          <p:nvPr/>
        </p:nvSpPr>
        <p:spPr>
          <a:xfrm>
            <a:off x="3385740" y="255410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06" name="Ovál 105"/>
          <p:cNvSpPr/>
          <p:nvPr/>
        </p:nvSpPr>
        <p:spPr>
          <a:xfrm>
            <a:off x="2901665" y="330898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07" name="Ovál 106"/>
          <p:cNvSpPr/>
          <p:nvPr/>
        </p:nvSpPr>
        <p:spPr>
          <a:xfrm>
            <a:off x="2432717" y="331427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08" name="Ovál 107"/>
          <p:cNvSpPr/>
          <p:nvPr/>
        </p:nvSpPr>
        <p:spPr>
          <a:xfrm>
            <a:off x="3375980" y="400221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09" name="Ovál 108"/>
          <p:cNvSpPr/>
          <p:nvPr/>
        </p:nvSpPr>
        <p:spPr>
          <a:xfrm>
            <a:off x="3385239" y="479890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10" name="Ovál 109"/>
          <p:cNvSpPr/>
          <p:nvPr/>
        </p:nvSpPr>
        <p:spPr>
          <a:xfrm>
            <a:off x="3385239" y="552833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11" name="Ovál 110"/>
          <p:cNvSpPr/>
          <p:nvPr/>
        </p:nvSpPr>
        <p:spPr>
          <a:xfrm>
            <a:off x="2916593" y="552833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12" name="Ovál 111"/>
          <p:cNvSpPr/>
          <p:nvPr/>
        </p:nvSpPr>
        <p:spPr>
          <a:xfrm>
            <a:off x="2445305" y="400989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13" name="Ovál 112"/>
          <p:cNvSpPr/>
          <p:nvPr/>
        </p:nvSpPr>
        <p:spPr>
          <a:xfrm>
            <a:off x="2432716" y="479376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3951307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</p:childTnLst>
        </p:cTn>
      </p:par>
    </p:tnLst>
    <p:bldLst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" name="Picture 5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9260" y="537449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 od čísla 15 v oboru do 20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Odeber jednotky a zbytek rozkladu odečti od desíti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15 – 5 – 1 = 9</a:t>
            </a:r>
          </a:p>
          <a:p>
            <a:r>
              <a:rPr lang="cs-CZ" dirty="0" smtClean="0"/>
              <a:t>15 – 6  =</a:t>
            </a:r>
          </a:p>
          <a:p>
            <a:r>
              <a:rPr lang="cs-CZ" dirty="0" smtClean="0"/>
              <a:t>15 – 5 – 2 = 8</a:t>
            </a:r>
          </a:p>
          <a:p>
            <a:r>
              <a:rPr lang="cs-CZ" dirty="0" smtClean="0"/>
              <a:t>15 – 7 =</a:t>
            </a:r>
          </a:p>
          <a:p>
            <a:r>
              <a:rPr lang="cs-CZ" dirty="0" smtClean="0"/>
              <a:t>15 – 5 – 3 = 7</a:t>
            </a:r>
          </a:p>
          <a:p>
            <a:r>
              <a:rPr lang="cs-CZ" dirty="0" smtClean="0"/>
              <a:t>15 – 8 =</a:t>
            </a:r>
          </a:p>
          <a:p>
            <a:r>
              <a:rPr lang="cs-CZ" dirty="0" smtClean="0"/>
              <a:t>15 – 5 – 4 = 6</a:t>
            </a:r>
          </a:p>
          <a:p>
            <a:r>
              <a:rPr lang="cs-CZ" dirty="0" smtClean="0"/>
              <a:t>15 – 9 =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340768"/>
            <a:ext cx="4041775" cy="639762"/>
          </a:xfrm>
        </p:spPr>
        <p:txBody>
          <a:bodyPr/>
          <a:lstStyle/>
          <a:p>
            <a:r>
              <a:rPr lang="cs-CZ" dirty="0" smtClean="0"/>
              <a:t>Znázornění rozdílu</a:t>
            </a:r>
            <a:endParaRPr lang="cs-CZ" dirty="0"/>
          </a:p>
        </p:txBody>
      </p:sp>
      <p:pic>
        <p:nvPicPr>
          <p:cNvPr id="12" name="Picture 3" descr="D:\Users\Angelika\AppData\Local\Microsoft\Windows\Temporary Internet Files\Content.IE5\K5BZQE5S\MC900433160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8190" y="444606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D:\Users\Angelika\AppData\Local\Microsoft\Windows\Temporary Internet Files\Content.IE5\K5BZQE5S\MC900433160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888" y="538216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D:\Users\Angelika\AppData\Local\Microsoft\Windows\Temporary Internet Files\Content.IE5\K5BZQE5S\MC900433160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9261" y="269528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" descr="D:\Users\Angelika\AppData\Local\Microsoft\Windows\Temporary Internet Files\Content.IE5\K5BZQE5S\MC900433160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4225" y="357274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888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19888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00" y="19888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000" y="19888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4559" y="19888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5162" y="19888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0882" y="19888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9133" y="19888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9358" y="19888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0685" y="19888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6340" y="30689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30689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7660" y="30689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3320" y="30689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8980" y="30689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4640" y="30689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0300" y="30689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5960" y="30689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1620" y="30689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3361" y="30689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0506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7660" y="400880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3320" y="401253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8980" y="401627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640" y="402000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0300" y="40237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5960" y="402748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1620" y="403121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7280" y="403495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2940" y="403868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9677" y="496604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7660" y="497862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3320" y="497862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8872" y="497970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000" y="497059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3550" y="495672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1050" y="495672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3052" y="495672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0685" y="495780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3986" y="496604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977" y="23212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4780" y="23234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2583" y="23256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2583" y="23234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2583" y="23234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977" y="33927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8071" y="33927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9165" y="33927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0259" y="33927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1353" y="33927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6328" y="428644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985" y="428853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9642" y="429062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1299" y="429272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2956" y="429481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9677" y="529882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985" y="531672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6293" y="533462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4601" y="532885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4" descr="D:\Users\Angelika\AppData\Local\Microsoft\Windows\Temporary Internet Files\Content.IE5\TYVDTD7P\MC900436900[5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000" y="5316723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ohnutá nahoru 6"/>
          <p:cNvSpPr/>
          <p:nvPr/>
        </p:nvSpPr>
        <p:spPr>
          <a:xfrm rot="5400000">
            <a:off x="7042587" y="5016411"/>
            <a:ext cx="369273" cy="472683"/>
          </a:xfrm>
          <a:prstGeom prst="bentUpArrow">
            <a:avLst>
              <a:gd name="adj1" fmla="val 16323"/>
              <a:gd name="adj2" fmla="val 25007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Šipka ohnutá nahoru 80"/>
          <p:cNvSpPr/>
          <p:nvPr/>
        </p:nvSpPr>
        <p:spPr>
          <a:xfrm rot="5400000">
            <a:off x="7302074" y="4058469"/>
            <a:ext cx="369273" cy="472683"/>
          </a:xfrm>
          <a:prstGeom prst="bentUpArrow">
            <a:avLst>
              <a:gd name="adj1" fmla="val 16323"/>
              <a:gd name="adj2" fmla="val 25007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Šipka ohnutá nahoru 81"/>
          <p:cNvSpPr/>
          <p:nvPr/>
        </p:nvSpPr>
        <p:spPr>
          <a:xfrm rot="5400000">
            <a:off x="7657665" y="3089263"/>
            <a:ext cx="369273" cy="472683"/>
          </a:xfrm>
          <a:prstGeom prst="bentUpArrow">
            <a:avLst>
              <a:gd name="adj1" fmla="val 16323"/>
              <a:gd name="adj2" fmla="val 25007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Šipka ohnutá nahoru 82"/>
          <p:cNvSpPr/>
          <p:nvPr/>
        </p:nvSpPr>
        <p:spPr>
          <a:xfrm rot="5400000">
            <a:off x="7988724" y="2022633"/>
            <a:ext cx="369273" cy="472683"/>
          </a:xfrm>
          <a:prstGeom prst="bentUpArrow">
            <a:avLst>
              <a:gd name="adj1" fmla="val 16323"/>
              <a:gd name="adj2" fmla="val 25007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3" name="Picture 5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5527" y="270465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5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5527" y="357193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Picture 5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3802" y="444769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7" name="Picture 5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3802" y="538216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5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7053" y="444572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5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7053" y="357159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5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0602" y="269528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3" descr="D:\Users\Angelika\AppData\Local\Microsoft\Windows\Temporary Internet Files\Content.IE5\K5BZQE5S\MC900433160[3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5527" y="170084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4" name="Ovál 83"/>
          <p:cNvSpPr/>
          <p:nvPr/>
        </p:nvSpPr>
        <p:spPr>
          <a:xfrm>
            <a:off x="2788444" y="26497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92" name="Ovál 91"/>
          <p:cNvSpPr/>
          <p:nvPr/>
        </p:nvSpPr>
        <p:spPr>
          <a:xfrm>
            <a:off x="3317092" y="352724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93" name="Ovál 92"/>
          <p:cNvSpPr/>
          <p:nvPr/>
        </p:nvSpPr>
        <p:spPr>
          <a:xfrm>
            <a:off x="3796918" y="440219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94" name="Ovál 93"/>
          <p:cNvSpPr/>
          <p:nvPr/>
        </p:nvSpPr>
        <p:spPr>
          <a:xfrm>
            <a:off x="2810652" y="534514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95" name="Ovál 94"/>
          <p:cNvSpPr/>
          <p:nvPr/>
        </p:nvSpPr>
        <p:spPr>
          <a:xfrm>
            <a:off x="3297032" y="532135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96" name="Ovál 95"/>
          <p:cNvSpPr/>
          <p:nvPr/>
        </p:nvSpPr>
        <p:spPr>
          <a:xfrm>
            <a:off x="3789581" y="532604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97" name="Ovál 96"/>
          <p:cNvSpPr/>
          <p:nvPr/>
        </p:nvSpPr>
        <p:spPr>
          <a:xfrm>
            <a:off x="3321993" y="264559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98" name="Ovál 97"/>
          <p:cNvSpPr/>
          <p:nvPr/>
        </p:nvSpPr>
        <p:spPr>
          <a:xfrm>
            <a:off x="3844699" y="26497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99" name="Ovál 98"/>
          <p:cNvSpPr/>
          <p:nvPr/>
        </p:nvSpPr>
        <p:spPr>
          <a:xfrm>
            <a:off x="2788443" y="352724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00" name="Ovál 99"/>
          <p:cNvSpPr/>
          <p:nvPr/>
        </p:nvSpPr>
        <p:spPr>
          <a:xfrm>
            <a:off x="3796917" y="352724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01" name="Ovál 100"/>
          <p:cNvSpPr/>
          <p:nvPr/>
        </p:nvSpPr>
        <p:spPr>
          <a:xfrm>
            <a:off x="3297032" y="441169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02" name="Ovál 101"/>
          <p:cNvSpPr/>
          <p:nvPr/>
        </p:nvSpPr>
        <p:spPr>
          <a:xfrm>
            <a:off x="2788444" y="441169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2451067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</p:childTnLst>
        </p:cTn>
      </p:par>
    </p:tnLst>
    <p:bldLst>
      <p:bldP spid="84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 od čísla 16 v oboru do 20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Odeber jednotky a zbytek rozkladu odečti od desítky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16 – 6 – 1 = 9</a:t>
            </a:r>
          </a:p>
          <a:p>
            <a:r>
              <a:rPr lang="cs-CZ" dirty="0" smtClean="0"/>
              <a:t>16 – 7 =</a:t>
            </a:r>
          </a:p>
          <a:p>
            <a:r>
              <a:rPr lang="cs-CZ" dirty="0" smtClean="0"/>
              <a:t>16 – 6 – 2 = 8</a:t>
            </a:r>
          </a:p>
          <a:p>
            <a:r>
              <a:rPr lang="cs-CZ" dirty="0" smtClean="0"/>
              <a:t>16 – 8 = </a:t>
            </a:r>
          </a:p>
          <a:p>
            <a:r>
              <a:rPr lang="cs-CZ" dirty="0" smtClean="0"/>
              <a:t>16 – 6 – 3 = 7</a:t>
            </a:r>
          </a:p>
          <a:p>
            <a:r>
              <a:rPr lang="cs-CZ" dirty="0" smtClean="0"/>
              <a:t>16 – 9 =</a:t>
            </a:r>
          </a:p>
          <a:p>
            <a:r>
              <a:rPr lang="cs-CZ" dirty="0" smtClean="0"/>
              <a:t>16 – 7 =</a:t>
            </a:r>
          </a:p>
          <a:p>
            <a:r>
              <a:rPr lang="cs-CZ" dirty="0" smtClean="0"/>
              <a:t>16 – 8 =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Znázornění rozdílu</a:t>
            </a:r>
            <a:endParaRPr lang="cs-CZ" dirty="0"/>
          </a:p>
        </p:txBody>
      </p:sp>
      <p:pic>
        <p:nvPicPr>
          <p:cNvPr id="4100" name="Picture 4" descr="D:\Users\Angelika\AppData\Local\Microsoft\Windows\Temporary Internet Files\Content.IE5\K5BZQE5S\MC900433161[7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4912" y="270704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D:\Users\Angelika\AppData\Local\Microsoft\Windows\Temporary Internet Files\Content.IE5\K5BZQE5S\MC900433161[7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7243" y="537194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D:\Users\Angelika\AppData\Local\Microsoft\Windows\Temporary Internet Files\Content.IE5\K5BZQE5S\MC900433161[7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2700" y="434457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D:\Users\Angelika\AppData\Local\Microsoft\Windows\Temporary Internet Files\Content.IE5\K5BZQE5S\MC900433161[7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8806" y="352515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D:\Users\Angelika\AppData\Local\Microsoft\Windows\Temporary Internet Files\Content.IE5\K5BZQE5S\MC900433161[7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70" y="486916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D:\Users\Angelika\AppData\Local\Microsoft\Windows\Temporary Internet Files\Content.IE5\K5BZQE5S\MC900433161[7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0888" y="269650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D:\Users\Angelika\AppData\Local\Microsoft\Windows\Temporary Internet Files\Content.IE5\K5BZQE5S\MC900433161[7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0090" y="357044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D:\Users\Angelika\AppData\Local\Microsoft\Windows\Temporary Internet Files\Content.IE5\K5BZQE5S\MC900433161[7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0888" y="435484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D:\Users\Angelika\AppData\Local\Microsoft\Windows\Temporary Internet Files\Content.IE5\K5BZQE5S\MC900433161[7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2302" y="486916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D:\Users\Angelika\AppData\Local\Microsoft\Windows\Temporary Internet Files\Content.IE5\K5BZQE5S\MC900433161[7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7582" y="537194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D:\Users\Angelika\AppData\Local\Microsoft\Windows\Temporary Internet Files\Content.IE5\AXN2CN7M\MC900438253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0888" y="4869160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5" descr="D:\Users\Angelika\AppData\Local\Microsoft\Windows\Temporary Internet Files\Content.IE5\AXN2CN7M\MC900438253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9782" y="5371948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5" descr="D:\Users\Angelika\AppData\Local\Microsoft\Windows\Temporary Internet Files\Content.IE5\AXN2CN7M\MC900438253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5043" y="2696507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5" descr="D:\Users\Angelika\AppData\Local\Microsoft\Windows\Temporary Internet Files\Content.IE5\AXN2CN7M\MC900438253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7582" y="4345547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D:\Users\Angelika\AppData\Local\Microsoft\Windows\Temporary Internet Files\Content.IE5\AXN2CN7M\MC900438253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876" y="3570441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213918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00" y="214551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000" y="215184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000" y="21581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000" y="216450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000" y="217083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000" y="217716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000" y="218349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00" y="218982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0689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306114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00" y="304510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4253" y="304510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4253" y="303354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7537" y="303354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0821" y="303354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4105" y="303354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389" y="303354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0673" y="303354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0510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400510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00" y="400510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000" y="400510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000" y="400510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000" y="400510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000" y="400510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000" y="400510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000" y="400510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00" y="400510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6257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246827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00" y="247396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000" y="247965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000" y="248535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000" y="249104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39354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4872" y="338969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7035" y="338585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4647" y="335444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9253" y="335891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0689" y="335330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779" y="42829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531" y="428284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2283" y="428272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7035" y="428260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0282" y="427354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6" descr="D:\Users\Angelika\AppData\Local\Microsoft\Windows\Temporary Internet Files\Content.IE5\TYVDTD7P\MC900436900[6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2937" y="428237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ohnutá nahoru 6"/>
          <p:cNvSpPr/>
          <p:nvPr/>
        </p:nvSpPr>
        <p:spPr>
          <a:xfrm rot="5400000">
            <a:off x="7152016" y="4065281"/>
            <a:ext cx="334141" cy="416531"/>
          </a:xfrm>
          <a:prstGeom prst="bentUpArrow">
            <a:avLst>
              <a:gd name="adj1" fmla="val 12143"/>
              <a:gd name="adj2" fmla="val 23355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Šipka ohnutá nahoru 74"/>
          <p:cNvSpPr/>
          <p:nvPr/>
        </p:nvSpPr>
        <p:spPr>
          <a:xfrm rot="5400000">
            <a:off x="7518905" y="3092732"/>
            <a:ext cx="334141" cy="416531"/>
          </a:xfrm>
          <a:prstGeom prst="bentUpArrow">
            <a:avLst>
              <a:gd name="adj1" fmla="val 12143"/>
              <a:gd name="adj2" fmla="val 23355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Šipka ohnutá nahoru 75"/>
          <p:cNvSpPr/>
          <p:nvPr/>
        </p:nvSpPr>
        <p:spPr>
          <a:xfrm rot="5400000">
            <a:off x="7837014" y="2254313"/>
            <a:ext cx="334141" cy="416531"/>
          </a:xfrm>
          <a:prstGeom prst="bentUpArrow">
            <a:avLst>
              <a:gd name="adj1" fmla="val 12143"/>
              <a:gd name="adj2" fmla="val 23355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3" name="Picture 7" descr="D:\Users\Angelika\AppData\Local\Microsoft\Windows\Temporary Internet Files\Content.IE5\0AZE2JSC\MC900441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7790" y="4797152"/>
            <a:ext cx="2849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7" descr="D:\Users\Angelika\AppData\Local\Microsoft\Windows\Temporary Internet Files\Content.IE5\0AZE2JSC\MC900441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2572" y="4797152"/>
            <a:ext cx="2849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7" descr="D:\Users\Angelika\AppData\Local\Microsoft\Windows\Temporary Internet Files\Content.IE5\0AZE2JSC\MC900441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9264" y="4797152"/>
            <a:ext cx="2849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7" descr="D:\Users\Angelika\AppData\Local\Microsoft\Windows\Temporary Internet Files\Content.IE5\0AZE2JSC\MC900441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9658" y="4797152"/>
            <a:ext cx="2849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7" descr="D:\Users\Angelika\AppData\Local\Microsoft\Windows\Temporary Internet Files\Content.IE5\0AZE2JSC\MC900441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4264" y="4797152"/>
            <a:ext cx="2849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7" descr="D:\Users\Angelika\AppData\Local\Microsoft\Windows\Temporary Internet Files\Content.IE5\0AZE2JSC\MC900441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7948" y="4797152"/>
            <a:ext cx="2849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7" descr="D:\Users\Angelika\AppData\Local\Microsoft\Windows\Temporary Internet Files\Content.IE5\0AZE2JSC\MC900441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9116" y="4797152"/>
            <a:ext cx="2849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7" descr="D:\Users\Angelika\AppData\Local\Microsoft\Windows\Temporary Internet Files\Content.IE5\0AZE2JSC\MC900441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2721" y="4789315"/>
            <a:ext cx="2849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7" descr="D:\Users\Angelika\AppData\Local\Microsoft\Windows\Temporary Internet Files\Content.IE5\0AZE2JSC\MC900441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480" y="4797152"/>
            <a:ext cx="2849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Picture 7" descr="D:\Users\Angelika\AppData\Local\Microsoft\Windows\Temporary Internet Files\Content.IE5\0AZE2JSC\MC900441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7011" y="4797152"/>
            <a:ext cx="2849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7" name="Picture 7" descr="D:\Users\Angelika\AppData\Local\Microsoft\Windows\Temporary Internet Files\Content.IE5\0AZE2JSC\MC900441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7011" y="4789315"/>
            <a:ext cx="2849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7" descr="D:\Users\Angelika\AppData\Local\Microsoft\Windows\Temporary Internet Files\Content.IE5\0AZE2JSC\MC900441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7011" y="5229715"/>
            <a:ext cx="2849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7" descr="D:\Users\Angelika\AppData\Local\Microsoft\Windows\Temporary Internet Files\Content.IE5\0AZE2JSC\MC900441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294" y="5218779"/>
            <a:ext cx="2849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7" descr="D:\Users\Angelika\AppData\Local\Microsoft\Windows\Temporary Internet Files\Content.IE5\0AZE2JSC\MC900441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3118" y="5229715"/>
            <a:ext cx="2849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7" descr="D:\Users\Angelika\AppData\Local\Microsoft\Windows\Temporary Internet Files\Content.IE5\0AZE2JSC\MC900441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6012" y="5218779"/>
            <a:ext cx="2849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7" descr="D:\Users\Angelika\AppData\Local\Microsoft\Windows\Temporary Internet Files\Content.IE5\0AZE2JSC\MC900441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96" y="5230792"/>
            <a:ext cx="2849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7" descr="D:\Users\Angelika\AppData\Local\Microsoft\Windows\Temporary Internet Files\Content.IE5\0AZE2JSC\MC900441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4127" y="5230792"/>
            <a:ext cx="284989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6" name="Minus 95"/>
          <p:cNvSpPr/>
          <p:nvPr/>
        </p:nvSpPr>
        <p:spPr>
          <a:xfrm rot="3438689">
            <a:off x="5344453" y="5138954"/>
            <a:ext cx="354609" cy="414929"/>
          </a:xfrm>
          <a:prstGeom prst="mathMinus">
            <a:avLst>
              <a:gd name="adj1" fmla="val 83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Minus 96"/>
          <p:cNvSpPr/>
          <p:nvPr/>
        </p:nvSpPr>
        <p:spPr>
          <a:xfrm rot="3438689">
            <a:off x="5721201" y="5138956"/>
            <a:ext cx="354609" cy="414929"/>
          </a:xfrm>
          <a:prstGeom prst="mathMinus">
            <a:avLst>
              <a:gd name="adj1" fmla="val 83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Minus 97"/>
          <p:cNvSpPr/>
          <p:nvPr/>
        </p:nvSpPr>
        <p:spPr>
          <a:xfrm rot="3438689">
            <a:off x="6113995" y="5155315"/>
            <a:ext cx="354609" cy="414929"/>
          </a:xfrm>
          <a:prstGeom prst="mathMinus">
            <a:avLst>
              <a:gd name="adj1" fmla="val 83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Minus 98"/>
          <p:cNvSpPr/>
          <p:nvPr/>
        </p:nvSpPr>
        <p:spPr>
          <a:xfrm rot="3438689">
            <a:off x="6516310" y="5131119"/>
            <a:ext cx="354609" cy="414929"/>
          </a:xfrm>
          <a:prstGeom prst="mathMinus">
            <a:avLst>
              <a:gd name="adj1" fmla="val 83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Minus 99"/>
          <p:cNvSpPr/>
          <p:nvPr/>
        </p:nvSpPr>
        <p:spPr>
          <a:xfrm rot="3438689">
            <a:off x="7843368" y="4706908"/>
            <a:ext cx="354609" cy="414929"/>
          </a:xfrm>
          <a:prstGeom prst="mathMinus">
            <a:avLst>
              <a:gd name="adj1" fmla="val 83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Minus 100"/>
          <p:cNvSpPr/>
          <p:nvPr/>
        </p:nvSpPr>
        <p:spPr>
          <a:xfrm rot="3438689">
            <a:off x="4602979" y="5155314"/>
            <a:ext cx="354609" cy="414929"/>
          </a:xfrm>
          <a:prstGeom prst="mathMinus">
            <a:avLst>
              <a:gd name="adj1" fmla="val 83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Minus 101"/>
          <p:cNvSpPr/>
          <p:nvPr/>
        </p:nvSpPr>
        <p:spPr>
          <a:xfrm rot="3438689">
            <a:off x="4992484" y="5138953"/>
            <a:ext cx="354609" cy="414929"/>
          </a:xfrm>
          <a:prstGeom prst="mathMinus">
            <a:avLst>
              <a:gd name="adj1" fmla="val 83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" name="Picture 5" descr="D:\Users\Angelika\AppData\Local\Microsoft\Windows\Temporary Internet Files\Content.IE5\AXN2CN7M\MC900438253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794" y="1700808"/>
            <a:ext cx="275788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" name="Ovál 103"/>
          <p:cNvSpPr/>
          <p:nvPr/>
        </p:nvSpPr>
        <p:spPr>
          <a:xfrm>
            <a:off x="3822928" y="265454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05" name="Ovál 104"/>
          <p:cNvSpPr/>
          <p:nvPr/>
        </p:nvSpPr>
        <p:spPr>
          <a:xfrm>
            <a:off x="3349161" y="352494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06" name="Ovál 105"/>
          <p:cNvSpPr/>
          <p:nvPr/>
        </p:nvSpPr>
        <p:spPr>
          <a:xfrm>
            <a:off x="3863693" y="430004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07" name="Ovál 106"/>
          <p:cNvSpPr/>
          <p:nvPr/>
        </p:nvSpPr>
        <p:spPr>
          <a:xfrm>
            <a:off x="3358634" y="483459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08" name="Ovál 107"/>
          <p:cNvSpPr/>
          <p:nvPr/>
        </p:nvSpPr>
        <p:spPr>
          <a:xfrm>
            <a:off x="2798961" y="532644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09" name="Ovál 108"/>
          <p:cNvSpPr/>
          <p:nvPr/>
        </p:nvSpPr>
        <p:spPr>
          <a:xfrm>
            <a:off x="3850328" y="352494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10" name="Ovál 109"/>
          <p:cNvSpPr/>
          <p:nvPr/>
        </p:nvSpPr>
        <p:spPr>
          <a:xfrm>
            <a:off x="3856459" y="482366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11" name="Ovál 110"/>
          <p:cNvSpPr/>
          <p:nvPr/>
        </p:nvSpPr>
        <p:spPr>
          <a:xfrm>
            <a:off x="3872867" y="532644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12" name="Ovál 111"/>
          <p:cNvSpPr/>
          <p:nvPr/>
        </p:nvSpPr>
        <p:spPr>
          <a:xfrm>
            <a:off x="3362279" y="430004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13" name="Ovál 112"/>
          <p:cNvSpPr/>
          <p:nvPr/>
        </p:nvSpPr>
        <p:spPr>
          <a:xfrm>
            <a:off x="3349160" y="534642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14" name="Ovál 113"/>
          <p:cNvSpPr/>
          <p:nvPr/>
        </p:nvSpPr>
        <p:spPr>
          <a:xfrm>
            <a:off x="3362279" y="265454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15" name="Ovál 114"/>
          <p:cNvSpPr/>
          <p:nvPr/>
        </p:nvSpPr>
        <p:spPr>
          <a:xfrm>
            <a:off x="2836303" y="266154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16" name="Ovál 115"/>
          <p:cNvSpPr/>
          <p:nvPr/>
        </p:nvSpPr>
        <p:spPr>
          <a:xfrm>
            <a:off x="2853567" y="352380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17" name="Ovál 116"/>
          <p:cNvSpPr/>
          <p:nvPr/>
        </p:nvSpPr>
        <p:spPr>
          <a:xfrm>
            <a:off x="2824091" y="430934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18" name="Ovál 117"/>
          <p:cNvSpPr/>
          <p:nvPr/>
        </p:nvSpPr>
        <p:spPr>
          <a:xfrm>
            <a:off x="2798960" y="482366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4372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"/>
                  </p:tgtEl>
                </p:cond>
              </p:nextCondLst>
            </p:seq>
          </p:childTnLst>
        </p:cTn>
      </p:par>
    </p:tnLst>
    <p:bldLst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 od čísla 17 v oboru do 20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Odeber jednotky a zbytek rozkladu odečti od desítky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2137071"/>
            <a:ext cx="4040188" cy="395128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17 – 7 – 1 = 9</a:t>
            </a:r>
          </a:p>
          <a:p>
            <a:r>
              <a:rPr lang="cs-CZ" dirty="0" smtClean="0"/>
              <a:t>17 – 8 =</a:t>
            </a:r>
          </a:p>
          <a:p>
            <a:r>
              <a:rPr lang="cs-CZ" dirty="0" smtClean="0"/>
              <a:t>17 – 7 – 2 = 8</a:t>
            </a:r>
          </a:p>
          <a:p>
            <a:r>
              <a:rPr lang="cs-CZ" dirty="0" smtClean="0"/>
              <a:t>17 – 9 =</a:t>
            </a:r>
          </a:p>
          <a:p>
            <a:r>
              <a:rPr lang="cs-CZ" dirty="0" smtClean="0"/>
              <a:t>Procvičování odčítání</a:t>
            </a:r>
          </a:p>
          <a:p>
            <a:r>
              <a:rPr lang="cs-CZ" dirty="0" smtClean="0"/>
              <a:t>11 – 8 =</a:t>
            </a:r>
          </a:p>
          <a:p>
            <a:r>
              <a:rPr lang="cs-CZ" dirty="0" smtClean="0"/>
              <a:t>12 – 5 = </a:t>
            </a:r>
          </a:p>
          <a:p>
            <a:r>
              <a:rPr lang="cs-CZ" dirty="0" smtClean="0"/>
              <a:t>13 – 9 =</a:t>
            </a:r>
          </a:p>
          <a:p>
            <a:r>
              <a:rPr lang="cs-CZ" dirty="0" smtClean="0"/>
              <a:t>14 – 6 =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Znázornění rozdílu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91742" y="1885466"/>
            <a:ext cx="4041775" cy="3951288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15 – 6 =</a:t>
            </a:r>
          </a:p>
          <a:p>
            <a:r>
              <a:rPr lang="cs-CZ" dirty="0" smtClean="0"/>
              <a:t>13 – 8 =</a:t>
            </a:r>
          </a:p>
          <a:p>
            <a:r>
              <a:rPr lang="cs-CZ" dirty="0" smtClean="0"/>
              <a:t>16 – 7 =</a:t>
            </a:r>
          </a:p>
          <a:p>
            <a:r>
              <a:rPr lang="cs-CZ" dirty="0" smtClean="0"/>
              <a:t>14 – 9 =</a:t>
            </a:r>
          </a:p>
          <a:p>
            <a:r>
              <a:rPr lang="cs-CZ" dirty="0" smtClean="0"/>
              <a:t>16 – 8 =</a:t>
            </a:r>
            <a:endParaRPr lang="cs-CZ" dirty="0"/>
          </a:p>
        </p:txBody>
      </p:sp>
      <p:pic>
        <p:nvPicPr>
          <p:cNvPr id="5122" name="Picture 2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4579" y="256490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6678" y="343183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56490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4579" y="342900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8621" y="422108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3757" y="465497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6700" y="510031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8621" y="551723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7532" y="420808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7005" y="465442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7005" y="510833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6332" y="550810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D:\Users\Angelika\AppData\Local\Microsoft\Windows\Temporary Internet Files\Content.IE5\K5BZQE5S\MC900438253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650" y="5085184"/>
            <a:ext cx="275079" cy="287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D:\Users\Angelika\AppData\Local\Microsoft\Windows\Temporary Internet Files\Content.IE5\K5BZQE5S\MC900438253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0" y="4653876"/>
            <a:ext cx="275079" cy="287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D:\Users\Angelika\AppData\Local\Microsoft\Windows\Temporary Internet Files\Content.IE5\K5BZQE5S\MC900438253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2793" y="4224072"/>
            <a:ext cx="275079" cy="287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D:\Users\Angelika\AppData\Local\Microsoft\Windows\Temporary Internet Files\Content.IE5\K5BZQE5S\MC900438253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2348" y="3429000"/>
            <a:ext cx="275079" cy="287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D:\Users\Angelika\AppData\Local\Microsoft\Windows\Temporary Internet Files\Content.IE5\K5BZQE5S\MC900438253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6678" y="2565644"/>
            <a:ext cx="275079" cy="287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D:\Users\Angelika\AppData\Local\Microsoft\Windows\Temporary Internet Files\Content.IE5\K5BZQE5S\MC900438253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402" y="5517972"/>
            <a:ext cx="275079" cy="287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00" y="213285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6356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6042" y="300791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084" y="300791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4126" y="300791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8168" y="300791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2210" y="300791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6252" y="300791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294" y="300791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4336" y="300791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8378" y="300791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2420" y="300791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1579" y="331691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4126" y="246899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6252" y="245186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8378" y="244383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0504" y="2443839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2630" y="245370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756" y="246356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6252" y="331691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9177" y="331691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2102" y="331691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2102" y="331691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2630" y="331691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3002" y="3316910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9" name="Šipka ohnutá nahoru 68"/>
          <p:cNvSpPr/>
          <p:nvPr/>
        </p:nvSpPr>
        <p:spPr>
          <a:xfrm rot="5400000">
            <a:off x="7851032" y="2173834"/>
            <a:ext cx="352038" cy="430103"/>
          </a:xfrm>
          <a:prstGeom prst="bentUpArrow">
            <a:avLst>
              <a:gd name="adj1" fmla="val 15886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Šipka ohnutá nahoru 71"/>
          <p:cNvSpPr/>
          <p:nvPr/>
        </p:nvSpPr>
        <p:spPr>
          <a:xfrm rot="5400000">
            <a:off x="7523368" y="3063901"/>
            <a:ext cx="352038" cy="430103"/>
          </a:xfrm>
          <a:prstGeom prst="bentUpArrow">
            <a:avLst>
              <a:gd name="adj1" fmla="val 15886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3" name="Picture 2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5958" y="416464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3" descr="D:\Users\Angelika\AppData\Local\Microsoft\Windows\Temporary Internet Files\Content.IE5\K5BZQE5S\MC900438253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4961" y="3767967"/>
            <a:ext cx="275079" cy="287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2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002" y="376796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2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4630" y="375828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2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6439" y="494721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2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4961" y="418105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3" descr="D:\Users\Angelika\AppData\Local\Microsoft\Windows\Temporary Internet Files\Content.IE5\K5BZQE5S\MC900438253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1462" y="4188778"/>
            <a:ext cx="275079" cy="287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3" descr="D:\Users\Angelika\AppData\Local\Microsoft\Windows\Temporary Internet Files\Content.IE5\K5BZQE5S\MC900438253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1496" y="4557745"/>
            <a:ext cx="275079" cy="287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3" descr="D:\Users\Angelika\AppData\Local\Microsoft\Windows\Temporary Internet Files\Content.IE5\K5BZQE5S\MC900438253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435" y="4938817"/>
            <a:ext cx="275079" cy="287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2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1462" y="495121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3" name="Picture 2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001" y="455774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2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2476" y="455967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2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8575" y="532227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Picture 2" descr="D:\Users\Angelika\AppData\Local\Microsoft\Windows\Temporary Internet Files\Content.IE5\AXN2CN7M\MC900433161[3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000" y="532227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7" name="Picture 3" descr="D:\Users\Angelika\AppData\Local\Microsoft\Windows\Temporary Internet Files\Content.IE5\K5BZQE5S\MC900438253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6208" y="5364109"/>
            <a:ext cx="275079" cy="287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3" descr="D:\Users\Angelika\AppData\Local\Microsoft\Windows\Temporary Internet Files\Content.IE5\K5BZQE5S\MC900438253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68707"/>
            <a:ext cx="275079" cy="287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9" name="Ovál 88"/>
          <p:cNvSpPr/>
          <p:nvPr/>
        </p:nvSpPr>
        <p:spPr>
          <a:xfrm>
            <a:off x="3375148" y="252423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90" name="Ovál 89"/>
          <p:cNvSpPr/>
          <p:nvPr/>
        </p:nvSpPr>
        <p:spPr>
          <a:xfrm>
            <a:off x="3937327" y="33792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91" name="Ovál 90"/>
          <p:cNvSpPr/>
          <p:nvPr/>
        </p:nvSpPr>
        <p:spPr>
          <a:xfrm>
            <a:off x="3367723" y="41755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92" name="Ovál 91"/>
          <p:cNvSpPr/>
          <p:nvPr/>
        </p:nvSpPr>
        <p:spPr>
          <a:xfrm>
            <a:off x="2770012" y="460947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93" name="Ovál 92"/>
          <p:cNvSpPr/>
          <p:nvPr/>
        </p:nvSpPr>
        <p:spPr>
          <a:xfrm>
            <a:off x="2785970" y="503555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94" name="Ovál 93"/>
          <p:cNvSpPr/>
          <p:nvPr/>
        </p:nvSpPr>
        <p:spPr>
          <a:xfrm>
            <a:off x="3978396" y="546186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95" name="Ovál 94"/>
          <p:cNvSpPr/>
          <p:nvPr/>
        </p:nvSpPr>
        <p:spPr>
          <a:xfrm>
            <a:off x="7533867" y="372283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96" name="Ovál 95"/>
          <p:cNvSpPr/>
          <p:nvPr/>
        </p:nvSpPr>
        <p:spPr>
          <a:xfrm>
            <a:off x="6812853" y="414290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97" name="Ovál 96"/>
          <p:cNvSpPr/>
          <p:nvPr/>
        </p:nvSpPr>
        <p:spPr>
          <a:xfrm>
            <a:off x="6106426" y="453661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98" name="Ovál 97"/>
          <p:cNvSpPr/>
          <p:nvPr/>
        </p:nvSpPr>
        <p:spPr>
          <a:xfrm>
            <a:off x="6106426" y="492729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9" name="Ovál 98"/>
          <p:cNvSpPr/>
          <p:nvPr/>
        </p:nvSpPr>
        <p:spPr>
          <a:xfrm>
            <a:off x="6861138" y="536410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00" name="Ovál 99"/>
          <p:cNvSpPr/>
          <p:nvPr/>
        </p:nvSpPr>
        <p:spPr>
          <a:xfrm>
            <a:off x="3920760" y="252423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1" name="Ovál 100"/>
          <p:cNvSpPr/>
          <p:nvPr/>
        </p:nvSpPr>
        <p:spPr>
          <a:xfrm>
            <a:off x="2792580" y="252423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02" name="Ovál 101"/>
          <p:cNvSpPr/>
          <p:nvPr/>
        </p:nvSpPr>
        <p:spPr>
          <a:xfrm>
            <a:off x="2770011" y="33792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3" name="Ovál 102"/>
          <p:cNvSpPr/>
          <p:nvPr/>
        </p:nvSpPr>
        <p:spPr>
          <a:xfrm>
            <a:off x="3375147" y="33792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04" name="Ovál 103"/>
          <p:cNvSpPr/>
          <p:nvPr/>
        </p:nvSpPr>
        <p:spPr>
          <a:xfrm>
            <a:off x="2770010" y="416258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05" name="Ovál 104"/>
          <p:cNvSpPr/>
          <p:nvPr/>
        </p:nvSpPr>
        <p:spPr>
          <a:xfrm>
            <a:off x="3985332" y="416258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06" name="Ovál 105"/>
          <p:cNvSpPr/>
          <p:nvPr/>
        </p:nvSpPr>
        <p:spPr>
          <a:xfrm>
            <a:off x="3388069" y="460985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07" name="Ovál 106"/>
          <p:cNvSpPr/>
          <p:nvPr/>
        </p:nvSpPr>
        <p:spPr>
          <a:xfrm>
            <a:off x="3978395" y="460985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08" name="Ovál 107"/>
          <p:cNvSpPr/>
          <p:nvPr/>
        </p:nvSpPr>
        <p:spPr>
          <a:xfrm>
            <a:off x="3375146" y="503931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09" name="Ovál 108"/>
          <p:cNvSpPr/>
          <p:nvPr/>
        </p:nvSpPr>
        <p:spPr>
          <a:xfrm>
            <a:off x="3968923" y="503555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10" name="Ovál 109"/>
          <p:cNvSpPr/>
          <p:nvPr/>
        </p:nvSpPr>
        <p:spPr>
          <a:xfrm>
            <a:off x="3375145" y="547173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11" name="Ovál 110"/>
          <p:cNvSpPr/>
          <p:nvPr/>
        </p:nvSpPr>
        <p:spPr>
          <a:xfrm>
            <a:off x="2792580" y="547173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12" name="Ovál 111"/>
          <p:cNvSpPr/>
          <p:nvPr/>
        </p:nvSpPr>
        <p:spPr>
          <a:xfrm>
            <a:off x="6800662" y="37127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13" name="Ovál 112"/>
          <p:cNvSpPr/>
          <p:nvPr/>
        </p:nvSpPr>
        <p:spPr>
          <a:xfrm>
            <a:off x="6086021" y="37127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17" name="Ovál 116"/>
          <p:cNvSpPr/>
          <p:nvPr/>
        </p:nvSpPr>
        <p:spPr>
          <a:xfrm>
            <a:off x="6135958" y="533126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8" name="Ovál 117"/>
          <p:cNvSpPr/>
          <p:nvPr/>
        </p:nvSpPr>
        <p:spPr>
          <a:xfrm>
            <a:off x="7592476" y="535749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19" name="Ovál 118"/>
          <p:cNvSpPr/>
          <p:nvPr/>
        </p:nvSpPr>
        <p:spPr>
          <a:xfrm>
            <a:off x="7586783" y="495886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0" name="Ovál 119"/>
          <p:cNvSpPr/>
          <p:nvPr/>
        </p:nvSpPr>
        <p:spPr>
          <a:xfrm>
            <a:off x="6845904" y="495226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1" name="Ovál 120"/>
          <p:cNvSpPr/>
          <p:nvPr/>
        </p:nvSpPr>
        <p:spPr>
          <a:xfrm>
            <a:off x="7573391" y="454529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2" name="Ovál 121"/>
          <p:cNvSpPr/>
          <p:nvPr/>
        </p:nvSpPr>
        <p:spPr>
          <a:xfrm>
            <a:off x="6815238" y="45545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3" name="Ovál 122"/>
          <p:cNvSpPr/>
          <p:nvPr/>
        </p:nvSpPr>
        <p:spPr>
          <a:xfrm>
            <a:off x="7546569" y="413270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4" name="Ovál 123"/>
          <p:cNvSpPr/>
          <p:nvPr/>
        </p:nvSpPr>
        <p:spPr>
          <a:xfrm>
            <a:off x="6099965" y="413008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090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8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2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0" dur="2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2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2" dur="2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2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</p:childTnLst>
        </p:cTn>
      </p:par>
    </p:tnLst>
    <p:bldLst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 v oboru do 20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196752"/>
            <a:ext cx="4040188" cy="639762"/>
          </a:xfrm>
        </p:spPr>
        <p:txBody>
          <a:bodyPr/>
          <a:lstStyle/>
          <a:p>
            <a:r>
              <a:rPr lang="cs-CZ" dirty="0" smtClean="0"/>
              <a:t>Odčítání od čísla 18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9804" y="2080879"/>
            <a:ext cx="4040188" cy="395128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18 – 8 – 1 = 9</a:t>
            </a:r>
          </a:p>
          <a:p>
            <a:r>
              <a:rPr lang="cs-CZ" dirty="0" smtClean="0"/>
              <a:t>18 – 9 =</a:t>
            </a:r>
          </a:p>
          <a:p>
            <a:r>
              <a:rPr lang="cs-CZ" dirty="0" smtClean="0"/>
              <a:t>15 – 8 =</a:t>
            </a:r>
          </a:p>
          <a:p>
            <a:r>
              <a:rPr lang="cs-CZ" dirty="0" smtClean="0"/>
              <a:t>11 – 5 =</a:t>
            </a:r>
          </a:p>
          <a:p>
            <a:r>
              <a:rPr lang="cs-CZ" dirty="0" smtClean="0"/>
              <a:t>12 – 4 =</a:t>
            </a:r>
          </a:p>
          <a:p>
            <a:r>
              <a:rPr lang="cs-CZ" dirty="0" smtClean="0"/>
              <a:t>13 – 6 =</a:t>
            </a:r>
          </a:p>
          <a:p>
            <a:r>
              <a:rPr lang="cs-CZ" dirty="0" smtClean="0"/>
              <a:t>14 – 8 =</a:t>
            </a:r>
          </a:p>
          <a:p>
            <a:r>
              <a:rPr lang="cs-CZ" dirty="0" smtClean="0"/>
              <a:t>11 – 2 =</a:t>
            </a:r>
          </a:p>
          <a:p>
            <a:r>
              <a:rPr lang="cs-CZ" dirty="0" smtClean="0"/>
              <a:t>12 – 9 =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196752"/>
            <a:ext cx="4041775" cy="639762"/>
          </a:xfrm>
        </p:spPr>
        <p:txBody>
          <a:bodyPr/>
          <a:lstStyle/>
          <a:p>
            <a:r>
              <a:rPr lang="cs-CZ" dirty="0" smtClean="0"/>
              <a:t>Procvičování odčítání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72000" y="2060848"/>
            <a:ext cx="4041775" cy="3951288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17 – 8 =</a:t>
            </a:r>
          </a:p>
          <a:p>
            <a:r>
              <a:rPr lang="cs-CZ" dirty="0" smtClean="0"/>
              <a:t>11 – 4 =</a:t>
            </a:r>
          </a:p>
          <a:p>
            <a:r>
              <a:rPr lang="cs-CZ" dirty="0" smtClean="0"/>
              <a:t>12 – 7 =</a:t>
            </a:r>
          </a:p>
          <a:p>
            <a:r>
              <a:rPr lang="cs-CZ" dirty="0" smtClean="0"/>
              <a:t>13 – 5 =</a:t>
            </a:r>
          </a:p>
          <a:p>
            <a:r>
              <a:rPr lang="cs-CZ" dirty="0" smtClean="0"/>
              <a:t>17 – 9 =</a:t>
            </a:r>
          </a:p>
          <a:p>
            <a:r>
              <a:rPr lang="cs-CZ" dirty="0" smtClean="0"/>
              <a:t>11 – 6 =</a:t>
            </a:r>
          </a:p>
          <a:p>
            <a:r>
              <a:rPr lang="cs-CZ" dirty="0" smtClean="0"/>
              <a:t>16 – 9 =</a:t>
            </a:r>
            <a:endParaRPr lang="cs-CZ" dirty="0"/>
          </a:p>
        </p:txBody>
      </p:sp>
      <p:pic>
        <p:nvPicPr>
          <p:cNvPr id="6148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0608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2392" y="2051317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4792" y="204178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192" y="20608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592" y="206084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1992" y="204178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927" y="2038721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792" y="203225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163" y="202810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1592" y="202810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35913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992" y="235913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2392" y="235913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4792" y="2359132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2131" y="2351106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0241" y="2339538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992" y="2340465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ohnutá nahoru 6"/>
          <p:cNvSpPr/>
          <p:nvPr/>
        </p:nvSpPr>
        <p:spPr>
          <a:xfrm rot="5400000">
            <a:off x="7565390" y="2069621"/>
            <a:ext cx="358539" cy="443489"/>
          </a:xfrm>
          <a:prstGeom prst="bentUpArrow">
            <a:avLst>
              <a:gd name="adj1" fmla="val 13386"/>
              <a:gd name="adj2" fmla="val 25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51" name="Picture 7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2814969" y="2882046"/>
            <a:ext cx="310263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7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3442409" y="3291020"/>
            <a:ext cx="310263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7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2838685" y="4943149"/>
            <a:ext cx="310263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7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2195736" y="5373216"/>
            <a:ext cx="310263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7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6405109" y="2855329"/>
            <a:ext cx="310263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7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7007032" y="3682471"/>
            <a:ext cx="310263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7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7589527" y="3291020"/>
            <a:ext cx="310263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7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7584652" y="4071165"/>
            <a:ext cx="310263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7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6416240" y="4463902"/>
            <a:ext cx="310263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7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6431691" y="4914673"/>
            <a:ext cx="310263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7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2168848" y="3747165"/>
            <a:ext cx="310263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7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2168849" y="4151834"/>
            <a:ext cx="310263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7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3465032" y="4568791"/>
            <a:ext cx="310263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7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3456265" y="2501538"/>
            <a:ext cx="310263" cy="3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1111" y="250153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1125" y="533906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7163" y="448190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4876" y="409516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701" y="410716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9366" y="369908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7372" y="370047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7372" y="328993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406" y="327313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0659" y="284113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6792" y="284639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8159" y="489758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0659" y="448190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5870" y="533906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5870" y="491144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941" y="537321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8528" y="496114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941" y="418505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8528" y="373995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5474" y="332278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8528" y="288204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9912" y="332702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5" y="458171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37321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56371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5" y="498361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4182" y="2900046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4969" y="374716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8684" y="416983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8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6100" y="250153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7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7655779" y="5333730"/>
            <a:ext cx="27579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Ovál 75"/>
          <p:cNvSpPr/>
          <p:nvPr/>
        </p:nvSpPr>
        <p:spPr>
          <a:xfrm>
            <a:off x="3412594" y="2420848"/>
            <a:ext cx="405217" cy="38827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77" name="Ovál 76"/>
          <p:cNvSpPr/>
          <p:nvPr/>
        </p:nvSpPr>
        <p:spPr>
          <a:xfrm>
            <a:off x="2767491" y="288204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8" name="Ovál 77"/>
          <p:cNvSpPr/>
          <p:nvPr/>
        </p:nvSpPr>
        <p:spPr>
          <a:xfrm>
            <a:off x="3412595" y="328639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9" name="Ovál 78"/>
          <p:cNvSpPr/>
          <p:nvPr/>
        </p:nvSpPr>
        <p:spPr>
          <a:xfrm>
            <a:off x="2132502" y="371616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0" name="Ovál 79"/>
          <p:cNvSpPr/>
          <p:nvPr/>
        </p:nvSpPr>
        <p:spPr>
          <a:xfrm>
            <a:off x="2121370" y="412566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1" name="Ovál 80"/>
          <p:cNvSpPr/>
          <p:nvPr/>
        </p:nvSpPr>
        <p:spPr>
          <a:xfrm>
            <a:off x="2804468" y="496006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2" name="Ovál 81"/>
          <p:cNvSpPr/>
          <p:nvPr/>
        </p:nvSpPr>
        <p:spPr>
          <a:xfrm>
            <a:off x="3408787" y="451858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3" name="Ovál 82"/>
          <p:cNvSpPr/>
          <p:nvPr/>
        </p:nvSpPr>
        <p:spPr>
          <a:xfrm>
            <a:off x="2141413" y="537870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84" name="Ovál 83"/>
          <p:cNvSpPr/>
          <p:nvPr/>
        </p:nvSpPr>
        <p:spPr>
          <a:xfrm>
            <a:off x="2756360" y="245226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5" name="Ovál 84"/>
          <p:cNvSpPr/>
          <p:nvPr/>
        </p:nvSpPr>
        <p:spPr>
          <a:xfrm>
            <a:off x="2148258" y="245530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6" name="Ovál 85"/>
          <p:cNvSpPr/>
          <p:nvPr/>
        </p:nvSpPr>
        <p:spPr>
          <a:xfrm>
            <a:off x="2137125" y="288204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7" name="Ovál 86"/>
          <p:cNvSpPr/>
          <p:nvPr/>
        </p:nvSpPr>
        <p:spPr>
          <a:xfrm>
            <a:off x="3408787" y="284639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8" name="Ovál 87"/>
          <p:cNvSpPr/>
          <p:nvPr/>
        </p:nvSpPr>
        <p:spPr>
          <a:xfrm>
            <a:off x="2780074" y="369216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89" name="Ovál 88"/>
          <p:cNvSpPr/>
          <p:nvPr/>
        </p:nvSpPr>
        <p:spPr>
          <a:xfrm>
            <a:off x="2780073" y="328152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0" name="Ovál 89"/>
          <p:cNvSpPr/>
          <p:nvPr/>
        </p:nvSpPr>
        <p:spPr>
          <a:xfrm>
            <a:off x="2126500" y="330347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91" name="Ovál 90"/>
          <p:cNvSpPr/>
          <p:nvPr/>
        </p:nvSpPr>
        <p:spPr>
          <a:xfrm>
            <a:off x="3419919" y="369476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92" name="Ovál 91"/>
          <p:cNvSpPr/>
          <p:nvPr/>
        </p:nvSpPr>
        <p:spPr>
          <a:xfrm>
            <a:off x="2767491" y="412433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3" name="Ovál 92"/>
          <p:cNvSpPr/>
          <p:nvPr/>
        </p:nvSpPr>
        <p:spPr>
          <a:xfrm>
            <a:off x="3419919" y="410738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94" name="Ovál 93"/>
          <p:cNvSpPr/>
          <p:nvPr/>
        </p:nvSpPr>
        <p:spPr>
          <a:xfrm>
            <a:off x="2780072" y="452434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5" name="Ovál 94"/>
          <p:cNvSpPr/>
          <p:nvPr/>
        </p:nvSpPr>
        <p:spPr>
          <a:xfrm>
            <a:off x="2111303" y="455911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6" name="Ovál 95"/>
          <p:cNvSpPr/>
          <p:nvPr/>
        </p:nvSpPr>
        <p:spPr>
          <a:xfrm>
            <a:off x="3437332" y="493741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97" name="Ovál 96"/>
          <p:cNvSpPr/>
          <p:nvPr/>
        </p:nvSpPr>
        <p:spPr>
          <a:xfrm>
            <a:off x="2141412" y="497607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8" name="Ovál 97"/>
          <p:cNvSpPr/>
          <p:nvPr/>
        </p:nvSpPr>
        <p:spPr>
          <a:xfrm>
            <a:off x="2796392" y="537321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9" name="Ovál 98"/>
          <p:cNvSpPr/>
          <p:nvPr/>
        </p:nvSpPr>
        <p:spPr>
          <a:xfrm>
            <a:off x="3437688" y="535081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0" name="Ovál 99"/>
          <p:cNvSpPr/>
          <p:nvPr/>
        </p:nvSpPr>
        <p:spPr>
          <a:xfrm>
            <a:off x="6357631" y="283126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01" name="Ovál 100"/>
          <p:cNvSpPr/>
          <p:nvPr/>
        </p:nvSpPr>
        <p:spPr>
          <a:xfrm>
            <a:off x="7589527" y="443640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2" name="Ovál 101"/>
          <p:cNvSpPr/>
          <p:nvPr/>
        </p:nvSpPr>
        <p:spPr>
          <a:xfrm>
            <a:off x="7012801" y="443640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03" name="Ovál 102"/>
          <p:cNvSpPr/>
          <p:nvPr/>
        </p:nvSpPr>
        <p:spPr>
          <a:xfrm>
            <a:off x="7587615" y="486013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04" name="Ovál 103"/>
          <p:cNvSpPr/>
          <p:nvPr/>
        </p:nvSpPr>
        <p:spPr>
          <a:xfrm>
            <a:off x="7017261" y="486194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5" name="Ovál 104"/>
          <p:cNvSpPr/>
          <p:nvPr/>
        </p:nvSpPr>
        <p:spPr>
          <a:xfrm>
            <a:off x="6384213" y="530002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6" name="Ovál 105"/>
          <p:cNvSpPr/>
          <p:nvPr/>
        </p:nvSpPr>
        <p:spPr>
          <a:xfrm>
            <a:off x="7017261" y="529356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7" name="Ovál 106"/>
          <p:cNvSpPr/>
          <p:nvPr/>
        </p:nvSpPr>
        <p:spPr>
          <a:xfrm>
            <a:off x="7610269" y="529005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08" name="Ovál 107"/>
          <p:cNvSpPr/>
          <p:nvPr/>
        </p:nvSpPr>
        <p:spPr>
          <a:xfrm>
            <a:off x="6390409" y="488062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9" name="Ovál 108"/>
          <p:cNvSpPr/>
          <p:nvPr/>
        </p:nvSpPr>
        <p:spPr>
          <a:xfrm>
            <a:off x="6379358" y="447271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10" name="Picture 7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3995936" y="1484784"/>
            <a:ext cx="27579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1" name="Ovál 110"/>
          <p:cNvSpPr/>
          <p:nvPr/>
        </p:nvSpPr>
        <p:spPr>
          <a:xfrm>
            <a:off x="7007031" y="402795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12" name="Ovál 111"/>
          <p:cNvSpPr/>
          <p:nvPr/>
        </p:nvSpPr>
        <p:spPr>
          <a:xfrm>
            <a:off x="7573669" y="402795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3" name="Ovál 112"/>
          <p:cNvSpPr/>
          <p:nvPr/>
        </p:nvSpPr>
        <p:spPr>
          <a:xfrm>
            <a:off x="6384212" y="405320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4" name="Ovál 113"/>
          <p:cNvSpPr/>
          <p:nvPr/>
        </p:nvSpPr>
        <p:spPr>
          <a:xfrm>
            <a:off x="7007031" y="3617315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5" name="Ovál 114"/>
          <p:cNvSpPr/>
          <p:nvPr/>
        </p:nvSpPr>
        <p:spPr>
          <a:xfrm>
            <a:off x="7567208" y="361555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6" name="Ovál 115"/>
          <p:cNvSpPr/>
          <p:nvPr/>
        </p:nvSpPr>
        <p:spPr>
          <a:xfrm>
            <a:off x="6366092" y="362747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17" name="Ovál 116"/>
          <p:cNvSpPr/>
          <p:nvPr/>
        </p:nvSpPr>
        <p:spPr>
          <a:xfrm>
            <a:off x="7550757" y="323178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18" name="Ovál 117"/>
          <p:cNvSpPr/>
          <p:nvPr/>
        </p:nvSpPr>
        <p:spPr>
          <a:xfrm>
            <a:off x="6972554" y="320604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9" name="Ovál 118"/>
          <p:cNvSpPr/>
          <p:nvPr/>
        </p:nvSpPr>
        <p:spPr>
          <a:xfrm>
            <a:off x="6357630" y="322539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0" name="Ovál 119"/>
          <p:cNvSpPr/>
          <p:nvPr/>
        </p:nvSpPr>
        <p:spPr>
          <a:xfrm>
            <a:off x="6959554" y="280089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21" name="Ovál 120"/>
          <p:cNvSpPr/>
          <p:nvPr/>
        </p:nvSpPr>
        <p:spPr>
          <a:xfrm>
            <a:off x="7542049" y="280911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22" name="Picture 4" descr="D:\Users\Angelika\AppData\Local\Microsoft\Windows\Temporary Internet Files\Content.IE5\TYVDTD7P\MC900436900[7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1163" y="2339324"/>
            <a:ext cx="360000" cy="3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1558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8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0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2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2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4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6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2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8" dur="2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2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0" dur="2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2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2" dur="2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8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>
                      <p:stCondLst>
                        <p:cond delay="0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4" dur="2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>
                      <p:stCondLst>
                        <p:cond delay="0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0" dur="2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</p:childTnLst>
        </p:cTn>
      </p:par>
    </p:tnLst>
    <p:bldLst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412776"/>
            <a:ext cx="8291264" cy="36004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Odčítej a vyber správný rozdíl,  klikni na kartu s výsledkem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11 – 7 =</a:t>
            </a:r>
          </a:p>
          <a:p>
            <a:r>
              <a:rPr lang="cs-CZ" dirty="0" smtClean="0"/>
              <a:t>13 – 4 =</a:t>
            </a:r>
          </a:p>
          <a:p>
            <a:r>
              <a:rPr lang="cs-CZ" dirty="0" smtClean="0"/>
              <a:t>11 – 9 =</a:t>
            </a:r>
          </a:p>
          <a:p>
            <a:r>
              <a:rPr lang="cs-CZ" dirty="0" smtClean="0"/>
              <a:t>14 – 5 =</a:t>
            </a:r>
          </a:p>
          <a:p>
            <a:r>
              <a:rPr lang="cs-CZ" dirty="0" smtClean="0"/>
              <a:t>12 – 8 =</a:t>
            </a:r>
          </a:p>
          <a:p>
            <a:r>
              <a:rPr lang="cs-CZ" dirty="0" smtClean="0"/>
              <a:t>11 – 3 =</a:t>
            </a:r>
          </a:p>
          <a:p>
            <a:r>
              <a:rPr lang="cs-CZ" dirty="0" smtClean="0"/>
              <a:t>12 – 6 =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916832"/>
            <a:ext cx="4041775" cy="216024"/>
          </a:xfrm>
        </p:spPr>
        <p:txBody>
          <a:bodyPr>
            <a:normAutofit fontScale="40000" lnSpcReduction="20000"/>
          </a:bodyPr>
          <a:lstStyle/>
          <a:p>
            <a:r>
              <a:rPr lang="cs-CZ" dirty="0" smtClean="0"/>
              <a:t>Pod správným terčem s výsledkem je usmívající se kvítek.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11 – 2 =</a:t>
            </a:r>
          </a:p>
          <a:p>
            <a:r>
              <a:rPr lang="cs-CZ" dirty="0" smtClean="0"/>
              <a:t>15 – 9 =</a:t>
            </a:r>
          </a:p>
          <a:p>
            <a:r>
              <a:rPr lang="cs-CZ" dirty="0" smtClean="0"/>
              <a:t>13 – 7 =</a:t>
            </a:r>
          </a:p>
          <a:p>
            <a:r>
              <a:rPr lang="cs-CZ" dirty="0" smtClean="0"/>
              <a:t>12 – 3 =</a:t>
            </a:r>
          </a:p>
          <a:p>
            <a:r>
              <a:rPr lang="cs-CZ" dirty="0" smtClean="0"/>
              <a:t>14 – 7 =</a:t>
            </a:r>
          </a:p>
          <a:p>
            <a:r>
              <a:rPr lang="cs-CZ" dirty="0" smtClean="0"/>
              <a:t>11 – 5 =</a:t>
            </a:r>
          </a:p>
          <a:p>
            <a:r>
              <a:rPr lang="cs-CZ" dirty="0" smtClean="0"/>
              <a:t>15 – 7 =</a:t>
            </a:r>
            <a:endParaRPr lang="cs-CZ" dirty="0"/>
          </a:p>
        </p:txBody>
      </p:sp>
      <p:pic>
        <p:nvPicPr>
          <p:cNvPr id="7170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69030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1509" y="492479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046" y="444671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941" y="397516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466" y="356285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4623" y="315202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8246" y="270739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9719" y="227687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28340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3057" y="492479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5719" y="440377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5719" y="3562854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5719" y="3127800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1740" y="2700431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8246" y="228340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1961" y="314362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4794" y="359998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2304" y="3999922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693" y="4446719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693" y="486313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268" y="359998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466" y="399082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8066" y="3990825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1639" y="445207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282" y="4863138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29796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5534" y="2714363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D:\Users\Angelika\AppData\Local\Microsoft\Windows\Temporary Internet Files\Content.IE5\K5BZQE5S\MC900433161[8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143627"/>
            <a:ext cx="28800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8066" y="2690300"/>
            <a:ext cx="27579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3950" y="3999223"/>
            <a:ext cx="27579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3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456" y="3575627"/>
            <a:ext cx="27579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3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456" y="3127800"/>
            <a:ext cx="27579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6650" y="2714363"/>
            <a:ext cx="27579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1265" y="2276872"/>
            <a:ext cx="27579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3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575627"/>
            <a:ext cx="27579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3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8639" y="4934202"/>
            <a:ext cx="27579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3719" y="4420112"/>
            <a:ext cx="27579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3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4010" y="3990825"/>
            <a:ext cx="27579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3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4514" y="4924797"/>
            <a:ext cx="27579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3678" y="4452073"/>
            <a:ext cx="27579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3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4731" y="3169289"/>
            <a:ext cx="27579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3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295409"/>
            <a:ext cx="275790" cy="2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D:\Users\Angelika\AppData\Local\Microsoft\Windows\Temporary Internet Files\Content.IE5\AXN2CN7M\MC900438253[4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3781" y="908720"/>
            <a:ext cx="722530" cy="754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" name="Ovál 49"/>
          <p:cNvSpPr/>
          <p:nvPr/>
        </p:nvSpPr>
        <p:spPr>
          <a:xfrm>
            <a:off x="6773131" y="395442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51" name="Ovál 50"/>
          <p:cNvSpPr/>
          <p:nvPr/>
        </p:nvSpPr>
        <p:spPr>
          <a:xfrm>
            <a:off x="7271094" y="486748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6340158" y="443986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3" name="Ovál 52"/>
          <p:cNvSpPr/>
          <p:nvPr/>
        </p:nvSpPr>
        <p:spPr>
          <a:xfrm>
            <a:off x="7253777" y="353391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Ovál 53"/>
          <p:cNvSpPr/>
          <p:nvPr/>
        </p:nvSpPr>
        <p:spPr>
          <a:xfrm>
            <a:off x="7229636" y="307828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5" name="Ovál 54"/>
          <p:cNvSpPr/>
          <p:nvPr/>
        </p:nvSpPr>
        <p:spPr>
          <a:xfrm>
            <a:off x="6291936" y="268069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6751172" y="223137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57" name="Ovál 56"/>
          <p:cNvSpPr/>
          <p:nvPr/>
        </p:nvSpPr>
        <p:spPr>
          <a:xfrm>
            <a:off x="7250332" y="223734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6291935" y="224990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773130" y="268167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60" name="Ovál 59"/>
          <p:cNvSpPr/>
          <p:nvPr/>
        </p:nvSpPr>
        <p:spPr>
          <a:xfrm>
            <a:off x="7250332" y="266886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6306014" y="310058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62" name="Ovál 61"/>
          <p:cNvSpPr/>
          <p:nvPr/>
        </p:nvSpPr>
        <p:spPr>
          <a:xfrm>
            <a:off x="6773129" y="310058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3" name="Ovál 62"/>
          <p:cNvSpPr/>
          <p:nvPr/>
        </p:nvSpPr>
        <p:spPr>
          <a:xfrm>
            <a:off x="6368966" y="488013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64" name="Ovál 63"/>
          <p:cNvSpPr/>
          <p:nvPr/>
        </p:nvSpPr>
        <p:spPr>
          <a:xfrm>
            <a:off x="6306014" y="354985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5" name="Ovál 64"/>
          <p:cNvSpPr/>
          <p:nvPr/>
        </p:nvSpPr>
        <p:spPr>
          <a:xfrm>
            <a:off x="6785840" y="352549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6" name="Ovál 65"/>
          <p:cNvSpPr/>
          <p:nvPr/>
        </p:nvSpPr>
        <p:spPr>
          <a:xfrm>
            <a:off x="7250332" y="395923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7" name="Ovál 66"/>
          <p:cNvSpPr/>
          <p:nvPr/>
        </p:nvSpPr>
        <p:spPr>
          <a:xfrm>
            <a:off x="6324275" y="399992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8" name="Ovál 67"/>
          <p:cNvSpPr/>
          <p:nvPr/>
        </p:nvSpPr>
        <p:spPr>
          <a:xfrm>
            <a:off x="7271094" y="440657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69" name="Ovál 68"/>
          <p:cNvSpPr/>
          <p:nvPr/>
        </p:nvSpPr>
        <p:spPr>
          <a:xfrm>
            <a:off x="6816114" y="438764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0" name="Ovál 69"/>
          <p:cNvSpPr/>
          <p:nvPr/>
        </p:nvSpPr>
        <p:spPr>
          <a:xfrm>
            <a:off x="6824419" y="486313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1" name="Ovál 70"/>
          <p:cNvSpPr/>
          <p:nvPr/>
        </p:nvSpPr>
        <p:spPr>
          <a:xfrm>
            <a:off x="3244315" y="396365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2" name="Ovál 71"/>
          <p:cNvSpPr/>
          <p:nvPr/>
        </p:nvSpPr>
        <p:spPr>
          <a:xfrm>
            <a:off x="3223352" y="223790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3" name="Ovál 72"/>
          <p:cNvSpPr/>
          <p:nvPr/>
        </p:nvSpPr>
        <p:spPr>
          <a:xfrm>
            <a:off x="2719296" y="221994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74" name="Ovál 73"/>
          <p:cNvSpPr/>
          <p:nvPr/>
        </p:nvSpPr>
        <p:spPr>
          <a:xfrm>
            <a:off x="2206185" y="223137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5" name="Ovál 74"/>
          <p:cNvSpPr/>
          <p:nvPr/>
        </p:nvSpPr>
        <p:spPr>
          <a:xfrm>
            <a:off x="2196925" y="310652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6" name="Ovál 75"/>
          <p:cNvSpPr/>
          <p:nvPr/>
        </p:nvSpPr>
        <p:spPr>
          <a:xfrm>
            <a:off x="3229457" y="265493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7" name="Ovál 76"/>
          <p:cNvSpPr/>
          <p:nvPr/>
        </p:nvSpPr>
        <p:spPr>
          <a:xfrm>
            <a:off x="2719296" y="3517354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8" name="Ovál 77"/>
          <p:cNvSpPr/>
          <p:nvPr/>
        </p:nvSpPr>
        <p:spPr>
          <a:xfrm>
            <a:off x="2736932" y="394289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9" name="Ovál 78"/>
          <p:cNvSpPr/>
          <p:nvPr/>
        </p:nvSpPr>
        <p:spPr>
          <a:xfrm>
            <a:off x="3255673" y="439735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0" name="Ovál 79"/>
          <p:cNvSpPr/>
          <p:nvPr/>
        </p:nvSpPr>
        <p:spPr>
          <a:xfrm>
            <a:off x="2210017" y="486313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1" name="Ovál 80"/>
          <p:cNvSpPr/>
          <p:nvPr/>
        </p:nvSpPr>
        <p:spPr>
          <a:xfrm>
            <a:off x="2196372" y="397516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2" name="Ovál 81"/>
          <p:cNvSpPr/>
          <p:nvPr/>
        </p:nvSpPr>
        <p:spPr>
          <a:xfrm>
            <a:off x="3255498" y="352549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3" name="Ovál 82"/>
          <p:cNvSpPr/>
          <p:nvPr/>
        </p:nvSpPr>
        <p:spPr>
          <a:xfrm>
            <a:off x="2193374" y="3549850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84" name="Ovál 83"/>
          <p:cNvSpPr/>
          <p:nvPr/>
        </p:nvSpPr>
        <p:spPr>
          <a:xfrm>
            <a:off x="3240183" y="309812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5" name="Ovál 84"/>
          <p:cNvSpPr/>
          <p:nvPr/>
        </p:nvSpPr>
        <p:spPr>
          <a:xfrm>
            <a:off x="2719295" y="309812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6" name="Ovál 85"/>
          <p:cNvSpPr/>
          <p:nvPr/>
        </p:nvSpPr>
        <p:spPr>
          <a:xfrm>
            <a:off x="2203030" y="266886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87" name="Ovál 86"/>
          <p:cNvSpPr/>
          <p:nvPr/>
        </p:nvSpPr>
        <p:spPr>
          <a:xfrm>
            <a:off x="2719296" y="2681677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8" name="Ovál 87"/>
          <p:cNvSpPr/>
          <p:nvPr/>
        </p:nvSpPr>
        <p:spPr>
          <a:xfrm>
            <a:off x="2196681" y="4420112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9" name="Ovál 88"/>
          <p:cNvSpPr/>
          <p:nvPr/>
        </p:nvSpPr>
        <p:spPr>
          <a:xfrm>
            <a:off x="2762632" y="440657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90" name="Ovál 89"/>
          <p:cNvSpPr/>
          <p:nvPr/>
        </p:nvSpPr>
        <p:spPr>
          <a:xfrm>
            <a:off x="2764084" y="486313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1" name="Ovál 90"/>
          <p:cNvSpPr/>
          <p:nvPr/>
        </p:nvSpPr>
        <p:spPr>
          <a:xfrm>
            <a:off x="3248964" y="4863138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3436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8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4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0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2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8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4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0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6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2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38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4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0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6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2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8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4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0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6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2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8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4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0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6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2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8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4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0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6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2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</p:childTnLst>
        </p:cTn>
      </p:par>
    </p:tnLst>
    <p:bldLst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Na náměstí roste 9 listnatých a 3 jehličnaté stromy.</a:t>
            </a:r>
            <a:br>
              <a:rPr lang="cs-CZ" sz="2400" dirty="0" smtClean="0"/>
            </a:br>
            <a:r>
              <a:rPr lang="cs-CZ" sz="2400" dirty="0" smtClean="0"/>
              <a:t>Kolik stromů je celkem na náměstí?</a:t>
            </a:r>
            <a:br>
              <a:rPr lang="cs-CZ" sz="2400" dirty="0" smtClean="0"/>
            </a:br>
            <a:r>
              <a:rPr lang="cs-CZ" sz="2400" dirty="0" smtClean="0"/>
              <a:t>O kolik více je listnatých stromů?</a:t>
            </a: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Listnaté stromy: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59711" y="3386481"/>
            <a:ext cx="6565243" cy="2706815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Celkem stromů: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9 + 3 = 9 + 1 + 2</a:t>
            </a:r>
          </a:p>
          <a:p>
            <a:r>
              <a:rPr lang="cs-CZ" dirty="0" smtClean="0"/>
              <a:t>Na náměstí roste celkem  12                 stromů.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Jehličnaté stromy: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9 listnatých stromů</a:t>
            </a:r>
          </a:p>
          <a:p>
            <a:pPr marL="0" indent="0">
              <a:buNone/>
            </a:pPr>
            <a:r>
              <a:rPr lang="cs-CZ" dirty="0" smtClean="0"/>
              <a:t> - 3 jehličnaté stromy = ?</a:t>
            </a:r>
          </a:p>
          <a:p>
            <a:pPr marL="0" indent="0">
              <a:buNone/>
            </a:pPr>
            <a:r>
              <a:rPr lang="cs-CZ" dirty="0" smtClean="0"/>
              <a:t>	9 – 3 =        6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D:\Users\Angelika\AppData\Local\Microsoft\Windows\Temporary Internet Files\Content.IE5\3HXV47WG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22532"/>
            <a:ext cx="485887" cy="558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ree"/>
          <p:cNvSpPr>
            <a:spLocks noEditPoints="1" noChangeArrowheads="1"/>
          </p:cNvSpPr>
          <p:nvPr/>
        </p:nvSpPr>
        <p:spPr bwMode="auto">
          <a:xfrm>
            <a:off x="4711241" y="2578669"/>
            <a:ext cx="297582" cy="40451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Tree"/>
          <p:cNvSpPr>
            <a:spLocks noEditPoints="1" noChangeArrowheads="1"/>
          </p:cNvSpPr>
          <p:nvPr/>
        </p:nvSpPr>
        <p:spPr bwMode="auto">
          <a:xfrm>
            <a:off x="5076056" y="2578669"/>
            <a:ext cx="297582" cy="40451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Tree"/>
          <p:cNvSpPr>
            <a:spLocks noEditPoints="1" noChangeArrowheads="1"/>
          </p:cNvSpPr>
          <p:nvPr/>
        </p:nvSpPr>
        <p:spPr bwMode="auto">
          <a:xfrm>
            <a:off x="5373638" y="2578669"/>
            <a:ext cx="297582" cy="40451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1" name="Picture 2" descr="D:\Users\Angelika\AppData\Local\Microsoft\Windows\Temporary Internet Files\Content.IE5\3HXV47WG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067" y="2222532"/>
            <a:ext cx="485887" cy="558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D:\Users\Angelika\AppData\Local\Microsoft\Windows\Temporary Internet Files\Content.IE5\3HXV47WG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198710"/>
            <a:ext cx="485887" cy="558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D:\Users\Angelika\AppData\Local\Microsoft\Windows\Temporary Internet Files\Content.IE5\3HXV47WG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03987"/>
            <a:ext cx="485887" cy="558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D:\Users\Angelika\AppData\Local\Microsoft\Windows\Temporary Internet Files\Content.IE5\3HXV47WG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957" y="2746251"/>
            <a:ext cx="485887" cy="558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D:\Users\Angelika\AppData\Local\Microsoft\Windows\Temporary Internet Files\Content.IE5\3HXV47WG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9849" y="2192712"/>
            <a:ext cx="485887" cy="558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D:\Users\Angelika\AppData\Local\Microsoft\Windows\Temporary Internet Files\Content.IE5\3HXV47WG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6897" y="2776210"/>
            <a:ext cx="485887" cy="558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D:\Users\Angelika\AppData\Local\Microsoft\Windows\Temporary Internet Files\Content.IE5\3HXV47WG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3953" y="2776210"/>
            <a:ext cx="485887" cy="558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D:\Users\Angelika\AppData\Local\Microsoft\Windows\Temporary Internet Files\Content.IE5\3HXV47WG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3954" y="2200869"/>
            <a:ext cx="485887" cy="558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vál 19"/>
          <p:cNvSpPr/>
          <p:nvPr/>
        </p:nvSpPr>
        <p:spPr>
          <a:xfrm>
            <a:off x="4205726" y="2813582"/>
            <a:ext cx="338336" cy="33833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563888" y="2727181"/>
            <a:ext cx="518664" cy="4572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&gt;</a:t>
            </a:r>
            <a:endParaRPr lang="cs-CZ" sz="2800" dirty="0"/>
          </a:p>
        </p:txBody>
      </p:sp>
      <p:pic>
        <p:nvPicPr>
          <p:cNvPr id="22" name="Picture 2" descr="D:\Users\Angelika\AppData\Local\Microsoft\Windows\Temporary Internet Files\Content.IE5\3HXV47WG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789" y="4176669"/>
            <a:ext cx="485887" cy="558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D:\Users\Angelika\AppData\Local\Microsoft\Windows\Temporary Internet Files\Content.IE5\3HXV47WG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787" y="4187974"/>
            <a:ext cx="485887" cy="558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D:\Users\Angelika\AppData\Local\Microsoft\Windows\Temporary Internet Files\Content.IE5\3HXV47WG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3674" y="4171601"/>
            <a:ext cx="485887" cy="558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D:\Users\Angelika\AppData\Local\Microsoft\Windows\Temporary Internet Files\Content.IE5\3HXV47WG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6669" y="4168789"/>
            <a:ext cx="485887" cy="558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D:\Users\Angelika\AppData\Local\Microsoft\Windows\Temporary Internet Files\Content.IE5\3HXV47WG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7457" y="4168789"/>
            <a:ext cx="485887" cy="558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D:\Users\Angelika\AppData\Local\Microsoft\Windows\Temporary Internet Files\Content.IE5\3HXV47WG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2734" y="4168789"/>
            <a:ext cx="485887" cy="558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D:\Users\Angelika\AppData\Local\Microsoft\Windows\Temporary Internet Files\Content.IE5\3HXV47WG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4690" y="4182736"/>
            <a:ext cx="485887" cy="558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D:\Users\Angelika\AppData\Local\Microsoft\Windows\Temporary Internet Files\Content.IE5\3HXV47WG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3220" y="4157741"/>
            <a:ext cx="485887" cy="558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D:\Users\Angelika\AppData\Local\Microsoft\Windows\Temporary Internet Files\Content.IE5\3HXV47WG\MC900441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1118" y="4197301"/>
            <a:ext cx="485887" cy="558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ree"/>
          <p:cNvSpPr>
            <a:spLocks noEditPoints="1" noChangeArrowheads="1"/>
          </p:cNvSpPr>
          <p:nvPr/>
        </p:nvSpPr>
        <p:spPr bwMode="auto">
          <a:xfrm>
            <a:off x="4787005" y="4313625"/>
            <a:ext cx="297582" cy="40451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2" name="Tree"/>
          <p:cNvSpPr>
            <a:spLocks noEditPoints="1" noChangeArrowheads="1"/>
          </p:cNvSpPr>
          <p:nvPr/>
        </p:nvSpPr>
        <p:spPr bwMode="auto">
          <a:xfrm>
            <a:off x="592941" y="4746368"/>
            <a:ext cx="297582" cy="40451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3" name="Tree"/>
          <p:cNvSpPr>
            <a:spLocks noEditPoints="1" noChangeArrowheads="1"/>
          </p:cNvSpPr>
          <p:nvPr/>
        </p:nvSpPr>
        <p:spPr bwMode="auto">
          <a:xfrm>
            <a:off x="1031184" y="4741130"/>
            <a:ext cx="297582" cy="40451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3088519" y="2814658"/>
            <a:ext cx="338336" cy="33833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pic>
        <p:nvPicPr>
          <p:cNvPr id="1028" name="Picture 4" descr="D:\Users\Angelika\AppData\Local\Microsoft\Windows\Temporary Internet Files\Content.IE5\96S9N0DZ\MC9004382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5726" y="4969436"/>
            <a:ext cx="347506" cy="362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Ovál 45"/>
          <p:cNvSpPr/>
          <p:nvPr/>
        </p:nvSpPr>
        <p:spPr>
          <a:xfrm>
            <a:off x="4935796" y="565631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5933509" y="565631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5435169" y="565631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9" name="Ovál 48"/>
          <p:cNvSpPr/>
          <p:nvPr/>
        </p:nvSpPr>
        <p:spPr>
          <a:xfrm>
            <a:off x="7452320" y="398716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6993525" y="398716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6516216" y="3982101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1686980" y="6035319"/>
            <a:ext cx="70377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Listnatých stromů je o                </a:t>
            </a:r>
            <a:r>
              <a:rPr lang="cs-CZ" dirty="0" smtClean="0"/>
              <a:t>6                </a:t>
            </a:r>
            <a:r>
              <a:rPr lang="cs-CZ" dirty="0"/>
              <a:t>více než jehličnatých </a:t>
            </a:r>
            <a:r>
              <a:rPr lang="cs-CZ" dirty="0" smtClean="0"/>
              <a:t>stromů.</a:t>
            </a:r>
            <a:endParaRPr lang="cs-CZ" dirty="0"/>
          </a:p>
        </p:txBody>
      </p:sp>
      <p:sp>
        <p:nvSpPr>
          <p:cNvPr id="44" name="Ovál 43"/>
          <p:cNvSpPr/>
          <p:nvPr/>
        </p:nvSpPr>
        <p:spPr>
          <a:xfrm>
            <a:off x="4508632" y="6083863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45" name="Ovál 44"/>
          <p:cNvSpPr/>
          <p:nvPr/>
        </p:nvSpPr>
        <p:spPr>
          <a:xfrm>
            <a:off x="4003117" y="6091779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4983204" y="6079136"/>
            <a:ext cx="405217" cy="379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1926962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1" grpId="0" animBg="1"/>
      <p:bldP spid="52" grpId="0" animBg="1"/>
      <p:bldP spid="44" grpId="0" animBg="1"/>
      <p:bldP spid="45" grpId="0" animBg="1"/>
      <p:bldP spid="5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http://office.microsoft.com/klipart</a:t>
            </a:r>
          </a:p>
        </p:txBody>
      </p:sp>
    </p:spTree>
    <p:extLst>
      <p:ext uri="{BB962C8B-B14F-4D97-AF65-F5344CB8AC3E}">
        <p14:creationId xmlns:p14="http://schemas.microsoft.com/office/powerpoint/2010/main" val="158649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1221</TotalTime>
  <Words>1023</Words>
  <Application>Microsoft Office PowerPoint</Application>
  <PresentationFormat>Předvádění na obrazovce (4:3)</PresentationFormat>
  <Paragraphs>368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 Odčítání s přechodem přes základ v oboru do dvaceti VY_32_INOVACE_1C_06 Číslo projektu: CZ.1.07/1.4.00/21.1101</vt:lpstr>
      <vt:lpstr>Prezentace aplikace PowerPoint</vt:lpstr>
      <vt:lpstr>Odčítání od čísla 13 v oboru do 20</vt:lpstr>
      <vt:lpstr>Odčítání od čísla 13 v oboru do 20</vt:lpstr>
      <vt:lpstr>Odčítání od čísla 14 v oboru do 20</vt:lpstr>
      <vt:lpstr>Odčítání od čísla 15 v oboru do 20</vt:lpstr>
      <vt:lpstr>Odčítání od čísla 16 v oboru do 20</vt:lpstr>
      <vt:lpstr>Odčítání od čísla 17 v oboru do 20</vt:lpstr>
      <vt:lpstr>Odčítání v oboru do 20</vt:lpstr>
      <vt:lpstr>Procvičování</vt:lpstr>
      <vt:lpstr>Na náměstí roste 9 listnatých a 3 jehličnaté stromy. Kolik stromů je celkem na náměstí? O kolik více je listnatých stromů?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sčítání a odčítání s přechodem přes základ VY_32_INOVACE_1C_02 Číslo projektu: CZ.1.07/1.5.00/34.1056</dc:title>
  <dc:creator>Angelika</dc:creator>
  <cp:lastModifiedBy>uzivatel</cp:lastModifiedBy>
  <cp:revision>103</cp:revision>
  <dcterms:created xsi:type="dcterms:W3CDTF">2012-12-23T22:28:05Z</dcterms:created>
  <dcterms:modified xsi:type="dcterms:W3CDTF">2013-01-25T10:27:48Z</dcterms:modified>
</cp:coreProperties>
</file>