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60" r:id="rId4"/>
    <p:sldId id="262" r:id="rId5"/>
    <p:sldId id="264" r:id="rId6"/>
    <p:sldId id="261" r:id="rId7"/>
    <p:sldId id="263" r:id="rId8"/>
    <p:sldId id="265" r:id="rId9"/>
    <p:sldId id="266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ED9F04-E705-4C51-A619-4393231CFBB8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C65C2-E128-4229-8E23-5082A6CE5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22389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314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1229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4551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980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1874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144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630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124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6342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13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4638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6A4E3-DD3A-4603-8BB8-D0BE5015FC7A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390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6A4E3-DD3A-4603-8BB8-D0BE5015FC7A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4AF69-D698-42F5-AEA9-24D01BCA8A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5336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dirty="0" smtClean="0"/>
              <a:t>Sčítání a odčítání bez přechodu přes základ v oboru do sta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VY_32_INOVACE_1C_08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149080"/>
            <a:ext cx="6400800" cy="1752600"/>
          </a:xfrm>
        </p:spPr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3</a:t>
            </a:r>
            <a:endParaRPr lang="cs-CZ" dirty="0"/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829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5338666"/>
              </p:ext>
            </p:extLst>
          </p:nvPr>
        </p:nvGraphicFramePr>
        <p:xfrm>
          <a:off x="484625" y="764704"/>
          <a:ext cx="8280920" cy="572777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Vyvozování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sčítání desítek i jednotek na mincích, budování konkrétní představy o hodnotě. Nácvik porozumění pojmu kus x částka, hodnota mince. Levá část stránky představuje názorné rozdělení počtu na desítky a jednotky, je zde znázorněn součet či rozklad. Používání pojmu peníze: koruny, dolary, domácí a zahraniční platidla. Žáci si přepočítáním mohou vyvodit správný výsledek pro řešení příkladů. Kliknutím na terče s nabídnutým řešením odkrývají zamračené nebo usmívající se hodnotící symboly. Pro zvolení součtu při přičítání k násobkům desítek je dobré správně rozlišovat desítky a jednotky. Např. 56 x 65.</a:t>
                      </a:r>
                    </a:p>
                    <a:p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Dramatický prvek při řešení slovní úlohy – hra na obchod, prodavači a zákazníci. Hra s platidly. Rozvoj komunikačních dovedností, pravidla slušného chování.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Z. Kubešová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 a její aplikace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9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11 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4.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293665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52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957470" cy="1080120"/>
          </a:xfrm>
        </p:spPr>
        <p:txBody>
          <a:bodyPr>
            <a:normAutofit/>
          </a:bodyPr>
          <a:lstStyle/>
          <a:p>
            <a:r>
              <a:rPr lang="cs-CZ" dirty="0" smtClean="0"/>
              <a:t>Vyvozování sčítání desítek 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Sčítání jednotek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7544" y="2173396"/>
            <a:ext cx="4040188" cy="3951288"/>
          </a:xfrm>
        </p:spPr>
        <p:txBody>
          <a:bodyPr/>
          <a:lstStyle/>
          <a:p>
            <a:r>
              <a:rPr lang="cs-CZ" dirty="0" smtClean="0"/>
              <a:t>1 + 1 = 2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1 + 2 = 3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1</a:t>
            </a:r>
            <a:r>
              <a:rPr lang="cs-CZ" dirty="0" smtClean="0"/>
              <a:t> + 9 = 10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Sčítání desítek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6016" y="2173396"/>
            <a:ext cx="4041775" cy="3951288"/>
          </a:xfrm>
        </p:spPr>
        <p:txBody>
          <a:bodyPr/>
          <a:lstStyle/>
          <a:p>
            <a:r>
              <a:rPr lang="cs-CZ" dirty="0" smtClean="0"/>
              <a:t>10 + 10 = 20</a:t>
            </a:r>
          </a:p>
          <a:p>
            <a:endParaRPr lang="cs-CZ" dirty="0" smtClean="0"/>
          </a:p>
          <a:p>
            <a:endParaRPr lang="cs-CZ" sz="800" dirty="0" smtClean="0"/>
          </a:p>
          <a:p>
            <a:endParaRPr lang="cs-CZ" sz="800" dirty="0"/>
          </a:p>
          <a:p>
            <a:r>
              <a:rPr lang="cs-CZ" dirty="0" smtClean="0"/>
              <a:t>10 + 20 = 30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1</a:t>
            </a:r>
            <a:r>
              <a:rPr lang="cs-CZ" dirty="0" smtClean="0"/>
              <a:t>0 + 90 = 100</a:t>
            </a:r>
            <a:endParaRPr lang="cs-CZ" dirty="0"/>
          </a:p>
        </p:txBody>
      </p:sp>
      <p:pic>
        <p:nvPicPr>
          <p:cNvPr id="1026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553921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872" y="2553921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36912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484" y="2636912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ál 11"/>
          <p:cNvSpPr/>
          <p:nvPr/>
        </p:nvSpPr>
        <p:spPr>
          <a:xfrm>
            <a:off x="5790478" y="2804160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5004048" y="2816912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pic>
        <p:nvPicPr>
          <p:cNvPr id="19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884" y="404922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115" y="4437112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437112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648" y="4437112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265" y="4437112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176" y="3789040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Ovál 26"/>
          <p:cNvSpPr/>
          <p:nvPr/>
        </p:nvSpPr>
        <p:spPr>
          <a:xfrm>
            <a:off x="5659339" y="4051936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5712822" y="4725143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7463897" y="6071965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pic>
        <p:nvPicPr>
          <p:cNvPr id="30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151" y="5849517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994" y="4640245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297" y="1077830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586" y="1714317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616" y="2282919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572" y="2886896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151" y="3496112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511" y="4044708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994" y="5191825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D:\Users\Angelika\AppData\Local\Microsoft\Windows\Temporary Internet Files\Content.IE5\3HXV47WG\MC90044131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445" y="5805264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Ovál 39"/>
          <p:cNvSpPr/>
          <p:nvPr/>
        </p:nvSpPr>
        <p:spPr>
          <a:xfrm>
            <a:off x="8132710" y="1340768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1" name="Ovál 40"/>
          <p:cNvSpPr/>
          <p:nvPr/>
        </p:nvSpPr>
        <p:spPr>
          <a:xfrm>
            <a:off x="7463897" y="6079520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2" name="Ovál 41"/>
          <p:cNvSpPr/>
          <p:nvPr/>
        </p:nvSpPr>
        <p:spPr>
          <a:xfrm>
            <a:off x="4932040" y="4725142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3" name="Ovál 42"/>
          <p:cNvSpPr/>
          <p:nvPr/>
        </p:nvSpPr>
        <p:spPr>
          <a:xfrm>
            <a:off x="8145994" y="2553921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4" name="Ovál 43"/>
          <p:cNvSpPr/>
          <p:nvPr/>
        </p:nvSpPr>
        <p:spPr>
          <a:xfrm>
            <a:off x="8223551" y="6071965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5" name="Ovál 44"/>
          <p:cNvSpPr/>
          <p:nvPr/>
        </p:nvSpPr>
        <p:spPr>
          <a:xfrm>
            <a:off x="8216972" y="5414273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6" name="Ovál 45"/>
          <p:cNvSpPr/>
          <p:nvPr/>
        </p:nvSpPr>
        <p:spPr>
          <a:xfrm>
            <a:off x="8196016" y="4327039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7" name="Ovál 46"/>
          <p:cNvSpPr/>
          <p:nvPr/>
        </p:nvSpPr>
        <p:spPr>
          <a:xfrm>
            <a:off x="8216972" y="4919988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8" name="Ovál 47"/>
          <p:cNvSpPr/>
          <p:nvPr/>
        </p:nvSpPr>
        <p:spPr>
          <a:xfrm>
            <a:off x="8119895" y="2007816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9" name="Ovál 48"/>
          <p:cNvSpPr/>
          <p:nvPr/>
        </p:nvSpPr>
        <p:spPr>
          <a:xfrm>
            <a:off x="8178318" y="3769605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50" name="Ovál 49"/>
          <p:cNvSpPr/>
          <p:nvPr/>
        </p:nvSpPr>
        <p:spPr>
          <a:xfrm>
            <a:off x="8176986" y="3164160"/>
            <a:ext cx="457200" cy="27510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pic>
        <p:nvPicPr>
          <p:cNvPr id="51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509376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972" y="1894317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972" y="2797661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972" y="3246512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972" y="3676112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972" y="5047774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972" y="5509376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972" y="4545142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972" y="410459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972" y="2331472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335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Sčítání desítek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196752"/>
            <a:ext cx="4040188" cy="504056"/>
          </a:xfrm>
        </p:spPr>
        <p:txBody>
          <a:bodyPr/>
          <a:lstStyle/>
          <a:p>
            <a:r>
              <a:rPr lang="cs-CZ" dirty="0" smtClean="0"/>
              <a:t>Znázornění součtu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4008" y="1268397"/>
            <a:ext cx="4033754" cy="432411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Sčítejte, označte součet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48064" y="2174875"/>
            <a:ext cx="3744416" cy="395128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20 + 30 =</a:t>
            </a:r>
          </a:p>
          <a:p>
            <a:endParaRPr lang="cs-CZ" dirty="0"/>
          </a:p>
          <a:p>
            <a:r>
              <a:rPr lang="cs-CZ" dirty="0" smtClean="0"/>
              <a:t>40 + 60 =</a:t>
            </a:r>
          </a:p>
          <a:p>
            <a:endParaRPr lang="cs-CZ" dirty="0"/>
          </a:p>
          <a:p>
            <a:r>
              <a:rPr lang="cs-CZ" dirty="0" smtClean="0"/>
              <a:t>80 + 20 =</a:t>
            </a:r>
          </a:p>
          <a:p>
            <a:endParaRPr lang="cs-CZ" dirty="0"/>
          </a:p>
          <a:p>
            <a:r>
              <a:rPr lang="cs-CZ" dirty="0" smtClean="0"/>
              <a:t>30 + 40 =</a:t>
            </a:r>
          </a:p>
          <a:p>
            <a:endParaRPr lang="cs-CZ" dirty="0"/>
          </a:p>
          <a:p>
            <a:r>
              <a:rPr lang="cs-CZ" dirty="0" smtClean="0"/>
              <a:t>90 + 10 =                                                    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467544" y="184482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1839144" y="287418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1381944" y="288625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927842" y="288625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62427" y="285293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62427" y="225478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924744" y="225478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1381944" y="225478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2753544" y="328231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2296344" y="3270247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1839144" y="328231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1381944" y="328231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927842" y="328231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454263" y="3258047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2300823" y="3826687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843623" y="3826687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1381944" y="3826687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907778" y="382049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450578" y="3826687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911463" y="422275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450578" y="422275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3666016" y="381187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3215223" y="382049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2758023" y="3826687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1391154" y="5121208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933702" y="5121208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467544" y="5121208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1386423" y="472514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>
            <a:off x="911463" y="472514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7" name="Ovál 36"/>
          <p:cNvSpPr/>
          <p:nvPr/>
        </p:nvSpPr>
        <p:spPr>
          <a:xfrm>
            <a:off x="450578" y="472514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8" name="Ovál 37"/>
          <p:cNvSpPr/>
          <p:nvPr/>
        </p:nvSpPr>
        <p:spPr>
          <a:xfrm>
            <a:off x="1368663" y="568631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9" name="Ovál 38"/>
          <p:cNvSpPr/>
          <p:nvPr/>
        </p:nvSpPr>
        <p:spPr>
          <a:xfrm>
            <a:off x="911463" y="570155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0" name="Ovál 39"/>
          <p:cNvSpPr/>
          <p:nvPr/>
        </p:nvSpPr>
        <p:spPr>
          <a:xfrm>
            <a:off x="441450" y="6097615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1" name="Ovál 40"/>
          <p:cNvSpPr/>
          <p:nvPr/>
        </p:nvSpPr>
        <p:spPr>
          <a:xfrm>
            <a:off x="441450" y="568631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2" name="Ovál 41"/>
          <p:cNvSpPr/>
          <p:nvPr/>
        </p:nvSpPr>
        <p:spPr>
          <a:xfrm>
            <a:off x="941866" y="1858718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3" name="Ovál 42"/>
          <p:cNvSpPr/>
          <p:nvPr/>
        </p:nvSpPr>
        <p:spPr>
          <a:xfrm>
            <a:off x="1848354" y="5121208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4" name="Ovál 43"/>
          <p:cNvSpPr/>
          <p:nvPr/>
        </p:nvSpPr>
        <p:spPr>
          <a:xfrm>
            <a:off x="3232345" y="572819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5" name="Ovál 44"/>
          <p:cNvSpPr/>
          <p:nvPr/>
        </p:nvSpPr>
        <p:spPr>
          <a:xfrm>
            <a:off x="3689545" y="572819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6" name="Ovál 45"/>
          <p:cNvSpPr/>
          <p:nvPr/>
        </p:nvSpPr>
        <p:spPr>
          <a:xfrm>
            <a:off x="2775145" y="572819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7" name="Ovál 46"/>
          <p:cNvSpPr/>
          <p:nvPr/>
        </p:nvSpPr>
        <p:spPr>
          <a:xfrm>
            <a:off x="2305554" y="570333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8" name="Ovál 47"/>
          <p:cNvSpPr/>
          <p:nvPr/>
        </p:nvSpPr>
        <p:spPr>
          <a:xfrm>
            <a:off x="1848354" y="5696258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9" name="Ovál 48"/>
          <p:cNvSpPr/>
          <p:nvPr/>
        </p:nvSpPr>
        <p:spPr>
          <a:xfrm>
            <a:off x="4155161" y="5733220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pic>
        <p:nvPicPr>
          <p:cNvPr id="2053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251" y="76470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76496" y="544019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46813" y="541533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52320" y="458114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96589" y="458114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58561" y="387452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52320" y="386590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42158" y="302733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52320" y="299431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52320" y="223693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56376" y="222968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589" y="3874523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588" y="3027337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240888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519" y="5413551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2602" y="4618815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" name="Ovál 80"/>
          <p:cNvSpPr/>
          <p:nvPr/>
        </p:nvSpPr>
        <p:spPr>
          <a:xfrm>
            <a:off x="7460339" y="537486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2" name="Ovál 81"/>
          <p:cNvSpPr/>
          <p:nvPr/>
        </p:nvSpPr>
        <p:spPr>
          <a:xfrm>
            <a:off x="6902570" y="458114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70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3" name="Ovál 82"/>
          <p:cNvSpPr/>
          <p:nvPr/>
        </p:nvSpPr>
        <p:spPr>
          <a:xfrm>
            <a:off x="7930321" y="384014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4" name="Ovál 83"/>
          <p:cNvSpPr/>
          <p:nvPr/>
        </p:nvSpPr>
        <p:spPr>
          <a:xfrm>
            <a:off x="7929596" y="297986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5" name="Ovál 84"/>
          <p:cNvSpPr/>
          <p:nvPr/>
        </p:nvSpPr>
        <p:spPr>
          <a:xfrm>
            <a:off x="6899952" y="219538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50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6" name="Ovál 85"/>
          <p:cNvSpPr/>
          <p:nvPr/>
        </p:nvSpPr>
        <p:spPr>
          <a:xfrm>
            <a:off x="7437804" y="458114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7" name="Ovál 86"/>
          <p:cNvSpPr/>
          <p:nvPr/>
        </p:nvSpPr>
        <p:spPr>
          <a:xfrm>
            <a:off x="7420821" y="384375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80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8" name="Ovál 87"/>
          <p:cNvSpPr/>
          <p:nvPr/>
        </p:nvSpPr>
        <p:spPr>
          <a:xfrm>
            <a:off x="6917887" y="386590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60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9" name="Ovál 88"/>
          <p:cNvSpPr/>
          <p:nvPr/>
        </p:nvSpPr>
        <p:spPr>
          <a:xfrm>
            <a:off x="6883549" y="298183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60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0" name="Ovál 89"/>
          <p:cNvSpPr/>
          <p:nvPr/>
        </p:nvSpPr>
        <p:spPr>
          <a:xfrm>
            <a:off x="7409040" y="297826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90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1" name="Ovál 90"/>
          <p:cNvSpPr/>
          <p:nvPr/>
        </p:nvSpPr>
        <p:spPr>
          <a:xfrm>
            <a:off x="7897767" y="220144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70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2" name="Ovál 91"/>
          <p:cNvSpPr/>
          <p:nvPr/>
        </p:nvSpPr>
        <p:spPr>
          <a:xfrm>
            <a:off x="7393711" y="219538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60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3" name="Ovál 92"/>
          <p:cNvSpPr/>
          <p:nvPr/>
        </p:nvSpPr>
        <p:spPr>
          <a:xfrm>
            <a:off x="6910283" y="539469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90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4" name="Ovál 93"/>
          <p:cNvSpPr/>
          <p:nvPr/>
        </p:nvSpPr>
        <p:spPr>
          <a:xfrm>
            <a:off x="7956951" y="536983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80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5" name="Ovál 94"/>
          <p:cNvSpPr/>
          <p:nvPr/>
        </p:nvSpPr>
        <p:spPr>
          <a:xfrm>
            <a:off x="7931874" y="457331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80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23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</p:childTnLst>
        </p:cTn>
      </p:par>
    </p:tnLst>
    <p:bldLst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Nadpis 51"/>
          <p:cNvSpPr>
            <a:spLocks noGrp="1"/>
          </p:cNvSpPr>
          <p:nvPr>
            <p:ph type="title"/>
          </p:nvPr>
        </p:nvSpPr>
        <p:spPr>
          <a:xfrm>
            <a:off x="467544" y="317386"/>
            <a:ext cx="8229600" cy="1143000"/>
          </a:xfrm>
        </p:spPr>
        <p:txBody>
          <a:bodyPr/>
          <a:lstStyle/>
          <a:p>
            <a:r>
              <a:rPr lang="cs-CZ" dirty="0" smtClean="0"/>
              <a:t>Procvičování sčítání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30 + 70 =</a:t>
            </a:r>
          </a:p>
          <a:p>
            <a:pPr marL="0" indent="0">
              <a:buNone/>
            </a:pPr>
            <a:r>
              <a:rPr lang="cs-CZ" dirty="0" smtClean="0"/>
              <a:t>20 + 80 =</a:t>
            </a:r>
          </a:p>
          <a:p>
            <a:pPr marL="0" indent="0">
              <a:buNone/>
            </a:pPr>
            <a:r>
              <a:rPr lang="cs-CZ" dirty="0" smtClean="0"/>
              <a:t>90 + 10 = </a:t>
            </a:r>
          </a:p>
          <a:p>
            <a:pPr marL="0" indent="0">
              <a:buNone/>
            </a:pPr>
            <a:r>
              <a:rPr lang="cs-CZ" dirty="0" smtClean="0"/>
              <a:t>60 + 40 =</a:t>
            </a:r>
          </a:p>
          <a:p>
            <a:pPr marL="0" indent="0">
              <a:buNone/>
            </a:pPr>
            <a:r>
              <a:rPr lang="cs-CZ" dirty="0" smtClean="0"/>
              <a:t>50 + 50 =</a:t>
            </a:r>
          </a:p>
          <a:p>
            <a:pPr marL="0" indent="0">
              <a:buNone/>
            </a:pPr>
            <a:r>
              <a:rPr lang="cs-CZ" dirty="0" smtClean="0"/>
              <a:t>10 + 90 =</a:t>
            </a:r>
          </a:p>
          <a:p>
            <a:pPr marL="0" indent="0">
              <a:buNone/>
            </a:pPr>
            <a:r>
              <a:rPr lang="cs-CZ" dirty="0" smtClean="0"/>
              <a:t>80 + 20 = </a:t>
            </a:r>
          </a:p>
          <a:p>
            <a:pPr marL="0" indent="0">
              <a:buNone/>
            </a:pPr>
            <a:r>
              <a:rPr lang="cs-CZ" dirty="0" smtClean="0"/>
              <a:t>70 + 30 =</a:t>
            </a:r>
          </a:p>
          <a:p>
            <a:pPr marL="0" indent="0">
              <a:buNone/>
            </a:pPr>
            <a:r>
              <a:rPr lang="cs-CZ" dirty="0" smtClean="0"/>
              <a:t>40 + 60 =</a:t>
            </a:r>
          </a:p>
          <a:p>
            <a:pPr marL="0" indent="0">
              <a:buNone/>
            </a:pPr>
            <a:r>
              <a:rPr lang="cs-CZ" dirty="0" smtClean="0"/>
              <a:t>100 + 0 =                          </a:t>
            </a:r>
            <a:endParaRPr lang="cs-CZ" dirty="0"/>
          </a:p>
        </p:txBody>
      </p:sp>
      <p:sp>
        <p:nvSpPr>
          <p:cNvPr id="2050" name="Zástupný symbol pro obsah 2049"/>
          <p:cNvSpPr>
            <a:spLocks noGrp="1"/>
          </p:cNvSpPr>
          <p:nvPr>
            <p:ph sz="half" idx="2"/>
          </p:nvPr>
        </p:nvSpPr>
        <p:spPr>
          <a:xfrm>
            <a:off x="4649316" y="1606614"/>
            <a:ext cx="4038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50 + 6 =</a:t>
            </a:r>
          </a:p>
          <a:p>
            <a:pPr marL="0" indent="0">
              <a:buNone/>
            </a:pPr>
            <a:r>
              <a:rPr lang="cs-CZ" dirty="0" smtClean="0"/>
              <a:t>70 + 8 =</a:t>
            </a:r>
          </a:p>
          <a:p>
            <a:pPr marL="0" indent="0">
              <a:buNone/>
            </a:pPr>
            <a:r>
              <a:rPr lang="cs-CZ" dirty="0" smtClean="0"/>
              <a:t>60 + 1 =</a:t>
            </a:r>
          </a:p>
          <a:p>
            <a:pPr marL="0" indent="0">
              <a:buNone/>
            </a:pPr>
            <a:r>
              <a:rPr lang="cs-CZ" dirty="0" smtClean="0"/>
              <a:t>40 + 3 =</a:t>
            </a:r>
          </a:p>
          <a:p>
            <a:pPr marL="0" indent="0">
              <a:buNone/>
            </a:pPr>
            <a:r>
              <a:rPr lang="cs-CZ" dirty="0" smtClean="0"/>
              <a:t>90 + 7 =</a:t>
            </a:r>
          </a:p>
          <a:p>
            <a:pPr marL="0" indent="0">
              <a:buNone/>
            </a:pPr>
            <a:r>
              <a:rPr lang="cs-CZ" dirty="0" smtClean="0"/>
              <a:t>10 + 9 =</a:t>
            </a:r>
          </a:p>
          <a:p>
            <a:pPr marL="0" indent="0">
              <a:buNone/>
            </a:pPr>
            <a:r>
              <a:rPr lang="cs-CZ" dirty="0" smtClean="0"/>
              <a:t>30 + 4 =</a:t>
            </a:r>
          </a:p>
          <a:p>
            <a:pPr marL="0" indent="0">
              <a:buNone/>
            </a:pPr>
            <a:r>
              <a:rPr lang="cs-CZ" dirty="0" smtClean="0"/>
              <a:t>80 + 2 = </a:t>
            </a:r>
          </a:p>
          <a:p>
            <a:pPr marL="0" indent="0">
              <a:buNone/>
            </a:pPr>
            <a:r>
              <a:rPr lang="cs-CZ" dirty="0" smtClean="0"/>
              <a:t>20 + 5 =</a:t>
            </a:r>
          </a:p>
          <a:p>
            <a:pPr marL="0" indent="0">
              <a:buNone/>
            </a:pPr>
            <a:r>
              <a:rPr lang="cs-CZ" dirty="0" smtClean="0"/>
              <a:t>5 + 70 =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461" y="470051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9306" y="254811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070" y="213285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640" y="21195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136" y="21195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9572" y="213285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8243" y="166847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640" y="165028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136" y="166847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65551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136" y="343113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455" y="298247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484" y="295097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172" y="298990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9572" y="299695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455" y="25649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277" y="25649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9572" y="254811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1722" y="427937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178" y="429542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440" y="429542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784" y="385903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370" y="385903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315" y="382852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223" y="383549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1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5117" y="341823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484" y="343113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784" y="342900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752" y="474327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5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116" y="429542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238" y="559232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559232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974" y="515149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9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438" y="516027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228" y="470409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978" y="470230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461" y="557446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4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045" y="515149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752" y="516027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6" name="Picture 2" descr="D:\Users\Angelika\AppData\Local\Microsoft\Windows\Temporary Internet Files\Content.IE5\LKQVB9F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885" y="558924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7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377" y="3429628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8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329" y="2996952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9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484" y="256490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0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455" y="2132856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1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68750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2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17" y="5592323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996" y="5157192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4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735816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5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331" y="4279379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6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500" y="3869596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440" y="3429000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084" y="2989901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9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348" y="256490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440" y="2132856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1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784" y="169590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2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964" y="5592323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73" y="5142463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4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328" y="4740257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752" y="4295421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6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667" y="3864510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1" name="Ovál 160"/>
          <p:cNvSpPr/>
          <p:nvPr/>
        </p:nvSpPr>
        <p:spPr>
          <a:xfrm>
            <a:off x="6810455" y="554374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65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2" name="Ovál 161"/>
          <p:cNvSpPr/>
          <p:nvPr/>
        </p:nvSpPr>
        <p:spPr>
          <a:xfrm>
            <a:off x="6765558" y="382409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3" name="Ovál 162"/>
          <p:cNvSpPr/>
          <p:nvPr/>
        </p:nvSpPr>
        <p:spPr>
          <a:xfrm>
            <a:off x="6757381" y="338350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97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4" name="Ovál 163"/>
          <p:cNvSpPr/>
          <p:nvPr/>
        </p:nvSpPr>
        <p:spPr>
          <a:xfrm>
            <a:off x="7397668" y="293697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43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5" name="Ovál 164"/>
          <p:cNvSpPr/>
          <p:nvPr/>
        </p:nvSpPr>
        <p:spPr>
          <a:xfrm>
            <a:off x="6113706" y="250261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61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6" name="Ovál 165"/>
          <p:cNvSpPr/>
          <p:nvPr/>
        </p:nvSpPr>
        <p:spPr>
          <a:xfrm>
            <a:off x="6757380" y="208735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78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7" name="Ovál 166"/>
          <p:cNvSpPr/>
          <p:nvPr/>
        </p:nvSpPr>
        <p:spPr>
          <a:xfrm>
            <a:off x="6091461" y="165395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56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8" name="Ovál 167"/>
          <p:cNvSpPr/>
          <p:nvPr/>
        </p:nvSpPr>
        <p:spPr>
          <a:xfrm>
            <a:off x="2837202" y="556453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9" name="Ovál 168"/>
          <p:cNvSpPr/>
          <p:nvPr/>
        </p:nvSpPr>
        <p:spPr>
          <a:xfrm>
            <a:off x="2828162" y="511169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0" name="Ovál 169"/>
          <p:cNvSpPr/>
          <p:nvPr/>
        </p:nvSpPr>
        <p:spPr>
          <a:xfrm>
            <a:off x="2240136" y="468251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1" name="Ovál 170"/>
          <p:cNvSpPr/>
          <p:nvPr/>
        </p:nvSpPr>
        <p:spPr>
          <a:xfrm>
            <a:off x="2829281" y="423387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2" name="Ovál 171"/>
          <p:cNvSpPr/>
          <p:nvPr/>
        </p:nvSpPr>
        <p:spPr>
          <a:xfrm>
            <a:off x="2233172" y="382852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3" name="Ovál 172"/>
          <p:cNvSpPr/>
          <p:nvPr/>
        </p:nvSpPr>
        <p:spPr>
          <a:xfrm>
            <a:off x="3362761" y="338563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4" name="Ovál 173"/>
          <p:cNvSpPr/>
          <p:nvPr/>
        </p:nvSpPr>
        <p:spPr>
          <a:xfrm>
            <a:off x="3362760" y="293841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5" name="Ovál 174"/>
          <p:cNvSpPr/>
          <p:nvPr/>
        </p:nvSpPr>
        <p:spPr>
          <a:xfrm>
            <a:off x="2221041" y="251940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6" name="Ovál 175"/>
          <p:cNvSpPr/>
          <p:nvPr/>
        </p:nvSpPr>
        <p:spPr>
          <a:xfrm>
            <a:off x="3362761" y="207845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7" name="Ovál 176"/>
          <p:cNvSpPr/>
          <p:nvPr/>
        </p:nvSpPr>
        <p:spPr>
          <a:xfrm>
            <a:off x="2806736" y="165040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8" name="Ovál 177"/>
          <p:cNvSpPr/>
          <p:nvPr/>
        </p:nvSpPr>
        <p:spPr>
          <a:xfrm>
            <a:off x="2808619" y="208735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6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9" name="Ovál 178"/>
          <p:cNvSpPr/>
          <p:nvPr/>
        </p:nvSpPr>
        <p:spPr>
          <a:xfrm>
            <a:off x="2191021" y="209112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0" name="Ovál 179"/>
          <p:cNvSpPr/>
          <p:nvPr/>
        </p:nvSpPr>
        <p:spPr>
          <a:xfrm>
            <a:off x="3357533" y="164200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40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1" name="Ovál 180"/>
          <p:cNvSpPr/>
          <p:nvPr/>
        </p:nvSpPr>
        <p:spPr>
          <a:xfrm>
            <a:off x="2181527" y="165040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9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2" name="Ovál 181"/>
          <p:cNvSpPr/>
          <p:nvPr/>
        </p:nvSpPr>
        <p:spPr>
          <a:xfrm>
            <a:off x="7457958" y="510599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3" name="Ovál 182"/>
          <p:cNvSpPr/>
          <p:nvPr/>
        </p:nvSpPr>
        <p:spPr>
          <a:xfrm>
            <a:off x="6165037" y="552896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75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4" name="Ovál 183"/>
          <p:cNvSpPr/>
          <p:nvPr/>
        </p:nvSpPr>
        <p:spPr>
          <a:xfrm>
            <a:off x="6790436" y="469031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82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5" name="Ovál 184"/>
          <p:cNvSpPr/>
          <p:nvPr/>
        </p:nvSpPr>
        <p:spPr>
          <a:xfrm>
            <a:off x="6177249" y="424992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34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6" name="Ovál 185"/>
          <p:cNvSpPr/>
          <p:nvPr/>
        </p:nvSpPr>
        <p:spPr>
          <a:xfrm>
            <a:off x="2224603" y="423387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6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7" name="Ovál 186"/>
          <p:cNvSpPr/>
          <p:nvPr/>
        </p:nvSpPr>
        <p:spPr>
          <a:xfrm>
            <a:off x="3385365" y="381793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1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8" name="Ovál 187"/>
          <p:cNvSpPr/>
          <p:nvPr/>
        </p:nvSpPr>
        <p:spPr>
          <a:xfrm>
            <a:off x="2817069" y="381901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9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9" name="Ovál 188"/>
          <p:cNvSpPr/>
          <p:nvPr/>
        </p:nvSpPr>
        <p:spPr>
          <a:xfrm>
            <a:off x="2214935" y="340243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3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0" name="Ovál 189"/>
          <p:cNvSpPr/>
          <p:nvPr/>
        </p:nvSpPr>
        <p:spPr>
          <a:xfrm>
            <a:off x="2806737" y="338563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5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1" name="Ovál 190"/>
          <p:cNvSpPr/>
          <p:nvPr/>
        </p:nvSpPr>
        <p:spPr>
          <a:xfrm>
            <a:off x="2221040" y="295145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2" name="Ovál 191"/>
          <p:cNvSpPr/>
          <p:nvPr/>
        </p:nvSpPr>
        <p:spPr>
          <a:xfrm>
            <a:off x="2806738" y="297011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4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3" name="Ovál 192"/>
          <p:cNvSpPr/>
          <p:nvPr/>
        </p:nvSpPr>
        <p:spPr>
          <a:xfrm>
            <a:off x="3367369" y="250261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8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4" name="Ovál 193"/>
          <p:cNvSpPr/>
          <p:nvPr/>
        </p:nvSpPr>
        <p:spPr>
          <a:xfrm>
            <a:off x="2806738" y="251940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9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5" name="Ovál 194"/>
          <p:cNvSpPr/>
          <p:nvPr/>
        </p:nvSpPr>
        <p:spPr>
          <a:xfrm>
            <a:off x="6104769" y="293697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34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6" name="Ovál 195"/>
          <p:cNvSpPr/>
          <p:nvPr/>
        </p:nvSpPr>
        <p:spPr>
          <a:xfrm>
            <a:off x="6754096" y="253125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59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7" name="Ovál 196"/>
          <p:cNvSpPr/>
          <p:nvPr/>
        </p:nvSpPr>
        <p:spPr>
          <a:xfrm>
            <a:off x="6783613" y="510599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52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8" name="Ovál 197"/>
          <p:cNvSpPr/>
          <p:nvPr/>
        </p:nvSpPr>
        <p:spPr>
          <a:xfrm>
            <a:off x="6177248" y="510599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9" name="Ovál 198"/>
          <p:cNvSpPr/>
          <p:nvPr/>
        </p:nvSpPr>
        <p:spPr>
          <a:xfrm>
            <a:off x="6177249" y="467760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0" name="Ovál 199"/>
          <p:cNvSpPr/>
          <p:nvPr/>
        </p:nvSpPr>
        <p:spPr>
          <a:xfrm>
            <a:off x="6155520" y="3813532"/>
            <a:ext cx="382972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1" name="Ovál 200"/>
          <p:cNvSpPr/>
          <p:nvPr/>
        </p:nvSpPr>
        <p:spPr>
          <a:xfrm>
            <a:off x="6114698" y="336756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79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2" name="Ovál 201"/>
          <p:cNvSpPr/>
          <p:nvPr/>
        </p:nvSpPr>
        <p:spPr>
          <a:xfrm>
            <a:off x="6113706" y="206395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98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3" name="Ovál 202"/>
          <p:cNvSpPr/>
          <p:nvPr/>
        </p:nvSpPr>
        <p:spPr>
          <a:xfrm>
            <a:off x="3402885" y="556453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4" name="Ovál 203"/>
          <p:cNvSpPr/>
          <p:nvPr/>
        </p:nvSpPr>
        <p:spPr>
          <a:xfrm>
            <a:off x="3374831" y="511563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4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5" name="Ovál 204"/>
          <p:cNvSpPr/>
          <p:nvPr/>
        </p:nvSpPr>
        <p:spPr>
          <a:xfrm>
            <a:off x="2267438" y="557342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6" name="Ovál 205"/>
          <p:cNvSpPr/>
          <p:nvPr/>
        </p:nvSpPr>
        <p:spPr>
          <a:xfrm>
            <a:off x="2243345" y="511477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7" name="Ovál 206"/>
          <p:cNvSpPr/>
          <p:nvPr/>
        </p:nvSpPr>
        <p:spPr>
          <a:xfrm>
            <a:off x="3382866" y="467783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7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8" name="Ovál 207"/>
          <p:cNvSpPr/>
          <p:nvPr/>
        </p:nvSpPr>
        <p:spPr>
          <a:xfrm>
            <a:off x="2840835" y="467783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4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9" name="Ovál 208"/>
          <p:cNvSpPr/>
          <p:nvPr/>
        </p:nvSpPr>
        <p:spPr>
          <a:xfrm>
            <a:off x="3385365" y="423387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8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0" name="Ovál 209"/>
          <p:cNvSpPr/>
          <p:nvPr/>
        </p:nvSpPr>
        <p:spPr>
          <a:xfrm>
            <a:off x="6720358" y="165665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65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1" name="Ovál 210"/>
          <p:cNvSpPr/>
          <p:nvPr/>
        </p:nvSpPr>
        <p:spPr>
          <a:xfrm>
            <a:off x="6765558" y="295484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2" name="Ovál 211"/>
          <p:cNvSpPr/>
          <p:nvPr/>
        </p:nvSpPr>
        <p:spPr>
          <a:xfrm>
            <a:off x="7416508" y="338615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93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3" name="Ovál 212"/>
          <p:cNvSpPr/>
          <p:nvPr/>
        </p:nvSpPr>
        <p:spPr>
          <a:xfrm>
            <a:off x="7443112" y="381072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4" name="Ovál 213"/>
          <p:cNvSpPr/>
          <p:nvPr/>
        </p:nvSpPr>
        <p:spPr>
          <a:xfrm>
            <a:off x="7443113" y="424992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43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5" name="Ovál 214"/>
          <p:cNvSpPr/>
          <p:nvPr/>
        </p:nvSpPr>
        <p:spPr>
          <a:xfrm>
            <a:off x="6765557" y="426162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36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6" name="Ovál 215"/>
          <p:cNvSpPr/>
          <p:nvPr/>
        </p:nvSpPr>
        <p:spPr>
          <a:xfrm>
            <a:off x="7443113" y="468251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78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7" name="Ovál 216"/>
          <p:cNvSpPr/>
          <p:nvPr/>
        </p:nvSpPr>
        <p:spPr>
          <a:xfrm>
            <a:off x="7475117" y="552896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57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8" name="Ovál 217"/>
          <p:cNvSpPr/>
          <p:nvPr/>
        </p:nvSpPr>
        <p:spPr>
          <a:xfrm>
            <a:off x="7361462" y="166847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5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9" name="Ovál 218"/>
          <p:cNvSpPr/>
          <p:nvPr/>
        </p:nvSpPr>
        <p:spPr>
          <a:xfrm>
            <a:off x="7384505" y="207845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87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0" name="Ovál 219"/>
          <p:cNvSpPr/>
          <p:nvPr/>
        </p:nvSpPr>
        <p:spPr>
          <a:xfrm>
            <a:off x="7397668" y="252079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" name="Picture 2" descr="D:\Users\Angelika\AppData\Local\Microsoft\Windows\Temporary Internet Files\Content.IE5\6HL8TLYN\MC900438253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915" y="708886"/>
            <a:ext cx="34473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182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2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2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2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5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2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2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2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4" dur="2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0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6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2" dur="2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2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8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3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4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0" dur="2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5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6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6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2" dur="2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7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8" dur="2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8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4" dur="2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9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0" dur="2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0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6" dur="2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1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2"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3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4" dur="2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0" dur="2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6" dur="2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6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2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7"/>
                  </p:tgtEl>
                </p:cond>
              </p:nextCondLst>
            </p:seq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>
                      <p:stCondLst>
                        <p:cond delay="0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8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4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0" dur="2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0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6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1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2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2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2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8" dur="2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3"/>
                  </p:tgtEl>
                </p:cond>
              </p:nextCondLst>
            </p:seq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2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>
                      <p:stCondLst>
                        <p:cond delay="0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4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2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0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2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6" dur="2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2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2" dur="2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2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8" dur="2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8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2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94" dur="2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2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0" dur="2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2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6" dur="2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1"/>
                  </p:tgtEl>
                </p:cond>
              </p:nextCondLst>
            </p:seq>
            <p:seq concurrent="1" nextAc="seek">
              <p:cTn id="308" restart="whenNotActive" fill="hold" evtFilter="cancelBubble" nodeType="interactiveSeq">
                <p:stCondLst>
                  <p:cond evt="onClick" delay="0">
                    <p:tgtEl>
                      <p:spTgt spid="2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9" fill="hold">
                      <p:stCondLst>
                        <p:cond delay="0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2" dur="2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2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2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8" dur="2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3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2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4" dur="2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4"/>
                  </p:tgtEl>
                </p:cond>
              </p:nextCondLst>
            </p:seq>
            <p:seq concurrent="1" nextAc="seek">
              <p:cTn id="326" restart="whenNotActive" fill="hold" evtFilter="cancelBubble" nodeType="interactiveSeq">
                <p:stCondLst>
                  <p:cond evt="onClick" delay="0">
                    <p:tgtEl>
                      <p:spTgt spid="2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0" dur="2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2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>
                      <p:stCondLst>
                        <p:cond delay="0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6" dur="2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6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2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2" dur="2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7"/>
                  </p:tgtEl>
                </p:cond>
              </p:nextCondLst>
            </p:seq>
            <p:seq concurrent="1" nextAc="seek">
              <p:cTn id="344" restart="whenNotActive" fill="hold" evtFilter="cancelBubble" nodeType="interactiveSeq">
                <p:stCondLst>
                  <p:cond evt="onClick" delay="0">
                    <p:tgtEl>
                      <p:spTgt spid="2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5" fill="hold">
                      <p:stCondLst>
                        <p:cond delay="0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8" dur="2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8"/>
                  </p:tgtEl>
                </p:cond>
              </p:nextCondLst>
            </p:seq>
            <p:seq concurrent="1" nextAc="seek">
              <p:cTn id="350" restart="whenNotActive" fill="hold" evtFilter="cancelBubble" nodeType="interactiveSeq">
                <p:stCondLst>
                  <p:cond evt="onClick" delay="0">
                    <p:tgtEl>
                      <p:spTgt spid="2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1" fill="hold">
                      <p:stCondLst>
                        <p:cond delay="0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4" dur="2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9"/>
                  </p:tgtEl>
                </p:cond>
              </p:nextCondLst>
            </p:seq>
            <p:seq concurrent="1" nextAc="seek">
              <p:cTn id="356" restart="whenNotActive" fill="hold" evtFilter="cancelBubble" nodeType="interactiveSeq">
                <p:stCondLst>
                  <p:cond evt="onClick" delay="0">
                    <p:tgtEl>
                      <p:spTgt spid="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7" fill="hold">
                      <p:stCondLst>
                        <p:cond delay="0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0" dur="2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0"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Vyvozování odčítání desítek</a:t>
            </a:r>
            <a:endParaRPr lang="cs-CZ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Znázornění rozdílu</a:t>
            </a:r>
            <a:endParaRPr lang="cs-CZ" dirty="0"/>
          </a:p>
        </p:txBody>
      </p:sp>
      <p:sp>
        <p:nvSpPr>
          <p:cNvPr id="20" name="Zástupný symbol pro text 1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Odčítejte, označte rozdíl</a:t>
            </a:r>
            <a:endParaRPr lang="cs-CZ" dirty="0"/>
          </a:p>
        </p:txBody>
      </p:sp>
      <p:sp>
        <p:nvSpPr>
          <p:cNvPr id="21" name="Zástupný symbol pro obsah 20"/>
          <p:cNvSpPr>
            <a:spLocks noGrp="1"/>
          </p:cNvSpPr>
          <p:nvPr>
            <p:ph sz="quarter" idx="4"/>
          </p:nvPr>
        </p:nvSpPr>
        <p:spPr>
          <a:xfrm>
            <a:off x="5588133" y="2194916"/>
            <a:ext cx="2962672" cy="395128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 50 – 30 =</a:t>
            </a:r>
          </a:p>
          <a:p>
            <a:endParaRPr lang="cs-CZ" dirty="0"/>
          </a:p>
          <a:p>
            <a:r>
              <a:rPr lang="cs-CZ" dirty="0" smtClean="0"/>
              <a:t>70 – 40 =</a:t>
            </a:r>
          </a:p>
          <a:p>
            <a:endParaRPr lang="cs-CZ" dirty="0"/>
          </a:p>
          <a:p>
            <a:r>
              <a:rPr lang="cs-CZ" dirty="0" smtClean="0"/>
              <a:t>100 – 60 =</a:t>
            </a:r>
          </a:p>
          <a:p>
            <a:endParaRPr lang="cs-CZ" dirty="0"/>
          </a:p>
          <a:p>
            <a:r>
              <a:rPr lang="cs-CZ" dirty="0" smtClean="0"/>
              <a:t>90 – 70 =</a:t>
            </a:r>
          </a:p>
          <a:p>
            <a:endParaRPr lang="cs-CZ" dirty="0"/>
          </a:p>
          <a:p>
            <a:r>
              <a:rPr lang="cs-CZ" dirty="0" smtClean="0"/>
              <a:t>80 – 10 =</a:t>
            </a:r>
          </a:p>
        </p:txBody>
      </p:sp>
      <p:sp>
        <p:nvSpPr>
          <p:cNvPr id="9" name="Ovál 8"/>
          <p:cNvSpPr/>
          <p:nvPr/>
        </p:nvSpPr>
        <p:spPr>
          <a:xfrm>
            <a:off x="1043608" y="220486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67544" y="220486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2202994" y="220486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1623737" y="220486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2746648" y="220486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4242375" y="544522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3666275" y="544522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3140514" y="544522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2584448" y="5463925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2054170" y="544522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1500808" y="546337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967408" y="546337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467544" y="544522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467544" y="3060235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2746648" y="3058128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>
            <a:off x="2181653" y="3058128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7" name="Ovál 36"/>
          <p:cNvSpPr/>
          <p:nvPr/>
        </p:nvSpPr>
        <p:spPr>
          <a:xfrm>
            <a:off x="1049725" y="3058128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8" name="Ovál 37"/>
          <p:cNvSpPr/>
          <p:nvPr/>
        </p:nvSpPr>
        <p:spPr>
          <a:xfrm>
            <a:off x="1596970" y="3060235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9" name="Ovál 38"/>
          <p:cNvSpPr/>
          <p:nvPr/>
        </p:nvSpPr>
        <p:spPr>
          <a:xfrm>
            <a:off x="3837693" y="3060235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0" name="Ovál 39"/>
          <p:cNvSpPr/>
          <p:nvPr/>
        </p:nvSpPr>
        <p:spPr>
          <a:xfrm>
            <a:off x="3277816" y="3058128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1" name="Ovál 40"/>
          <p:cNvSpPr/>
          <p:nvPr/>
        </p:nvSpPr>
        <p:spPr>
          <a:xfrm>
            <a:off x="4192216" y="4482199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2" name="Ovál 41"/>
          <p:cNvSpPr/>
          <p:nvPr/>
        </p:nvSpPr>
        <p:spPr>
          <a:xfrm>
            <a:off x="3661048" y="4485619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3" name="Ovál 42"/>
          <p:cNvSpPr/>
          <p:nvPr/>
        </p:nvSpPr>
        <p:spPr>
          <a:xfrm>
            <a:off x="3117394" y="4485619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4" name="Ovál 43"/>
          <p:cNvSpPr/>
          <p:nvPr/>
        </p:nvSpPr>
        <p:spPr>
          <a:xfrm>
            <a:off x="2592542" y="4497679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5" name="Ovál 44"/>
          <p:cNvSpPr/>
          <p:nvPr/>
        </p:nvSpPr>
        <p:spPr>
          <a:xfrm>
            <a:off x="2052772" y="4497679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6" name="Ovál 45"/>
          <p:cNvSpPr/>
          <p:nvPr/>
        </p:nvSpPr>
        <p:spPr>
          <a:xfrm>
            <a:off x="1525133" y="450660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7" name="Ovál 46"/>
          <p:cNvSpPr/>
          <p:nvPr/>
        </p:nvSpPr>
        <p:spPr>
          <a:xfrm>
            <a:off x="976300" y="4497679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8" name="Ovál 47"/>
          <p:cNvSpPr/>
          <p:nvPr/>
        </p:nvSpPr>
        <p:spPr>
          <a:xfrm>
            <a:off x="467544" y="4509120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9" name="Ovál 48"/>
          <p:cNvSpPr/>
          <p:nvPr/>
        </p:nvSpPr>
        <p:spPr>
          <a:xfrm>
            <a:off x="1004374" y="3792645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50" name="Ovál 49"/>
          <p:cNvSpPr/>
          <p:nvPr/>
        </p:nvSpPr>
        <p:spPr>
          <a:xfrm>
            <a:off x="467544" y="377449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52" name="Ovál 51"/>
          <p:cNvSpPr/>
          <p:nvPr/>
        </p:nvSpPr>
        <p:spPr>
          <a:xfrm>
            <a:off x="3140514" y="378462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53" name="Ovál 52"/>
          <p:cNvSpPr/>
          <p:nvPr/>
        </p:nvSpPr>
        <p:spPr>
          <a:xfrm>
            <a:off x="2611051" y="377449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54" name="Ovál 53"/>
          <p:cNvSpPr/>
          <p:nvPr/>
        </p:nvSpPr>
        <p:spPr>
          <a:xfrm>
            <a:off x="2068379" y="377449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55" name="Ovál 54"/>
          <p:cNvSpPr/>
          <p:nvPr/>
        </p:nvSpPr>
        <p:spPr>
          <a:xfrm>
            <a:off x="1515727" y="378462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56" name="Ovál 55"/>
          <p:cNvSpPr/>
          <p:nvPr/>
        </p:nvSpPr>
        <p:spPr>
          <a:xfrm>
            <a:off x="4660921" y="377449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57" name="Ovál 56"/>
          <p:cNvSpPr/>
          <p:nvPr/>
        </p:nvSpPr>
        <p:spPr>
          <a:xfrm>
            <a:off x="4699575" y="4482199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58" name="Ovál 57"/>
          <p:cNvSpPr/>
          <p:nvPr/>
        </p:nvSpPr>
        <p:spPr>
          <a:xfrm>
            <a:off x="4182816" y="378462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59" name="Ovál 58"/>
          <p:cNvSpPr/>
          <p:nvPr/>
        </p:nvSpPr>
        <p:spPr>
          <a:xfrm>
            <a:off x="3688305" y="378462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60" name="Ovál 59"/>
          <p:cNvSpPr/>
          <p:nvPr/>
        </p:nvSpPr>
        <p:spPr>
          <a:xfrm>
            <a:off x="5156775" y="377449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64" name="Šipka ohnutá nahoru 63"/>
          <p:cNvSpPr/>
          <p:nvPr/>
        </p:nvSpPr>
        <p:spPr>
          <a:xfrm rot="5400000">
            <a:off x="4223439" y="5455251"/>
            <a:ext cx="476908" cy="600871"/>
          </a:xfrm>
          <a:prstGeom prst="bentUpArrow">
            <a:avLst>
              <a:gd name="adj1" fmla="val 12773"/>
              <a:gd name="adj2" fmla="val 25000"/>
              <a:gd name="adj3" fmla="val 25000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Šipka ohnutá nahoru 64"/>
          <p:cNvSpPr/>
          <p:nvPr/>
        </p:nvSpPr>
        <p:spPr>
          <a:xfrm rot="5400000">
            <a:off x="1502740" y="4569825"/>
            <a:ext cx="476908" cy="600871"/>
          </a:xfrm>
          <a:prstGeom prst="bentUpArrow">
            <a:avLst>
              <a:gd name="adj1" fmla="val 12773"/>
              <a:gd name="adj2" fmla="val 25000"/>
              <a:gd name="adj3" fmla="val 25000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Šipka ohnutá nahoru 65"/>
          <p:cNvSpPr/>
          <p:nvPr/>
        </p:nvSpPr>
        <p:spPr>
          <a:xfrm rot="5400000">
            <a:off x="2628610" y="3799067"/>
            <a:ext cx="476908" cy="600871"/>
          </a:xfrm>
          <a:prstGeom prst="bentUpArrow">
            <a:avLst>
              <a:gd name="adj1" fmla="val 12773"/>
              <a:gd name="adj2" fmla="val 25000"/>
              <a:gd name="adj3" fmla="val 25000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Šipka ohnutá nahoru 66"/>
          <p:cNvSpPr/>
          <p:nvPr/>
        </p:nvSpPr>
        <p:spPr>
          <a:xfrm rot="5400000">
            <a:off x="2171798" y="3126657"/>
            <a:ext cx="476908" cy="600871"/>
          </a:xfrm>
          <a:prstGeom prst="bentUpArrow">
            <a:avLst>
              <a:gd name="adj1" fmla="val 12773"/>
              <a:gd name="adj2" fmla="val 25000"/>
              <a:gd name="adj3" fmla="val 25000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Šipka ohnutá nahoru 67"/>
          <p:cNvSpPr/>
          <p:nvPr/>
        </p:nvSpPr>
        <p:spPr>
          <a:xfrm rot="5400000">
            <a:off x="1587115" y="2214889"/>
            <a:ext cx="476908" cy="600871"/>
          </a:xfrm>
          <a:prstGeom prst="bentUpArrow">
            <a:avLst>
              <a:gd name="adj1" fmla="val 12773"/>
              <a:gd name="adj2" fmla="val 25000"/>
              <a:gd name="adj3" fmla="val 25000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31" y="76470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620" y="5463373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2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524" y="4593683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226" y="3838656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2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418" y="302463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011" y="2258896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3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156" y="455171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3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2206" y="546768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3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226" y="546768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3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620" y="465070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3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312" y="386104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3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511" y="304463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3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9703" y="224938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3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2622" y="222732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3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498" y="302836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3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620" y="384666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" name="Ovál 85"/>
          <p:cNvSpPr/>
          <p:nvPr/>
        </p:nvSpPr>
        <p:spPr>
          <a:xfrm>
            <a:off x="7359096" y="541787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70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7" name="Ovál 86"/>
          <p:cNvSpPr/>
          <p:nvPr/>
        </p:nvSpPr>
        <p:spPr>
          <a:xfrm>
            <a:off x="7899703" y="458841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8" name="Ovál 87"/>
          <p:cNvSpPr/>
          <p:nvPr/>
        </p:nvSpPr>
        <p:spPr>
          <a:xfrm>
            <a:off x="8396511" y="377004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40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9" name="Ovál 88"/>
          <p:cNvSpPr/>
          <p:nvPr/>
        </p:nvSpPr>
        <p:spPr>
          <a:xfrm>
            <a:off x="7886246" y="297913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30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0" name="Ovál 89"/>
          <p:cNvSpPr/>
          <p:nvPr/>
        </p:nvSpPr>
        <p:spPr>
          <a:xfrm>
            <a:off x="7323428" y="220388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1" name="Ovál 90"/>
          <p:cNvSpPr/>
          <p:nvPr/>
        </p:nvSpPr>
        <p:spPr>
          <a:xfrm>
            <a:off x="7841095" y="220388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50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2" name="Ovál 91"/>
          <p:cNvSpPr/>
          <p:nvPr/>
        </p:nvSpPr>
        <p:spPr>
          <a:xfrm>
            <a:off x="7347993" y="380168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80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3" name="Ovál 92"/>
          <p:cNvSpPr/>
          <p:nvPr/>
        </p:nvSpPr>
        <p:spPr>
          <a:xfrm>
            <a:off x="8376547" y="299913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60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4" name="Ovál 93"/>
          <p:cNvSpPr/>
          <p:nvPr/>
        </p:nvSpPr>
        <p:spPr>
          <a:xfrm>
            <a:off x="7336889" y="298286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40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5" name="Ovál 94"/>
          <p:cNvSpPr/>
          <p:nvPr/>
        </p:nvSpPr>
        <p:spPr>
          <a:xfrm>
            <a:off x="8322712" y="218182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80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6" name="Ovál 95"/>
          <p:cNvSpPr/>
          <p:nvPr/>
        </p:nvSpPr>
        <p:spPr>
          <a:xfrm>
            <a:off x="7899704" y="541787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60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7" name="Ovál 96"/>
          <p:cNvSpPr/>
          <p:nvPr/>
        </p:nvSpPr>
        <p:spPr>
          <a:xfrm>
            <a:off x="7359097" y="458841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30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8" name="Ovál 97"/>
          <p:cNvSpPr/>
          <p:nvPr/>
        </p:nvSpPr>
        <p:spPr>
          <a:xfrm>
            <a:off x="8408354" y="458527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9" name="Ovál 98"/>
          <p:cNvSpPr/>
          <p:nvPr/>
        </p:nvSpPr>
        <p:spPr>
          <a:xfrm>
            <a:off x="7893597" y="379315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70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0" name="Ovál 99"/>
          <p:cNvSpPr/>
          <p:nvPr/>
        </p:nvSpPr>
        <p:spPr>
          <a:xfrm>
            <a:off x="8408353" y="542218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3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</p:childTnLst>
        </p:cTn>
      </p:par>
    </p:tnLst>
    <p:bldLst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Odčítání desítek, odčítání jednotek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052736"/>
            <a:ext cx="4040188" cy="639762"/>
          </a:xfrm>
        </p:spPr>
        <p:txBody>
          <a:bodyPr/>
          <a:lstStyle/>
          <a:p>
            <a:r>
              <a:rPr lang="cs-CZ" dirty="0" smtClean="0"/>
              <a:t>Znázornění rozdílu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4008" y="1052736"/>
            <a:ext cx="4041775" cy="639762"/>
          </a:xfrm>
        </p:spPr>
        <p:txBody>
          <a:bodyPr/>
          <a:lstStyle/>
          <a:p>
            <a:r>
              <a:rPr lang="cs-CZ" dirty="0" smtClean="0"/>
              <a:t>Odčítej a označ rozdíl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580112" y="1853208"/>
            <a:ext cx="3177679" cy="42484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90 – 30 =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9 -    3 =</a:t>
            </a:r>
          </a:p>
          <a:p>
            <a:pPr marL="0" indent="0">
              <a:buNone/>
            </a:pPr>
            <a:r>
              <a:rPr lang="cs-CZ" dirty="0" smtClean="0"/>
              <a:t>100 – 80 =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10 -    8 =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60 – 50 =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6 -    5 =</a:t>
            </a:r>
          </a:p>
          <a:p>
            <a:pPr marL="0" indent="0">
              <a:buNone/>
            </a:pPr>
            <a:r>
              <a:rPr lang="cs-CZ" dirty="0" smtClean="0"/>
              <a:t>100 – 10 =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10 -    1 =</a:t>
            </a:r>
          </a:p>
          <a:p>
            <a:pPr marL="0" indent="0">
              <a:buNone/>
            </a:pPr>
            <a:r>
              <a:rPr lang="cs-CZ" dirty="0"/>
              <a:t>  </a:t>
            </a:r>
            <a:r>
              <a:rPr lang="cs-CZ" dirty="0" smtClean="0"/>
              <a:t>  80 – 60 =</a:t>
            </a:r>
          </a:p>
          <a:p>
            <a:pPr marL="0" indent="0">
              <a:buNone/>
            </a:pPr>
            <a:r>
              <a:rPr lang="cs-CZ" dirty="0" smtClean="0"/>
              <a:t>      8  -    6 =</a:t>
            </a:r>
          </a:p>
          <a:p>
            <a:endParaRPr lang="cs-CZ" dirty="0" smtClean="0"/>
          </a:p>
        </p:txBody>
      </p:sp>
      <p:pic>
        <p:nvPicPr>
          <p:cNvPr id="7" name="Picture 3" descr="D:\Users\Angelika\AppData\Local\Microsoft\Windows\Temporary Internet Files\Content.IE5\BI9F6HQP\MM900283704[1].gif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6027" y="2203803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ál 8"/>
          <p:cNvSpPr/>
          <p:nvPr/>
        </p:nvSpPr>
        <p:spPr>
          <a:xfrm>
            <a:off x="1610227" y="1700808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pic>
        <p:nvPicPr>
          <p:cNvPr id="10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3056" y="2203803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523" y="2203803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459" y="2208691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766" y="2208691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ál 13"/>
          <p:cNvSpPr/>
          <p:nvPr/>
        </p:nvSpPr>
        <p:spPr>
          <a:xfrm>
            <a:off x="1115616" y="1700808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15" name="Ovál 14"/>
          <p:cNvSpPr/>
          <p:nvPr/>
        </p:nvSpPr>
        <p:spPr>
          <a:xfrm>
            <a:off x="593850" y="1700808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10 $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4641673" y="169206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17" name="Ovál 16"/>
          <p:cNvSpPr/>
          <p:nvPr/>
        </p:nvSpPr>
        <p:spPr>
          <a:xfrm>
            <a:off x="3138859" y="1689640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18" name="Ovál 17"/>
          <p:cNvSpPr/>
          <p:nvPr/>
        </p:nvSpPr>
        <p:spPr>
          <a:xfrm>
            <a:off x="2615536" y="169191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19" name="Ovál 18"/>
          <p:cNvSpPr/>
          <p:nvPr/>
        </p:nvSpPr>
        <p:spPr>
          <a:xfrm>
            <a:off x="2123728" y="1700808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20" name="Ovál 19"/>
          <p:cNvSpPr/>
          <p:nvPr/>
        </p:nvSpPr>
        <p:spPr>
          <a:xfrm>
            <a:off x="4156720" y="1689640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21" name="Ovál 20"/>
          <p:cNvSpPr/>
          <p:nvPr/>
        </p:nvSpPr>
        <p:spPr>
          <a:xfrm>
            <a:off x="3639923" y="1689640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23" name="Ovál 22"/>
          <p:cNvSpPr/>
          <p:nvPr/>
        </p:nvSpPr>
        <p:spPr>
          <a:xfrm>
            <a:off x="1060479" y="263691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24" name="Ovál 23"/>
          <p:cNvSpPr/>
          <p:nvPr/>
        </p:nvSpPr>
        <p:spPr>
          <a:xfrm>
            <a:off x="560210" y="263691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25" name="Ovál 24"/>
          <p:cNvSpPr/>
          <p:nvPr/>
        </p:nvSpPr>
        <p:spPr>
          <a:xfrm>
            <a:off x="536610" y="3509209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26" name="Ovál 25"/>
          <p:cNvSpPr/>
          <p:nvPr/>
        </p:nvSpPr>
        <p:spPr>
          <a:xfrm>
            <a:off x="1060479" y="3505680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27" name="Ovál 26"/>
          <p:cNvSpPr/>
          <p:nvPr/>
        </p:nvSpPr>
        <p:spPr>
          <a:xfrm>
            <a:off x="1566495" y="263691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28" name="Ovál 27"/>
          <p:cNvSpPr/>
          <p:nvPr/>
        </p:nvSpPr>
        <p:spPr>
          <a:xfrm>
            <a:off x="2067427" y="263691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29" name="Ovál 28"/>
          <p:cNvSpPr/>
          <p:nvPr/>
        </p:nvSpPr>
        <p:spPr>
          <a:xfrm>
            <a:off x="2580928" y="263691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30" name="Ovál 29"/>
          <p:cNvSpPr/>
          <p:nvPr/>
        </p:nvSpPr>
        <p:spPr>
          <a:xfrm>
            <a:off x="3104098" y="261698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31" name="Ovál 30"/>
          <p:cNvSpPr/>
          <p:nvPr/>
        </p:nvSpPr>
        <p:spPr>
          <a:xfrm>
            <a:off x="3596059" y="261698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32" name="Ovál 31"/>
          <p:cNvSpPr/>
          <p:nvPr/>
        </p:nvSpPr>
        <p:spPr>
          <a:xfrm>
            <a:off x="4097123" y="261698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33" name="Ovál 32"/>
          <p:cNvSpPr/>
          <p:nvPr/>
        </p:nvSpPr>
        <p:spPr>
          <a:xfrm>
            <a:off x="4598756" y="261698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34" name="Ovál 33"/>
          <p:cNvSpPr/>
          <p:nvPr/>
        </p:nvSpPr>
        <p:spPr>
          <a:xfrm>
            <a:off x="5098873" y="261698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35" name="Ovál 34"/>
          <p:cNvSpPr/>
          <p:nvPr/>
        </p:nvSpPr>
        <p:spPr>
          <a:xfrm>
            <a:off x="580393" y="440457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36" name="Ovál 35"/>
          <p:cNvSpPr/>
          <p:nvPr/>
        </p:nvSpPr>
        <p:spPr>
          <a:xfrm>
            <a:off x="593850" y="527334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37" name="Ovál 36"/>
          <p:cNvSpPr/>
          <p:nvPr/>
        </p:nvSpPr>
        <p:spPr>
          <a:xfrm>
            <a:off x="1089786" y="440903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38" name="Ovál 37"/>
          <p:cNvSpPr/>
          <p:nvPr/>
        </p:nvSpPr>
        <p:spPr>
          <a:xfrm>
            <a:off x="1099801" y="527042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39" name="Ovál 38"/>
          <p:cNvSpPr/>
          <p:nvPr/>
        </p:nvSpPr>
        <p:spPr>
          <a:xfrm>
            <a:off x="1566495" y="3498959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40" name="Ovál 39"/>
          <p:cNvSpPr/>
          <p:nvPr/>
        </p:nvSpPr>
        <p:spPr>
          <a:xfrm>
            <a:off x="1595359" y="440457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41" name="Ovál 40"/>
          <p:cNvSpPr/>
          <p:nvPr/>
        </p:nvSpPr>
        <p:spPr>
          <a:xfrm>
            <a:off x="1630015" y="528115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42" name="Ovál 41"/>
          <p:cNvSpPr/>
          <p:nvPr/>
        </p:nvSpPr>
        <p:spPr>
          <a:xfrm>
            <a:off x="2099097" y="3498959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43" name="Ovál 42"/>
          <p:cNvSpPr/>
          <p:nvPr/>
        </p:nvSpPr>
        <p:spPr>
          <a:xfrm>
            <a:off x="2617166" y="3483009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44" name="Ovál 43"/>
          <p:cNvSpPr/>
          <p:nvPr/>
        </p:nvSpPr>
        <p:spPr>
          <a:xfrm>
            <a:off x="3132165" y="3498959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45" name="Ovál 44"/>
          <p:cNvSpPr/>
          <p:nvPr/>
        </p:nvSpPr>
        <p:spPr>
          <a:xfrm>
            <a:off x="2099097" y="440457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46" name="Ovál 45"/>
          <p:cNvSpPr/>
          <p:nvPr/>
        </p:nvSpPr>
        <p:spPr>
          <a:xfrm>
            <a:off x="2617166" y="440457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47" name="Ovál 46"/>
          <p:cNvSpPr/>
          <p:nvPr/>
        </p:nvSpPr>
        <p:spPr>
          <a:xfrm>
            <a:off x="3138859" y="440903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48" name="Ovál 47"/>
          <p:cNvSpPr/>
          <p:nvPr/>
        </p:nvSpPr>
        <p:spPr>
          <a:xfrm>
            <a:off x="3639923" y="4389329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49" name="Ovál 48"/>
          <p:cNvSpPr/>
          <p:nvPr/>
        </p:nvSpPr>
        <p:spPr>
          <a:xfrm>
            <a:off x="4148621" y="4381777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50" name="Ovál 49"/>
          <p:cNvSpPr/>
          <p:nvPr/>
        </p:nvSpPr>
        <p:spPr>
          <a:xfrm>
            <a:off x="4641755" y="4381777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51" name="Ovál 50"/>
          <p:cNvSpPr/>
          <p:nvPr/>
        </p:nvSpPr>
        <p:spPr>
          <a:xfrm>
            <a:off x="5148064" y="436710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52" name="Ovál 51"/>
          <p:cNvSpPr/>
          <p:nvPr/>
        </p:nvSpPr>
        <p:spPr>
          <a:xfrm>
            <a:off x="2617166" y="528115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53" name="Ovál 52"/>
          <p:cNvSpPr/>
          <p:nvPr/>
        </p:nvSpPr>
        <p:spPr>
          <a:xfrm>
            <a:off x="2103161" y="528115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54" name="Ovál 53"/>
          <p:cNvSpPr/>
          <p:nvPr/>
        </p:nvSpPr>
        <p:spPr>
          <a:xfrm>
            <a:off x="4148621" y="527042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55" name="Ovál 54"/>
          <p:cNvSpPr/>
          <p:nvPr/>
        </p:nvSpPr>
        <p:spPr>
          <a:xfrm>
            <a:off x="3639923" y="526364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56" name="Ovál 55"/>
          <p:cNvSpPr/>
          <p:nvPr/>
        </p:nvSpPr>
        <p:spPr>
          <a:xfrm>
            <a:off x="3132165" y="528115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</a:t>
            </a:r>
            <a:r>
              <a:rPr lang="cs-CZ" sz="800" dirty="0">
                <a:solidFill>
                  <a:schemeClr val="tx1"/>
                </a:solidFill>
              </a:rPr>
              <a:t>$</a:t>
            </a:r>
          </a:p>
        </p:txBody>
      </p:sp>
      <p:pic>
        <p:nvPicPr>
          <p:cNvPr id="59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698" y="3082274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528" y="3083281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761" y="3082274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095" y="3082274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216" y="3082274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10" y="3082274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50" y="2216229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216" y="2216229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827" y="2216229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356" y="2181356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664" y="3076825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219" y="3076825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056" y="3083281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588" y="3076825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386" y="4869160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93" y="4869160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459" y="3974287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198" y="3959561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027" y="3994314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095" y="3974287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269" y="3994314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91" y="4005064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664" y="4819352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856" y="4838053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320" y="4838053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449" y="4846153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765" y="4868830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766" y="4869160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761" y="4874313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959" y="4869160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3056" y="5727729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588" y="5733108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459" y="5733108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752" y="5740878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697" y="5740878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860" y="5733256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386" y="5733256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3" descr="D:\Users\Angelika\AppData\Local\Microsoft\Windows\Temporary Internet Files\Content.IE5\BI9F6HQP\MM9002837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29" y="5733256"/>
            <a:ext cx="180000" cy="1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" name="Šipka ohnutá nahoru 97"/>
          <p:cNvSpPr/>
          <p:nvPr/>
        </p:nvSpPr>
        <p:spPr>
          <a:xfrm rot="5400000">
            <a:off x="1657340" y="5277698"/>
            <a:ext cx="476908" cy="600871"/>
          </a:xfrm>
          <a:prstGeom prst="bentUpArrow">
            <a:avLst>
              <a:gd name="adj1" fmla="val 12773"/>
              <a:gd name="adj2" fmla="val 25000"/>
              <a:gd name="adj3" fmla="val 25000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Šipka ohnutá nahoru 98"/>
          <p:cNvSpPr/>
          <p:nvPr/>
        </p:nvSpPr>
        <p:spPr>
          <a:xfrm rot="5400000">
            <a:off x="5204630" y="4369948"/>
            <a:ext cx="476908" cy="600871"/>
          </a:xfrm>
          <a:prstGeom prst="bentUpArrow">
            <a:avLst>
              <a:gd name="adj1" fmla="val 12773"/>
              <a:gd name="adj2" fmla="val 25000"/>
              <a:gd name="adj3" fmla="val 25000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Šipka ohnutá nahoru 99"/>
          <p:cNvSpPr/>
          <p:nvPr/>
        </p:nvSpPr>
        <p:spPr>
          <a:xfrm rot="5400000">
            <a:off x="1091125" y="3510672"/>
            <a:ext cx="476908" cy="600871"/>
          </a:xfrm>
          <a:prstGeom prst="bentUpArrow">
            <a:avLst>
              <a:gd name="adj1" fmla="val 12773"/>
              <a:gd name="adj2" fmla="val 25000"/>
              <a:gd name="adj3" fmla="val 25000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Šipka ohnutá nahoru 100"/>
          <p:cNvSpPr/>
          <p:nvPr/>
        </p:nvSpPr>
        <p:spPr>
          <a:xfrm rot="5400000">
            <a:off x="1608967" y="2627936"/>
            <a:ext cx="476908" cy="600871"/>
          </a:xfrm>
          <a:prstGeom prst="bentUpArrow">
            <a:avLst>
              <a:gd name="adj1" fmla="val 12773"/>
              <a:gd name="adj2" fmla="val 25000"/>
              <a:gd name="adj3" fmla="val 25000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Šipka ohnutá nahoru 101"/>
          <p:cNvSpPr/>
          <p:nvPr/>
        </p:nvSpPr>
        <p:spPr>
          <a:xfrm rot="5400000">
            <a:off x="3695787" y="1677829"/>
            <a:ext cx="476908" cy="600871"/>
          </a:xfrm>
          <a:prstGeom prst="bentUpArrow">
            <a:avLst>
              <a:gd name="adj1" fmla="val 12773"/>
              <a:gd name="adj2" fmla="val 25000"/>
              <a:gd name="adj3" fmla="val 25000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Minus 116"/>
          <p:cNvSpPr/>
          <p:nvPr/>
        </p:nvSpPr>
        <p:spPr>
          <a:xfrm rot="3965929" flipV="1">
            <a:off x="2213731" y="5718543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18" name="Minus 117"/>
          <p:cNvSpPr/>
          <p:nvPr/>
        </p:nvSpPr>
        <p:spPr>
          <a:xfrm rot="3965929" flipV="1">
            <a:off x="3760218" y="2181466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19" name="Minus 118"/>
          <p:cNvSpPr/>
          <p:nvPr/>
        </p:nvSpPr>
        <p:spPr>
          <a:xfrm rot="3965929" flipV="1">
            <a:off x="4304752" y="2181466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20" name="Minus 119"/>
          <p:cNvSpPr/>
          <p:nvPr/>
        </p:nvSpPr>
        <p:spPr>
          <a:xfrm rot="3965929" flipV="1">
            <a:off x="4812479" y="2139362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21" name="Minus 120"/>
          <p:cNvSpPr/>
          <p:nvPr/>
        </p:nvSpPr>
        <p:spPr>
          <a:xfrm rot="3965929" flipV="1">
            <a:off x="3744283" y="3043648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22" name="Minus 121"/>
          <p:cNvSpPr/>
          <p:nvPr/>
        </p:nvSpPr>
        <p:spPr>
          <a:xfrm rot="3965929" flipV="1">
            <a:off x="4220433" y="3065170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23" name="Minus 122"/>
          <p:cNvSpPr/>
          <p:nvPr/>
        </p:nvSpPr>
        <p:spPr>
          <a:xfrm rot="3965929" flipV="1">
            <a:off x="4754915" y="3054489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24" name="Minus 123"/>
          <p:cNvSpPr/>
          <p:nvPr/>
        </p:nvSpPr>
        <p:spPr>
          <a:xfrm rot="3965929" flipV="1">
            <a:off x="5268361" y="3059938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25" name="Minus 124"/>
          <p:cNvSpPr/>
          <p:nvPr/>
        </p:nvSpPr>
        <p:spPr>
          <a:xfrm rot="3965929" flipV="1">
            <a:off x="2743448" y="5722633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26" name="Minus 125"/>
          <p:cNvSpPr/>
          <p:nvPr/>
        </p:nvSpPr>
        <p:spPr>
          <a:xfrm rot="3965929" flipV="1">
            <a:off x="3261355" y="5705392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27" name="Minus 126"/>
          <p:cNvSpPr/>
          <p:nvPr/>
        </p:nvSpPr>
        <p:spPr>
          <a:xfrm rot="3965929" flipV="1">
            <a:off x="3745519" y="5718542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28" name="Minus 127"/>
          <p:cNvSpPr/>
          <p:nvPr/>
        </p:nvSpPr>
        <p:spPr>
          <a:xfrm rot="3965929" flipV="1">
            <a:off x="4304752" y="5691899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29" name="Minus 128"/>
          <p:cNvSpPr/>
          <p:nvPr/>
        </p:nvSpPr>
        <p:spPr>
          <a:xfrm rot="3965929" flipV="1">
            <a:off x="5272248" y="4811393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30" name="Minus 129"/>
          <p:cNvSpPr/>
          <p:nvPr/>
        </p:nvSpPr>
        <p:spPr>
          <a:xfrm rot="3965929" flipV="1">
            <a:off x="1167964" y="3971978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31" name="Minus 130"/>
          <p:cNvSpPr/>
          <p:nvPr/>
        </p:nvSpPr>
        <p:spPr>
          <a:xfrm rot="3965929" flipV="1">
            <a:off x="1683813" y="3951950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32" name="Minus 131"/>
          <p:cNvSpPr/>
          <p:nvPr/>
        </p:nvSpPr>
        <p:spPr>
          <a:xfrm rot="3965929" flipV="1">
            <a:off x="2187722" y="3953984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33" name="Minus 132"/>
          <p:cNvSpPr/>
          <p:nvPr/>
        </p:nvSpPr>
        <p:spPr>
          <a:xfrm rot="3965929" flipV="1">
            <a:off x="2737462" y="3937630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34" name="Minus 133"/>
          <p:cNvSpPr/>
          <p:nvPr/>
        </p:nvSpPr>
        <p:spPr>
          <a:xfrm rot="3965929" flipV="1">
            <a:off x="3259155" y="3937745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35" name="Minus 134"/>
          <p:cNvSpPr/>
          <p:nvPr/>
        </p:nvSpPr>
        <p:spPr>
          <a:xfrm rot="3965929" flipV="1">
            <a:off x="1686790" y="3065171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36" name="Minus 135"/>
          <p:cNvSpPr/>
          <p:nvPr/>
        </p:nvSpPr>
        <p:spPr>
          <a:xfrm rot="3965929" flipV="1">
            <a:off x="2223529" y="3060944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37" name="Minus 136"/>
          <p:cNvSpPr/>
          <p:nvPr/>
        </p:nvSpPr>
        <p:spPr>
          <a:xfrm rot="3965929" flipV="1">
            <a:off x="2701224" y="3050629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38" name="Minus 137"/>
          <p:cNvSpPr/>
          <p:nvPr/>
        </p:nvSpPr>
        <p:spPr>
          <a:xfrm rot="3965929" flipV="1">
            <a:off x="3224393" y="3043648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sp>
        <p:nvSpPr>
          <p:cNvPr id="139" name="Minus 138"/>
          <p:cNvSpPr/>
          <p:nvPr/>
        </p:nvSpPr>
        <p:spPr>
          <a:xfrm rot="3965929" flipV="1">
            <a:off x="1739117" y="5718544"/>
            <a:ext cx="216608" cy="224672"/>
          </a:xfrm>
          <a:prstGeom prst="mathMinus">
            <a:avLst>
              <a:gd name="adj1" fmla="val 18212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 smtClean="0">
              <a:solidFill>
                <a:schemeClr val="tx1"/>
              </a:solidFill>
            </a:endParaRPr>
          </a:p>
        </p:txBody>
      </p:sp>
      <p:pic>
        <p:nvPicPr>
          <p:cNvPr id="140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59064" y="189335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1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76933" y="434596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2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52958" y="479538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66779" y="513715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4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77862" y="557684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5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27123" y="561256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6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42536" y="514814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28847" y="475756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28847" y="434025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9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66619" y="395106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85124" y="353704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1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74506" y="311928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2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36084" y="272762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19178" y="232898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4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11710" y="187104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68053" y="234891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6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35162" y="272345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7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26629" y="318496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8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59064" y="354654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9" name="Picture 4" descr="D:\Users\Angelika\AppData\Local\Microsoft\Windows\Temporary Internet Files\Content.IE5\BI9F6HQP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26744" y="393303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0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89" y="1340768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329" y="5596878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2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831" y="5185978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8930" y="4780260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8930" y="4381777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5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8930" y="3959703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6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1812" y="3607023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7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729" y="3119281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8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1839" y="2744976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9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374" y="2295788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0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913" y="194170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7" name="Ovál 176"/>
          <p:cNvSpPr/>
          <p:nvPr/>
        </p:nvSpPr>
        <p:spPr>
          <a:xfrm>
            <a:off x="8225283" y="434596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9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8" name="Ovál 177"/>
          <p:cNvSpPr/>
          <p:nvPr/>
        </p:nvSpPr>
        <p:spPr>
          <a:xfrm>
            <a:off x="8225284" y="473855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79" name="Ovál 178"/>
          <p:cNvSpPr/>
          <p:nvPr/>
        </p:nvSpPr>
        <p:spPr>
          <a:xfrm>
            <a:off x="7719253" y="513715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0" name="Ovál 179"/>
          <p:cNvSpPr/>
          <p:nvPr/>
        </p:nvSpPr>
        <p:spPr>
          <a:xfrm>
            <a:off x="7247374" y="555137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81" name="Ovál 180"/>
          <p:cNvSpPr/>
          <p:nvPr/>
        </p:nvSpPr>
        <p:spPr>
          <a:xfrm>
            <a:off x="7226629" y="353883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1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2" name="Ovál 181"/>
          <p:cNvSpPr/>
          <p:nvPr/>
        </p:nvSpPr>
        <p:spPr>
          <a:xfrm>
            <a:off x="7182659" y="229459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83" name="Ovál 182"/>
          <p:cNvSpPr/>
          <p:nvPr/>
        </p:nvSpPr>
        <p:spPr>
          <a:xfrm>
            <a:off x="8192706" y="2744976"/>
            <a:ext cx="406266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4" name="Ovál 183"/>
          <p:cNvSpPr/>
          <p:nvPr/>
        </p:nvSpPr>
        <p:spPr>
          <a:xfrm>
            <a:off x="7750729" y="554360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5" name="Ovál 184"/>
          <p:cNvSpPr/>
          <p:nvPr/>
        </p:nvSpPr>
        <p:spPr>
          <a:xfrm>
            <a:off x="8251839" y="555456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6" name="Ovál 185"/>
          <p:cNvSpPr/>
          <p:nvPr/>
        </p:nvSpPr>
        <p:spPr>
          <a:xfrm>
            <a:off x="8167907" y="189235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6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7" name="Ovál 186"/>
          <p:cNvSpPr/>
          <p:nvPr/>
        </p:nvSpPr>
        <p:spPr>
          <a:xfrm>
            <a:off x="7719742" y="313020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88" name="Ovál 187"/>
          <p:cNvSpPr/>
          <p:nvPr/>
        </p:nvSpPr>
        <p:spPr>
          <a:xfrm>
            <a:off x="8225282" y="395006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89" name="Ovál 188"/>
          <p:cNvSpPr/>
          <p:nvPr/>
        </p:nvSpPr>
        <p:spPr>
          <a:xfrm>
            <a:off x="7228847" y="434025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70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0" name="Ovál 189"/>
          <p:cNvSpPr/>
          <p:nvPr/>
        </p:nvSpPr>
        <p:spPr>
          <a:xfrm>
            <a:off x="7719742" y="432463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8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1" name="Ovál 190"/>
          <p:cNvSpPr/>
          <p:nvPr/>
        </p:nvSpPr>
        <p:spPr>
          <a:xfrm>
            <a:off x="7226744" y="473855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92" name="Ovál 191"/>
          <p:cNvSpPr/>
          <p:nvPr/>
        </p:nvSpPr>
        <p:spPr>
          <a:xfrm>
            <a:off x="7719252" y="472496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3" name="Ovál 192"/>
          <p:cNvSpPr/>
          <p:nvPr/>
        </p:nvSpPr>
        <p:spPr>
          <a:xfrm>
            <a:off x="8234215" y="515017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3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4" name="Ovál 193"/>
          <p:cNvSpPr/>
          <p:nvPr/>
        </p:nvSpPr>
        <p:spPr>
          <a:xfrm>
            <a:off x="7238661" y="515017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4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5" name="Ovál 194"/>
          <p:cNvSpPr/>
          <p:nvPr/>
        </p:nvSpPr>
        <p:spPr>
          <a:xfrm>
            <a:off x="7197035" y="312397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96" name="Ovál 195"/>
          <p:cNvSpPr/>
          <p:nvPr/>
        </p:nvSpPr>
        <p:spPr>
          <a:xfrm>
            <a:off x="8209906" y="354654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3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7" name="Ovál 196"/>
          <p:cNvSpPr/>
          <p:nvPr/>
        </p:nvSpPr>
        <p:spPr>
          <a:xfrm>
            <a:off x="7740700" y="352892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8" name="Ovál 197"/>
          <p:cNvSpPr/>
          <p:nvPr/>
        </p:nvSpPr>
        <p:spPr>
          <a:xfrm>
            <a:off x="7213305" y="394563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9" name="Ovál 198"/>
          <p:cNvSpPr/>
          <p:nvPr/>
        </p:nvSpPr>
        <p:spPr>
          <a:xfrm>
            <a:off x="7744179" y="393201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3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0" name="Ovál 199"/>
          <p:cNvSpPr/>
          <p:nvPr/>
        </p:nvSpPr>
        <p:spPr>
          <a:xfrm>
            <a:off x="7686014" y="230622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1" name="Ovál 200"/>
          <p:cNvSpPr/>
          <p:nvPr/>
        </p:nvSpPr>
        <p:spPr>
          <a:xfrm>
            <a:off x="7714116" y="273382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5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2" name="Ovál 201"/>
          <p:cNvSpPr/>
          <p:nvPr/>
        </p:nvSpPr>
        <p:spPr>
          <a:xfrm>
            <a:off x="7197035" y="270327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8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3" name="Ovál 202"/>
          <p:cNvSpPr/>
          <p:nvPr/>
        </p:nvSpPr>
        <p:spPr>
          <a:xfrm>
            <a:off x="8202567" y="315983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204" name="Ovál 203"/>
          <p:cNvSpPr/>
          <p:nvPr/>
        </p:nvSpPr>
        <p:spPr>
          <a:xfrm>
            <a:off x="8187124" y="232898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5" name="Ovál 204"/>
          <p:cNvSpPr/>
          <p:nvPr/>
        </p:nvSpPr>
        <p:spPr>
          <a:xfrm>
            <a:off x="7178443" y="187276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8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6" name="Ovál 205"/>
          <p:cNvSpPr/>
          <p:nvPr/>
        </p:nvSpPr>
        <p:spPr>
          <a:xfrm>
            <a:off x="7673018" y="188285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70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442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2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2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9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2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2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3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2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4" dur="2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0" dur="2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6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6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7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2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8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4" dur="2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0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0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6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2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2" dur="2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3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2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2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4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2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0" dur="2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"/>
                  </p:tgtEl>
                </p:cond>
              </p:nextCondLst>
            </p:seq>
          </p:childTnLst>
        </p:cTn>
      </p:par>
    </p:tnLst>
    <p:bldLst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611560" y="476672"/>
            <a:ext cx="8013576" cy="854968"/>
          </a:xfrm>
        </p:spPr>
        <p:txBody>
          <a:bodyPr>
            <a:normAutofit/>
          </a:bodyPr>
          <a:lstStyle/>
          <a:p>
            <a:r>
              <a:rPr lang="cs-CZ" dirty="0" smtClean="0"/>
              <a:t>Procvičování odčítání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100 – 20 =</a:t>
            </a:r>
          </a:p>
          <a:p>
            <a:r>
              <a:rPr lang="cs-CZ" dirty="0" smtClean="0"/>
              <a:t>100 – 40 =</a:t>
            </a:r>
          </a:p>
          <a:p>
            <a:r>
              <a:rPr lang="cs-CZ" dirty="0" smtClean="0"/>
              <a:t>100 – 10 =</a:t>
            </a:r>
          </a:p>
          <a:p>
            <a:r>
              <a:rPr lang="cs-CZ" dirty="0" smtClean="0"/>
              <a:t>100 – 50 =</a:t>
            </a:r>
          </a:p>
          <a:p>
            <a:r>
              <a:rPr lang="cs-CZ" dirty="0" smtClean="0"/>
              <a:t>100 – 80 =</a:t>
            </a:r>
          </a:p>
          <a:p>
            <a:r>
              <a:rPr lang="cs-CZ" dirty="0" smtClean="0"/>
              <a:t>100 – 30 =</a:t>
            </a:r>
          </a:p>
          <a:p>
            <a:r>
              <a:rPr lang="cs-CZ" dirty="0" smtClean="0"/>
              <a:t>100 – 90 =</a:t>
            </a:r>
          </a:p>
          <a:p>
            <a:r>
              <a:rPr lang="cs-CZ" dirty="0" smtClean="0"/>
              <a:t>100 – 70 =</a:t>
            </a:r>
          </a:p>
          <a:p>
            <a:r>
              <a:rPr lang="cs-CZ" dirty="0" smtClean="0"/>
              <a:t>100 – 60 =</a:t>
            </a:r>
          </a:p>
          <a:p>
            <a:r>
              <a:rPr lang="cs-CZ" dirty="0" smtClean="0"/>
              <a:t>100 – 80 =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4642119" y="1593826"/>
            <a:ext cx="4038600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57 – 50 =</a:t>
            </a:r>
          </a:p>
          <a:p>
            <a:r>
              <a:rPr lang="cs-CZ" dirty="0" smtClean="0"/>
              <a:t>18 – 10 =</a:t>
            </a:r>
          </a:p>
          <a:p>
            <a:r>
              <a:rPr lang="cs-CZ" dirty="0" smtClean="0"/>
              <a:t>81 – 40 =</a:t>
            </a:r>
          </a:p>
          <a:p>
            <a:r>
              <a:rPr lang="cs-CZ" dirty="0" smtClean="0"/>
              <a:t>39 – 20 =</a:t>
            </a:r>
          </a:p>
          <a:p>
            <a:r>
              <a:rPr lang="cs-CZ" dirty="0" smtClean="0"/>
              <a:t>74 – 60 =</a:t>
            </a:r>
          </a:p>
          <a:p>
            <a:r>
              <a:rPr lang="cs-CZ" dirty="0" smtClean="0"/>
              <a:t>26 – 20 =</a:t>
            </a:r>
          </a:p>
          <a:p>
            <a:r>
              <a:rPr lang="cs-CZ" dirty="0" smtClean="0"/>
              <a:t>45 – 30 =</a:t>
            </a:r>
          </a:p>
          <a:p>
            <a:r>
              <a:rPr lang="cs-CZ" dirty="0" smtClean="0"/>
              <a:t>62 – 40 =</a:t>
            </a:r>
          </a:p>
          <a:p>
            <a:r>
              <a:rPr lang="cs-CZ" dirty="0" smtClean="0"/>
              <a:t>93 – 80 =</a:t>
            </a:r>
          </a:p>
          <a:p>
            <a:r>
              <a:rPr lang="cs-CZ" dirty="0" smtClean="0"/>
              <a:t>100 – 1 =</a:t>
            </a:r>
            <a:endParaRPr lang="cs-CZ" dirty="0"/>
          </a:p>
        </p:txBody>
      </p:sp>
      <p:pic>
        <p:nvPicPr>
          <p:cNvPr id="10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76470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316" y="3430617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316" y="2998569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482" y="257670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816" y="2131088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676026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619" y="5589240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369" y="5157192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87" y="472836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089" y="4282779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2227" y="3861048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715" y="3429000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756" y="2965509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089" y="2543912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131088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690309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085" y="5606899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188" y="5172345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8133" y="4728364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694" y="4293096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" descr="D:\Users\Angelika\AppData\Local\Microsoft\Windows\Temporary Internet Files\Content.IE5\YA1NHVHO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768" y="3862286"/>
            <a:ext cx="27578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188" y="557461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876" y="427850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749" y="386228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482" y="385680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117" y="341944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482" y="343061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354" y="297993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482" y="297521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749" y="257670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591" y="254391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749" y="213108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772" y="215638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169030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67302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5692" y="560689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067" y="514276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0262" y="513563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04" y="472836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028" y="472836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134" y="4293096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67302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544771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386" y="254633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236" y="297521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96550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236" y="342900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756" y="341944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756" y="3833983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026" y="386104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157" y="427135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715" y="4256770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157" y="472799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121" y="472799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130" y="514276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2227" y="517234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369" y="557481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704" y="5606899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687797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098725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" descr="D:\Users\Angelika\AppData\Local\Microsoft\Windows\Temporary Internet Files\Content.IE5\3HXV47WG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386" y="2113808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Ovál 71"/>
          <p:cNvSpPr/>
          <p:nvPr/>
        </p:nvSpPr>
        <p:spPr>
          <a:xfrm>
            <a:off x="6598642" y="163539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3" name="Ovál 72"/>
          <p:cNvSpPr/>
          <p:nvPr/>
        </p:nvSpPr>
        <p:spPr>
          <a:xfrm>
            <a:off x="7943418" y="426259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4" name="Ovál 73"/>
          <p:cNvSpPr/>
          <p:nvPr/>
        </p:nvSpPr>
        <p:spPr>
          <a:xfrm>
            <a:off x="7943417" y="468249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5" name="Ovál 74"/>
          <p:cNvSpPr/>
          <p:nvPr/>
        </p:nvSpPr>
        <p:spPr>
          <a:xfrm>
            <a:off x="6676473" y="512684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6" name="Ovál 75"/>
          <p:cNvSpPr/>
          <p:nvPr/>
        </p:nvSpPr>
        <p:spPr>
          <a:xfrm>
            <a:off x="7397458" y="556367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99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7" name="Ovál 76"/>
          <p:cNvSpPr/>
          <p:nvPr/>
        </p:nvSpPr>
        <p:spPr>
          <a:xfrm>
            <a:off x="2377511" y="554374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8" name="Ovál 77"/>
          <p:cNvSpPr/>
          <p:nvPr/>
        </p:nvSpPr>
        <p:spPr>
          <a:xfrm>
            <a:off x="2960654" y="511169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4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9" name="Ovál 78"/>
          <p:cNvSpPr/>
          <p:nvPr/>
        </p:nvSpPr>
        <p:spPr>
          <a:xfrm>
            <a:off x="3452000" y="468286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3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0" name="Ovál 79"/>
          <p:cNvSpPr/>
          <p:nvPr/>
        </p:nvSpPr>
        <p:spPr>
          <a:xfrm>
            <a:off x="2364374" y="423727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1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1" name="Ovál 80"/>
          <p:cNvSpPr/>
          <p:nvPr/>
        </p:nvSpPr>
        <p:spPr>
          <a:xfrm>
            <a:off x="2364374" y="378848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7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2" name="Ovál 81"/>
          <p:cNvSpPr/>
          <p:nvPr/>
        </p:nvSpPr>
        <p:spPr>
          <a:xfrm>
            <a:off x="3438913" y="338511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3" name="Ovál 82"/>
          <p:cNvSpPr/>
          <p:nvPr/>
        </p:nvSpPr>
        <p:spPr>
          <a:xfrm>
            <a:off x="2929739" y="293443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5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4" name="Ovál 83"/>
          <p:cNvSpPr/>
          <p:nvPr/>
        </p:nvSpPr>
        <p:spPr>
          <a:xfrm>
            <a:off x="2377512" y="247629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9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5" name="Ovál 84"/>
          <p:cNvSpPr/>
          <p:nvPr/>
        </p:nvSpPr>
        <p:spPr>
          <a:xfrm>
            <a:off x="2905786" y="207767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6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6" name="Ovál 85"/>
          <p:cNvSpPr/>
          <p:nvPr/>
        </p:nvSpPr>
        <p:spPr>
          <a:xfrm>
            <a:off x="2895940" y="165395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80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7" name="Ovál 86"/>
          <p:cNvSpPr/>
          <p:nvPr/>
        </p:nvSpPr>
        <p:spPr>
          <a:xfrm>
            <a:off x="2923109" y="249539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50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8" name="Ovál 87"/>
          <p:cNvSpPr/>
          <p:nvPr/>
        </p:nvSpPr>
        <p:spPr>
          <a:xfrm>
            <a:off x="3425545" y="206830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4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9" name="Ovál 88"/>
          <p:cNvSpPr/>
          <p:nvPr/>
        </p:nvSpPr>
        <p:spPr>
          <a:xfrm>
            <a:off x="2361466" y="206830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8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0" name="Ovál 89"/>
          <p:cNvSpPr/>
          <p:nvPr/>
        </p:nvSpPr>
        <p:spPr>
          <a:xfrm>
            <a:off x="3425545" y="163052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6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1" name="Ovál 90"/>
          <p:cNvSpPr/>
          <p:nvPr/>
        </p:nvSpPr>
        <p:spPr>
          <a:xfrm>
            <a:off x="2361467" y="164480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2" name="Ovál 91"/>
          <p:cNvSpPr/>
          <p:nvPr/>
        </p:nvSpPr>
        <p:spPr>
          <a:xfrm>
            <a:off x="7897766" y="253120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41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3" name="Ovál 92"/>
          <p:cNvSpPr/>
          <p:nvPr/>
        </p:nvSpPr>
        <p:spPr>
          <a:xfrm>
            <a:off x="6623971" y="292971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4" name="Ovál 93"/>
          <p:cNvSpPr/>
          <p:nvPr/>
        </p:nvSpPr>
        <p:spPr>
          <a:xfrm>
            <a:off x="6649140" y="338511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5" name="Ovál 94"/>
          <p:cNvSpPr/>
          <p:nvPr/>
        </p:nvSpPr>
        <p:spPr>
          <a:xfrm>
            <a:off x="7327158" y="381678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97" name="Ovál 96"/>
          <p:cNvSpPr/>
          <p:nvPr/>
        </p:nvSpPr>
        <p:spPr>
          <a:xfrm>
            <a:off x="7279799" y="209433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9" name="Ovál 98"/>
          <p:cNvSpPr/>
          <p:nvPr/>
        </p:nvSpPr>
        <p:spPr>
          <a:xfrm>
            <a:off x="2945147" y="423727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9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0" name="Ovál 99"/>
          <p:cNvSpPr/>
          <p:nvPr/>
        </p:nvSpPr>
        <p:spPr>
          <a:xfrm>
            <a:off x="3458417" y="3816786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9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1" name="Ovál 100"/>
          <p:cNvSpPr/>
          <p:nvPr/>
        </p:nvSpPr>
        <p:spPr>
          <a:xfrm>
            <a:off x="2929739" y="381130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4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2" name="Ovál 101"/>
          <p:cNvSpPr/>
          <p:nvPr/>
        </p:nvSpPr>
        <p:spPr>
          <a:xfrm>
            <a:off x="2361465" y="336595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6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3" name="Ovál 102"/>
          <p:cNvSpPr/>
          <p:nvPr/>
        </p:nvSpPr>
        <p:spPr>
          <a:xfrm>
            <a:off x="2939041" y="337394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8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4" name="Ovál 103"/>
          <p:cNvSpPr/>
          <p:nvPr/>
        </p:nvSpPr>
        <p:spPr>
          <a:xfrm>
            <a:off x="3438912" y="292971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30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5" name="Ovál 104"/>
          <p:cNvSpPr/>
          <p:nvPr/>
        </p:nvSpPr>
        <p:spPr>
          <a:xfrm>
            <a:off x="2364374" y="292971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6" name="Ovál 105"/>
          <p:cNvSpPr/>
          <p:nvPr/>
        </p:nvSpPr>
        <p:spPr>
          <a:xfrm>
            <a:off x="3425545" y="250083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7" name="Ovál 106"/>
          <p:cNvSpPr/>
          <p:nvPr/>
        </p:nvSpPr>
        <p:spPr>
          <a:xfrm>
            <a:off x="3502441" y="554995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40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8" name="Ovál 107"/>
          <p:cNvSpPr/>
          <p:nvPr/>
        </p:nvSpPr>
        <p:spPr>
          <a:xfrm>
            <a:off x="2945956" y="554374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30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9" name="Ovál 108"/>
          <p:cNvSpPr/>
          <p:nvPr/>
        </p:nvSpPr>
        <p:spPr>
          <a:xfrm>
            <a:off x="3490425" y="512417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60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0" name="Ovál 109"/>
          <p:cNvSpPr/>
          <p:nvPr/>
        </p:nvSpPr>
        <p:spPr>
          <a:xfrm>
            <a:off x="2394207" y="511814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50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1" name="Ovál 110"/>
          <p:cNvSpPr/>
          <p:nvPr/>
        </p:nvSpPr>
        <p:spPr>
          <a:xfrm>
            <a:off x="2377512" y="469547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50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2" name="Ovál 111"/>
          <p:cNvSpPr/>
          <p:nvPr/>
        </p:nvSpPr>
        <p:spPr>
          <a:xfrm>
            <a:off x="2939041" y="468286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40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3" name="Ovál 112"/>
          <p:cNvSpPr/>
          <p:nvPr/>
        </p:nvSpPr>
        <p:spPr>
          <a:xfrm>
            <a:off x="3468695" y="424735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4" name="Ovál 113"/>
          <p:cNvSpPr/>
          <p:nvPr/>
        </p:nvSpPr>
        <p:spPr>
          <a:xfrm>
            <a:off x="7878704" y="209433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5" name="Ovál 114"/>
          <p:cNvSpPr/>
          <p:nvPr/>
        </p:nvSpPr>
        <p:spPr>
          <a:xfrm>
            <a:off x="7878704" y="164480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50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6" name="Ovál 115"/>
          <p:cNvSpPr/>
          <p:nvPr/>
        </p:nvSpPr>
        <p:spPr>
          <a:xfrm>
            <a:off x="6682579" y="556139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7" name="Ovál 116"/>
          <p:cNvSpPr/>
          <p:nvPr/>
        </p:nvSpPr>
        <p:spPr>
          <a:xfrm>
            <a:off x="6662071" y="4695471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8" name="Ovál 117"/>
          <p:cNvSpPr/>
          <p:nvPr/>
        </p:nvSpPr>
        <p:spPr>
          <a:xfrm>
            <a:off x="6667525" y="425001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35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9" name="Ovál 118"/>
          <p:cNvSpPr/>
          <p:nvPr/>
        </p:nvSpPr>
        <p:spPr>
          <a:xfrm>
            <a:off x="6661419" y="383398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62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0" name="Ovál 119"/>
          <p:cNvSpPr/>
          <p:nvPr/>
        </p:nvSpPr>
        <p:spPr>
          <a:xfrm>
            <a:off x="6623971" y="250083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1" name="Ovál 120"/>
          <p:cNvSpPr/>
          <p:nvPr/>
        </p:nvSpPr>
        <p:spPr>
          <a:xfrm>
            <a:off x="6602900" y="206830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2" name="Ovál 121"/>
          <p:cNvSpPr/>
          <p:nvPr/>
        </p:nvSpPr>
        <p:spPr>
          <a:xfrm>
            <a:off x="7279798" y="162978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70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3" name="Ovál 122"/>
          <p:cNvSpPr/>
          <p:nvPr/>
        </p:nvSpPr>
        <p:spPr>
          <a:xfrm>
            <a:off x="7349994" y="423300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53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4" name="Ovál 123"/>
          <p:cNvSpPr/>
          <p:nvPr/>
        </p:nvSpPr>
        <p:spPr>
          <a:xfrm>
            <a:off x="7942696" y="383398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5" name="Ovál 124"/>
          <p:cNvSpPr/>
          <p:nvPr/>
        </p:nvSpPr>
        <p:spPr>
          <a:xfrm>
            <a:off x="7943418" y="3409483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6" name="Ovál 125"/>
          <p:cNvSpPr/>
          <p:nvPr/>
        </p:nvSpPr>
        <p:spPr>
          <a:xfrm>
            <a:off x="7327158" y="3397327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46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7" name="Ovál 126"/>
          <p:cNvSpPr/>
          <p:nvPr/>
        </p:nvSpPr>
        <p:spPr>
          <a:xfrm>
            <a:off x="7903873" y="2981880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59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8" name="Ovál 127"/>
          <p:cNvSpPr/>
          <p:nvPr/>
        </p:nvSpPr>
        <p:spPr>
          <a:xfrm>
            <a:off x="7309659" y="296550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9" name="Ovál 128"/>
          <p:cNvSpPr/>
          <p:nvPr/>
        </p:nvSpPr>
        <p:spPr>
          <a:xfrm>
            <a:off x="7309659" y="252869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48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3" name="Ovál 132"/>
          <p:cNvSpPr/>
          <p:nvPr/>
        </p:nvSpPr>
        <p:spPr>
          <a:xfrm>
            <a:off x="7961772" y="556854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110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4" name="Ovál 133"/>
          <p:cNvSpPr/>
          <p:nvPr/>
        </p:nvSpPr>
        <p:spPr>
          <a:xfrm>
            <a:off x="7953803" y="511814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38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5" name="Ovál 134"/>
          <p:cNvSpPr/>
          <p:nvPr/>
        </p:nvSpPr>
        <p:spPr>
          <a:xfrm>
            <a:off x="7373402" y="5135639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83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6" name="Ovál 135"/>
          <p:cNvSpPr/>
          <p:nvPr/>
        </p:nvSpPr>
        <p:spPr>
          <a:xfrm>
            <a:off x="7372656" y="4671408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26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758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4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0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6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2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8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4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0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6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2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8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4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0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6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2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8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4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0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6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2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>
                      <p:stCondLst>
                        <p:cond delay="0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8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4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0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6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2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8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>
                      <p:stCondLst>
                        <p:cond delay="0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4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0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6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2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8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94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0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6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308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9" fill="hold">
                      <p:stCondLst>
                        <p:cond delay="0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2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8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4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326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0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>
                      <p:stCondLst>
                        <p:cond delay="0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6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2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344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5" fill="hold">
                      <p:stCondLst>
                        <p:cond delay="0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8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350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1" fill="hold">
                      <p:stCondLst>
                        <p:cond delay="0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4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356" restart="whenNotActive" fill="hold" evtFilter="cancelBubble" nodeType="interactiveSeq">
                <p:stCondLst>
                  <p:cond evt="onClick" delay="0">
                    <p:tgtEl>
                      <p:spTgt spid="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7" fill="hold">
                      <p:stCondLst>
                        <p:cond delay="0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0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6"/>
                  </p:tgtEl>
                </p:cond>
              </p:nextCondLst>
            </p:seq>
          </p:childTnLst>
        </p:cTn>
      </p:par>
    </p:tnLst>
    <p:bldLst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7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3" grpId="0" animBg="1"/>
      <p:bldP spid="134" grpId="0" animBg="1"/>
      <p:bldP spid="135" grpId="0" animBg="1"/>
      <p:bldP spid="1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87624" y="476672"/>
            <a:ext cx="6480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Ondřej si koupil sešity za 60,- Kč.</a:t>
            </a:r>
          </a:p>
          <a:p>
            <a:r>
              <a:rPr lang="cs-CZ" dirty="0" smtClean="0"/>
              <a:t>Andrea si nakoupila pastelky za 80,- Kč.</a:t>
            </a:r>
          </a:p>
          <a:p>
            <a:r>
              <a:rPr lang="cs-CZ" dirty="0" smtClean="0"/>
              <a:t>Ondřej i Andrea platili stokorunou. 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3457" y="1672071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cs-CZ" sz="1800" b="1" dirty="0" smtClean="0"/>
              <a:t>O kolik více utratila Andrea než Ondřej?</a:t>
            </a:r>
          </a:p>
          <a:p>
            <a:r>
              <a:rPr lang="cs-CZ" sz="1800" b="1" dirty="0" smtClean="0"/>
              <a:t>O kolik méně zaplatil Ondřej než Andrea?</a:t>
            </a:r>
          </a:p>
          <a:p>
            <a:endParaRPr lang="cs-CZ" sz="1800" dirty="0" smtClean="0"/>
          </a:p>
          <a:p>
            <a:r>
              <a:rPr lang="cs-CZ" sz="1800" b="1" dirty="0" smtClean="0"/>
              <a:t>Kolik korun vrátil prodavač Ondřejovi?</a:t>
            </a:r>
          </a:p>
          <a:p>
            <a:r>
              <a:rPr lang="cs-CZ" sz="1800" b="1" dirty="0" smtClean="0"/>
              <a:t>Kolik korun vrátila prodavačka Andrejce?</a:t>
            </a:r>
          </a:p>
          <a:p>
            <a:r>
              <a:rPr lang="cs-CZ" sz="1800" dirty="0" smtClean="0"/>
              <a:t>Znázornění rozdílu a výpočet</a:t>
            </a:r>
          </a:p>
          <a:p>
            <a:pPr marL="0" indent="0">
              <a:buNone/>
            </a:pPr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  <a:p>
            <a:endParaRPr lang="cs-CZ" sz="1800" dirty="0" smtClean="0"/>
          </a:p>
          <a:p>
            <a:r>
              <a:rPr lang="cs-CZ" sz="1800" dirty="0" smtClean="0"/>
              <a:t>100 Kč – 60 Kč =          40              Kč.</a:t>
            </a:r>
            <a:endParaRPr lang="cs-CZ" sz="1800" dirty="0"/>
          </a:p>
          <a:p>
            <a:r>
              <a:rPr lang="cs-CZ" sz="1800" dirty="0" smtClean="0"/>
              <a:t>100 Kč – 80 Kč =  20                      Kč.</a:t>
            </a:r>
          </a:p>
          <a:p>
            <a:endParaRPr lang="cs-CZ" sz="1800" dirty="0"/>
          </a:p>
          <a:p>
            <a:endParaRPr lang="cs-CZ" sz="1800" dirty="0" smtClean="0"/>
          </a:p>
          <a:p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endParaRPr lang="cs-CZ" sz="1800" dirty="0"/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</a:t>
            </a:r>
          </a:p>
          <a:p>
            <a:pPr marL="0" indent="0">
              <a:buNone/>
            </a:pPr>
            <a:r>
              <a:rPr lang="cs-CZ" sz="1800" dirty="0" smtClean="0"/>
              <a:t>       </a:t>
            </a:r>
          </a:p>
          <a:p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</a:t>
            </a:r>
          </a:p>
          <a:p>
            <a:endParaRPr lang="cs-CZ" sz="1800" dirty="0"/>
          </a:p>
          <a:p>
            <a:endParaRPr lang="cs-CZ" sz="1800" dirty="0" smtClean="0"/>
          </a:p>
          <a:p>
            <a:endParaRPr lang="cs-CZ" sz="1800" dirty="0"/>
          </a:p>
        </p:txBody>
      </p:sp>
      <p:pic>
        <p:nvPicPr>
          <p:cNvPr id="3074" name="Picture 2" descr="D:\Users\Angelika\AppData\Local\Microsoft\Windows\Temporary Internet Files\Content.IE5\LKQVB9FG\MC900441316[1].pn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5695163">
            <a:off x="5624502" y="5003006"/>
            <a:ext cx="1290246" cy="129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Users\Angelika\AppData\Local\Microsoft\Windows\Temporary Internet Files\Content.IE5\LKQVB9FG\MC9003104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8229">
            <a:off x="7553668" y="692758"/>
            <a:ext cx="734326" cy="43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Users\Angelika\AppData\Local\Microsoft\Windows\Temporary Internet Files\Content.IE5\YA1NHVHO\MC90001291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8262">
            <a:off x="5144509" y="583119"/>
            <a:ext cx="748197" cy="7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Users\Angelika\AppData\Local\Microsoft\Windows\Temporary Internet Files\Content.IE5\3HXV47WG\MC90041344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17" y="429163"/>
            <a:ext cx="849390" cy="8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4682666" y="1130242"/>
            <a:ext cx="4269949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Porovnání: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                    </a:t>
            </a:r>
          </a:p>
          <a:p>
            <a:endParaRPr lang="cs-CZ" dirty="0" smtClean="0"/>
          </a:p>
          <a:p>
            <a:r>
              <a:rPr lang="cs-CZ" dirty="0" smtClean="0"/>
              <a:t>80  &gt;  60 o                   20</a:t>
            </a:r>
            <a:endParaRPr lang="cs-CZ" dirty="0"/>
          </a:p>
          <a:p>
            <a:endParaRPr lang="cs-CZ" dirty="0" smtClean="0"/>
          </a:p>
          <a:p>
            <a:pPr marL="342900" indent="-342900">
              <a:buAutoNum type="arabicPlain" startAt="60"/>
            </a:pPr>
            <a:r>
              <a:rPr lang="cs-CZ" dirty="0" smtClean="0"/>
              <a:t>&lt;  80 o                             20</a:t>
            </a:r>
          </a:p>
          <a:p>
            <a:endParaRPr lang="cs-CZ" dirty="0" smtClean="0"/>
          </a:p>
          <a:p>
            <a:r>
              <a:rPr lang="cs-CZ" dirty="0" smtClean="0"/>
              <a:t>Andrea utratila o 20 korun více než Ondřej.</a:t>
            </a:r>
          </a:p>
          <a:p>
            <a:r>
              <a:rPr lang="cs-CZ" dirty="0" smtClean="0"/>
              <a:t>Ondřej zaplatil o 20 korun méně než Andrea.</a:t>
            </a:r>
          </a:p>
          <a:p>
            <a:endParaRPr lang="cs-CZ" dirty="0"/>
          </a:p>
          <a:p>
            <a:r>
              <a:rPr lang="cs-CZ" dirty="0" smtClean="0"/>
              <a:t>                  </a:t>
            </a:r>
          </a:p>
          <a:p>
            <a:endParaRPr lang="cs-CZ" dirty="0"/>
          </a:p>
          <a:p>
            <a:r>
              <a:rPr lang="cs-CZ" sz="1400" dirty="0" smtClean="0"/>
              <a:t> </a:t>
            </a:r>
            <a:endParaRPr lang="cs-CZ" sz="1400" dirty="0"/>
          </a:p>
        </p:txBody>
      </p:sp>
      <p:sp>
        <p:nvSpPr>
          <p:cNvPr id="21" name="Ovál 20"/>
          <p:cNvSpPr/>
          <p:nvPr/>
        </p:nvSpPr>
        <p:spPr>
          <a:xfrm>
            <a:off x="5223746" y="176622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7535779" y="1738115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6657546" y="2291757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6150051" y="176622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7998315" y="173266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5692851" y="176622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7064451" y="176282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5743146" y="2291757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7139318" y="2291757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6200346" y="2292465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6607251" y="176622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4766546" y="176622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5261910" y="2291757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4766546" y="227757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3877962" y="293360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>
            <a:off x="2835234" y="293070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7" name="Ovál 36"/>
          <p:cNvSpPr/>
          <p:nvPr/>
        </p:nvSpPr>
        <p:spPr>
          <a:xfrm>
            <a:off x="2457849" y="293070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8" name="Ovál 37"/>
          <p:cNvSpPr/>
          <p:nvPr/>
        </p:nvSpPr>
        <p:spPr>
          <a:xfrm>
            <a:off x="2069277" y="293070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39" name="Ovál 38"/>
          <p:cNvSpPr/>
          <p:nvPr/>
        </p:nvSpPr>
        <p:spPr>
          <a:xfrm>
            <a:off x="1492112" y="2985382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0" name="Ovál 39"/>
          <p:cNvSpPr/>
          <p:nvPr/>
        </p:nvSpPr>
        <p:spPr>
          <a:xfrm>
            <a:off x="1121892" y="299087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1" name="Ovál 40"/>
          <p:cNvSpPr/>
          <p:nvPr/>
        </p:nvSpPr>
        <p:spPr>
          <a:xfrm>
            <a:off x="734870" y="299391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2" name="Ovál 41"/>
          <p:cNvSpPr/>
          <p:nvPr/>
        </p:nvSpPr>
        <p:spPr>
          <a:xfrm>
            <a:off x="388261" y="2993914"/>
            <a:ext cx="458219" cy="39302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3" name="Ovál 42"/>
          <p:cNvSpPr/>
          <p:nvPr/>
        </p:nvSpPr>
        <p:spPr>
          <a:xfrm>
            <a:off x="3513584" y="293360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6" name="Ovál 45"/>
          <p:cNvSpPr/>
          <p:nvPr/>
        </p:nvSpPr>
        <p:spPr>
          <a:xfrm>
            <a:off x="3177916" y="2930706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7" name="Ovál 46"/>
          <p:cNvSpPr/>
          <p:nvPr/>
        </p:nvSpPr>
        <p:spPr>
          <a:xfrm>
            <a:off x="516067" y="434450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48" name="Ovál 47"/>
          <p:cNvSpPr/>
          <p:nvPr/>
        </p:nvSpPr>
        <p:spPr>
          <a:xfrm>
            <a:off x="7148451" y="280441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40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9" name="Ovál 48"/>
          <p:cNvSpPr/>
          <p:nvPr/>
        </p:nvSpPr>
        <p:spPr>
          <a:xfrm>
            <a:off x="6150051" y="280441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60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0" name="Ovál 49"/>
          <p:cNvSpPr/>
          <p:nvPr/>
        </p:nvSpPr>
        <p:spPr>
          <a:xfrm>
            <a:off x="6200346" y="331062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60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1" name="Ovál 50"/>
          <p:cNvSpPr/>
          <p:nvPr/>
        </p:nvSpPr>
        <p:spPr>
          <a:xfrm>
            <a:off x="6720567" y="3310622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40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2" name="Ovál 51"/>
          <p:cNvSpPr/>
          <p:nvPr/>
        </p:nvSpPr>
        <p:spPr>
          <a:xfrm>
            <a:off x="7191301" y="3319115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3" name="Ovál 52"/>
          <p:cNvSpPr/>
          <p:nvPr/>
        </p:nvSpPr>
        <p:spPr>
          <a:xfrm>
            <a:off x="6671280" y="2804414"/>
            <a:ext cx="405217" cy="379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4" name="Ovál 53"/>
          <p:cNvSpPr/>
          <p:nvPr/>
        </p:nvSpPr>
        <p:spPr>
          <a:xfrm>
            <a:off x="3970784" y="434450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55" name="Ovál 54"/>
          <p:cNvSpPr/>
          <p:nvPr/>
        </p:nvSpPr>
        <p:spPr>
          <a:xfrm>
            <a:off x="947854" y="434450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56" name="Ovál 55"/>
          <p:cNvSpPr/>
          <p:nvPr/>
        </p:nvSpPr>
        <p:spPr>
          <a:xfrm>
            <a:off x="1563088" y="4340629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59" name="Ovál 58"/>
          <p:cNvSpPr/>
          <p:nvPr/>
        </p:nvSpPr>
        <p:spPr>
          <a:xfrm>
            <a:off x="1894730" y="434450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60" name="Ovál 59"/>
          <p:cNvSpPr/>
          <p:nvPr/>
        </p:nvSpPr>
        <p:spPr>
          <a:xfrm>
            <a:off x="2271419" y="434450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61" name="Ovál 60"/>
          <p:cNvSpPr/>
          <p:nvPr/>
        </p:nvSpPr>
        <p:spPr>
          <a:xfrm>
            <a:off x="2606634" y="4344501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62" name="Ovál 61"/>
          <p:cNvSpPr/>
          <p:nvPr/>
        </p:nvSpPr>
        <p:spPr>
          <a:xfrm>
            <a:off x="2944897" y="4303523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63" name="Ovál 62"/>
          <p:cNvSpPr/>
          <p:nvPr/>
        </p:nvSpPr>
        <p:spPr>
          <a:xfrm>
            <a:off x="3284984" y="4325974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64" name="Ovál 63"/>
          <p:cNvSpPr/>
          <p:nvPr/>
        </p:nvSpPr>
        <p:spPr>
          <a:xfrm>
            <a:off x="3635116" y="4356170"/>
            <a:ext cx="457200" cy="39606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tx1"/>
                </a:solidFill>
              </a:rPr>
              <a:t>10 Kč</a:t>
            </a:r>
            <a:endParaRPr lang="cs-CZ" sz="800" dirty="0">
              <a:solidFill>
                <a:schemeClr val="tx1"/>
              </a:solidFill>
            </a:endParaRPr>
          </a:p>
        </p:txBody>
      </p:sp>
      <p:sp>
        <p:nvSpPr>
          <p:cNvPr id="69" name="Ovál 68"/>
          <p:cNvSpPr/>
          <p:nvPr/>
        </p:nvSpPr>
        <p:spPr>
          <a:xfrm>
            <a:off x="2301988" y="3508615"/>
            <a:ext cx="281390" cy="30699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40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1" name="Ovál 70"/>
          <p:cNvSpPr/>
          <p:nvPr/>
        </p:nvSpPr>
        <p:spPr>
          <a:xfrm>
            <a:off x="1980700" y="3843938"/>
            <a:ext cx="297569" cy="30699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2" name="Ovál 71"/>
          <p:cNvSpPr/>
          <p:nvPr/>
        </p:nvSpPr>
        <p:spPr>
          <a:xfrm>
            <a:off x="2663507" y="3843938"/>
            <a:ext cx="281390" cy="30699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6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3" name="Ovál 72"/>
          <p:cNvSpPr/>
          <p:nvPr/>
        </p:nvSpPr>
        <p:spPr>
          <a:xfrm>
            <a:off x="1963717" y="3508615"/>
            <a:ext cx="314552" cy="30699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4" name="Ovál 73"/>
          <p:cNvSpPr/>
          <p:nvPr/>
        </p:nvSpPr>
        <p:spPr>
          <a:xfrm>
            <a:off x="2310099" y="3843938"/>
            <a:ext cx="297569" cy="30699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4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5" name="Ovál 74"/>
          <p:cNvSpPr/>
          <p:nvPr/>
        </p:nvSpPr>
        <p:spPr>
          <a:xfrm>
            <a:off x="2643989" y="3497055"/>
            <a:ext cx="297569" cy="30699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6</a:t>
            </a:r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1306" y="5064931"/>
            <a:ext cx="8505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Prodavač vrátil Ondřejovi 40,-Kč.</a:t>
            </a:r>
          </a:p>
          <a:p>
            <a:r>
              <a:rPr lang="cs-CZ" dirty="0" smtClean="0"/>
              <a:t>Prodavačka vrátila Andrejce 20,- Kč.</a:t>
            </a:r>
            <a:endParaRPr lang="cs-CZ" dirty="0"/>
          </a:p>
        </p:txBody>
      </p:sp>
      <p:sp>
        <p:nvSpPr>
          <p:cNvPr id="76" name="Ovál 75"/>
          <p:cNvSpPr/>
          <p:nvPr/>
        </p:nvSpPr>
        <p:spPr>
          <a:xfrm>
            <a:off x="3108947" y="5404271"/>
            <a:ext cx="297569" cy="30699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77" name="Ovál 76"/>
          <p:cNvSpPr/>
          <p:nvPr/>
        </p:nvSpPr>
        <p:spPr>
          <a:xfrm>
            <a:off x="2875928" y="5097279"/>
            <a:ext cx="297569" cy="30699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78" name="Ovál 77"/>
          <p:cNvSpPr/>
          <p:nvPr/>
        </p:nvSpPr>
        <p:spPr>
          <a:xfrm>
            <a:off x="6352659" y="3864421"/>
            <a:ext cx="297569" cy="30699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9" name="Ovál 78"/>
          <p:cNvSpPr/>
          <p:nvPr/>
        </p:nvSpPr>
        <p:spPr>
          <a:xfrm>
            <a:off x="6309682" y="4231260"/>
            <a:ext cx="297569" cy="30699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>
                <a:solidFill>
                  <a:schemeClr val="tx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820378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9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http://office.microsoft.com/klipart</a:t>
            </a:r>
          </a:p>
        </p:txBody>
      </p:sp>
    </p:spTree>
    <p:extLst>
      <p:ext uri="{BB962C8B-B14F-4D97-AF65-F5344CB8AC3E}">
        <p14:creationId xmlns:p14="http://schemas.microsoft.com/office/powerpoint/2010/main" val="15864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40000"/>
            <a:lumOff val="60000"/>
          </a:schemeClr>
        </a:solidFill>
      </a:spPr>
      <a:bodyPr rtlCol="0" anchor="ctr"/>
      <a:lstStyle>
        <a:defPPr algn="ctr">
          <a:defRPr sz="8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659</TotalTime>
  <Words>1229</Words>
  <Application>Microsoft Office PowerPoint</Application>
  <PresentationFormat>Předvádění na obrazovce (4:3)</PresentationFormat>
  <Paragraphs>544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Sčítání a odčítání bez přechodu přes základ v oboru do sta VY_32_INOVACE_1C_08 Číslo projektu: CZ.1.07/1.4.00/21.1101</vt:lpstr>
      <vt:lpstr>Prezentace aplikace PowerPoint</vt:lpstr>
      <vt:lpstr>Vyvozování sčítání desítek </vt:lpstr>
      <vt:lpstr>Sčítání desítek</vt:lpstr>
      <vt:lpstr>Procvičování sčítání</vt:lpstr>
      <vt:lpstr>Vyvozování odčítání desítek</vt:lpstr>
      <vt:lpstr>Odčítání desítek, odčítání jednotek</vt:lpstr>
      <vt:lpstr>Procvičování odčítání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Písemné sčítání a odčítání s přechodem přes základ VY_32_INOVACE_1C_02 Číslo projektu: CZ.1.07/1.5.00/34.1056</dc:title>
  <dc:creator>Angelika</dc:creator>
  <cp:lastModifiedBy>uzivatel</cp:lastModifiedBy>
  <cp:revision>76</cp:revision>
  <dcterms:created xsi:type="dcterms:W3CDTF">2012-12-23T22:28:05Z</dcterms:created>
  <dcterms:modified xsi:type="dcterms:W3CDTF">2013-01-25T10:28:53Z</dcterms:modified>
</cp:coreProperties>
</file>