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2" r:id="rId5"/>
    <p:sldId id="263" r:id="rId6"/>
    <p:sldId id="265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D9F04-E705-4C51-A619-4393231CFBB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65C2-E128-4229-8E23-5082A6CE5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38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2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5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8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874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44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630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4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4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1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9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6A4E3-DD3A-4603-8BB8-D0BE5015FC7A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 Násobení číslem dvě VY_32_INOVACE_1C_10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4891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29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5517271"/>
              </p:ext>
            </p:extLst>
          </p:nvPr>
        </p:nvGraphicFramePr>
        <p:xfrm>
          <a:off x="518161" y="1052736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pozorují znázornění postupného přičítání čísla dvě, z nabídnutých řešení součtů vybírají sudá čísla – násobky čísla dvě. Seznamují se se zápisem příkladů pro výpočet součinu. Sčítáním dvojic, párů se učí násobkům. Levé sloupce jsou  určené pro výpočet součtu, prostřední sloupce – příklady, pravé sloupce nabízejí chybné i správné řešení výpočtu součinu. Klíčová slova: součet, součin, dvojice (pár). Klikáním na terče dochází k odkrývání hodnotících symbolů. Dramatický prvek ve vyučování, hra na obchod, nákup pečiva, praktické řešení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slovní úlohy. 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10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3.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52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Postupné přičítání čísla dvě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294967295"/>
          </p:nvPr>
        </p:nvSpPr>
        <p:spPr>
          <a:xfrm>
            <a:off x="395536" y="1628801"/>
            <a:ext cx="4895566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 = 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2 + 2 =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 + 2 + 2 =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 + 2 + 2 + 2 =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 + 2 + 2 + 2 + 2 =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 + 2 + 2 + 2 + 2 + 2 =</a:t>
            </a:r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265996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70900" y="265996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574" y="196820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2769" y="414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6952" y="414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30296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3" y="413947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83548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574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21938" y="413947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6952" y="3384869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2786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07704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2770" y="3384869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3384869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96561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25141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52158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4487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3252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4088" y="1360517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436096" y="1628800"/>
            <a:ext cx="260520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Učíme se násobit číslem 2</a:t>
            </a:r>
          </a:p>
          <a:p>
            <a:endParaRPr lang="cs-CZ" dirty="0"/>
          </a:p>
          <a:p>
            <a:r>
              <a:rPr lang="cs-CZ" dirty="0" smtClean="0"/>
              <a:t>1 x 2 = 2</a:t>
            </a:r>
          </a:p>
          <a:p>
            <a:endParaRPr lang="cs-CZ" dirty="0"/>
          </a:p>
          <a:p>
            <a:r>
              <a:rPr lang="cs-CZ" dirty="0" smtClean="0"/>
              <a:t>2 x 2 = 4 </a:t>
            </a:r>
          </a:p>
          <a:p>
            <a:endParaRPr lang="cs-CZ" dirty="0"/>
          </a:p>
          <a:p>
            <a:r>
              <a:rPr lang="cs-CZ" dirty="0" smtClean="0"/>
              <a:t>3 x 2 = 6 </a:t>
            </a:r>
          </a:p>
          <a:p>
            <a:endParaRPr lang="cs-CZ" dirty="0"/>
          </a:p>
          <a:p>
            <a:r>
              <a:rPr lang="cs-CZ" dirty="0" smtClean="0"/>
              <a:t>4 x 2 = 8</a:t>
            </a:r>
          </a:p>
          <a:p>
            <a:endParaRPr lang="cs-CZ" dirty="0"/>
          </a:p>
          <a:p>
            <a:r>
              <a:rPr lang="cs-CZ" dirty="0" smtClean="0"/>
              <a:t>5 x 2 = 10 </a:t>
            </a:r>
          </a:p>
          <a:p>
            <a:endParaRPr lang="cs-CZ" dirty="0"/>
          </a:p>
          <a:p>
            <a:r>
              <a:rPr lang="cs-CZ" dirty="0" smtClean="0"/>
              <a:t>6 x 2 = 12</a:t>
            </a:r>
            <a:endParaRPr lang="cs-CZ" dirty="0"/>
          </a:p>
        </p:txBody>
      </p:sp>
      <p:pic>
        <p:nvPicPr>
          <p:cNvPr id="40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661" y="4123952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404" y="4149120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627" y="4923120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608" y="4923120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627" y="5644002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160" y="5657520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681" y="2568280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284" y="3378815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510" y="2574381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84869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430" y="1701185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421" y="5663334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160" y="4923120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608" y="4151688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160" y="3384869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969" y="2574381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Ovál 70"/>
          <p:cNvSpPr/>
          <p:nvPr/>
        </p:nvSpPr>
        <p:spPr>
          <a:xfrm>
            <a:off x="2757519" y="25108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2" name="Ovál 71"/>
          <p:cNvSpPr/>
          <p:nvPr/>
        </p:nvSpPr>
        <p:spPr>
          <a:xfrm>
            <a:off x="2818361" y="56035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3352991" y="33213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74" name="Ovál 73"/>
          <p:cNvSpPr/>
          <p:nvPr/>
        </p:nvSpPr>
        <p:spPr>
          <a:xfrm>
            <a:off x="3363208" y="48596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2757518" y="40856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913675" y="25108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78" name="Ovál 77"/>
          <p:cNvSpPr/>
          <p:nvPr/>
        </p:nvSpPr>
        <p:spPr>
          <a:xfrm>
            <a:off x="3338795" y="25109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757519" y="333130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3913674" y="33213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1" name="Ovál 80"/>
          <p:cNvSpPr/>
          <p:nvPr/>
        </p:nvSpPr>
        <p:spPr>
          <a:xfrm>
            <a:off x="3926604" y="55940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924736" y="48691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3919018" y="406046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vál 83"/>
          <p:cNvSpPr/>
          <p:nvPr/>
        </p:nvSpPr>
        <p:spPr>
          <a:xfrm>
            <a:off x="3344249" y="40881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3364238" y="558035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773999" y="48691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3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89" y="229493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951" y="3892491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355" y="389593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854" y="444312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300" y="44342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156" y="442646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886" y="4429565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83" y="280396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333" y="278809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83" y="334886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442" y="3354346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710" y="3354346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89" y="3893340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264" y="3893340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9465" y="4429565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5117" y="49869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96" y="4982247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2560" y="4971081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917" y="49869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442" y="49869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83" y="49869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Users\Angelika\AppData\Local\Microsoft\Windows\Temporary Internet Files\Content.IE5\BI9F6HQP\MP9004243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031" y="5447446"/>
            <a:ext cx="811267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Users\Angelika\AppData\Local\Microsoft\Windows\Temporary Internet Files\Content.IE5\LKQVB9FG\MP9004388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358" y="5413008"/>
            <a:ext cx="718631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Users\Angelika\AppData\Local\Microsoft\Windows\Temporary Internet Files\Content.IE5\3HXV47WG\MC9004261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698" y="5404589"/>
            <a:ext cx="770367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35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Postupné přičítání čísla dvě</a:t>
            </a:r>
            <a:endParaRPr lang="cs-CZ" dirty="0"/>
          </a:p>
        </p:txBody>
      </p:sp>
      <p:pic>
        <p:nvPicPr>
          <p:cNvPr id="102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265996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1572" y="265996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574" y="196820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2769" y="414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6952" y="414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30296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3" y="413947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83548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574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21938" y="413947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6952" y="3384869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2786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07704" y="486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2770" y="3384869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3384869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96561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25141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52158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4487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3252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56035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4088" y="1360517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422269" y="1600321"/>
            <a:ext cx="268272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Učíme se násobit číslem 2</a:t>
            </a:r>
          </a:p>
          <a:p>
            <a:endParaRPr lang="cs-CZ" dirty="0"/>
          </a:p>
          <a:p>
            <a:r>
              <a:rPr lang="cs-CZ" dirty="0"/>
              <a:t>5</a:t>
            </a:r>
            <a:r>
              <a:rPr lang="cs-CZ" dirty="0" smtClean="0"/>
              <a:t> x 2 = 10</a:t>
            </a:r>
          </a:p>
          <a:p>
            <a:endParaRPr lang="cs-CZ" dirty="0"/>
          </a:p>
          <a:p>
            <a:r>
              <a:rPr lang="cs-CZ" dirty="0"/>
              <a:t>6</a:t>
            </a:r>
            <a:r>
              <a:rPr lang="cs-CZ" dirty="0" smtClean="0"/>
              <a:t> x 2 = 12</a:t>
            </a:r>
          </a:p>
          <a:p>
            <a:endParaRPr lang="cs-CZ" dirty="0"/>
          </a:p>
          <a:p>
            <a:r>
              <a:rPr lang="cs-CZ" dirty="0"/>
              <a:t>7</a:t>
            </a:r>
            <a:r>
              <a:rPr lang="cs-CZ" dirty="0" smtClean="0"/>
              <a:t> x 2 = 14 </a:t>
            </a:r>
          </a:p>
          <a:p>
            <a:endParaRPr lang="cs-CZ" dirty="0"/>
          </a:p>
          <a:p>
            <a:r>
              <a:rPr lang="cs-CZ" dirty="0"/>
              <a:t>8</a:t>
            </a:r>
            <a:r>
              <a:rPr lang="cs-CZ" dirty="0" smtClean="0"/>
              <a:t> x 2 = 16</a:t>
            </a:r>
          </a:p>
          <a:p>
            <a:endParaRPr lang="cs-CZ" dirty="0"/>
          </a:p>
          <a:p>
            <a:r>
              <a:rPr lang="cs-CZ" dirty="0"/>
              <a:t>9</a:t>
            </a:r>
            <a:r>
              <a:rPr lang="cs-CZ" dirty="0" smtClean="0"/>
              <a:t> x 2 = 18 </a:t>
            </a:r>
          </a:p>
          <a:p>
            <a:endParaRPr lang="cs-CZ" dirty="0"/>
          </a:p>
          <a:p>
            <a:r>
              <a:rPr lang="cs-CZ" dirty="0" smtClean="0"/>
              <a:t>10 x 2 = 20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Klikejte na násobky čísla 2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2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664" y="1743532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96S9N0DZ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430" y="1701185"/>
            <a:ext cx="241315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476" y="221222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451" y="406567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190" y="408653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750" y="462795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443" y="462795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506" y="4617186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157" y="4588021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942" y="273705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956" y="273705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209" y="347545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541" y="333603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419" y="333378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716" y="406567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264" y="3893340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967" y="352367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033" y="49869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270" y="51409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180" y="51409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421" y="51409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901" y="51409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201" y="5173397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98826" y="339034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20870" y="339034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0811" y="413894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5287" y="413947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50108" y="413947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07703" y="414912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40630" y="4868107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4165" y="4868107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5288" y="487322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32107" y="4868155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4" y="559300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47864" y="5604683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7824" y="561348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5289" y="5613488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01444" y="2661682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58454" y="2661682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24936" y="2661735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73468" y="2684410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5289" y="3403244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49492" y="3403244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4810" y="1968206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6952" y="1967104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30296" y="1960222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3" descr="D:\Users\Angelika\AppData\Local\Microsoft\Windows\Temporary Internet Files\Content.IE5\3HXV47WG\MP900438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98825" y="1960222"/>
            <a:ext cx="27291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352" y="2211275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926" y="221222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829" y="2220206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9950" y="221910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674" y="273196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540" y="273705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865" y="333925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564" y="2733735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948" y="294796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881" y="333603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033" y="330767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800" y="39013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131" y="3902465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340" y="390653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9950" y="441701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4419084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460" y="4433860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9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443" y="4439896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031" y="4439896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298" y="3901389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698" y="49810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770" y="4987622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795" y="4981008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" name="Picture 6" descr="D:\Users\Angelika\AppData\Local\Microsoft\Windows\Temporary Internet Files\Content.IE5\LKQVB9FG\MC900435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11" y="5012107"/>
            <a:ext cx="320410" cy="2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0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904" y="1743532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750" y="2460576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2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130" y="2457131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750" y="3170891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4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113" y="3178038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050" y="3884465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6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612" y="3897120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919" y="4627977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635084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9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689" y="5348868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0" name="Picture 4" descr="D:\Users\Angelika\AppData\Local\Microsoft\Windows\Temporary Internet Files\Content.IE5\NW4HF4T8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752" y="5348868"/>
            <a:ext cx="252000" cy="2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2" name="Ovál 181"/>
          <p:cNvSpPr/>
          <p:nvPr/>
        </p:nvSpPr>
        <p:spPr>
          <a:xfrm>
            <a:off x="3606233" y="31442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3" name="Ovál 182"/>
          <p:cNvSpPr/>
          <p:nvPr/>
        </p:nvSpPr>
        <p:spPr>
          <a:xfrm>
            <a:off x="4041076" y="314467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4" name="Ovál 183"/>
          <p:cNvSpPr/>
          <p:nvPr/>
        </p:nvSpPr>
        <p:spPr>
          <a:xfrm>
            <a:off x="4063343" y="38346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5" name="Ovál 184"/>
          <p:cNvSpPr/>
          <p:nvPr/>
        </p:nvSpPr>
        <p:spPr>
          <a:xfrm>
            <a:off x="4508419" y="38336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6" name="Ovál 185"/>
          <p:cNvSpPr/>
          <p:nvPr/>
        </p:nvSpPr>
        <p:spPr>
          <a:xfrm>
            <a:off x="4550553" y="45557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7" name="Ovál 186"/>
          <p:cNvSpPr/>
          <p:nvPr/>
        </p:nvSpPr>
        <p:spPr>
          <a:xfrm>
            <a:off x="4152055" y="53879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8" name="Ovál 187"/>
          <p:cNvSpPr/>
          <p:nvPr/>
        </p:nvSpPr>
        <p:spPr>
          <a:xfrm>
            <a:off x="4598926" y="53927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9" name="Ovál 188"/>
          <p:cNvSpPr/>
          <p:nvPr/>
        </p:nvSpPr>
        <p:spPr>
          <a:xfrm>
            <a:off x="4103202" y="45644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0" name="Ovál 189"/>
          <p:cNvSpPr/>
          <p:nvPr/>
        </p:nvSpPr>
        <p:spPr>
          <a:xfrm>
            <a:off x="5061919" y="53812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1" name="Ovál 190"/>
          <p:cNvSpPr/>
          <p:nvPr/>
        </p:nvSpPr>
        <p:spPr>
          <a:xfrm>
            <a:off x="5004143" y="45557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2" name="Ovál 191"/>
          <p:cNvSpPr/>
          <p:nvPr/>
        </p:nvSpPr>
        <p:spPr>
          <a:xfrm>
            <a:off x="4976564" y="38346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3" name="Ovál 192"/>
          <p:cNvSpPr/>
          <p:nvPr/>
        </p:nvSpPr>
        <p:spPr>
          <a:xfrm>
            <a:off x="4508419" y="31536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4" name="Ovál 193"/>
          <p:cNvSpPr/>
          <p:nvPr/>
        </p:nvSpPr>
        <p:spPr>
          <a:xfrm>
            <a:off x="3531649" y="23673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95" name="Ovál 194"/>
          <p:cNvSpPr/>
          <p:nvPr/>
        </p:nvSpPr>
        <p:spPr>
          <a:xfrm>
            <a:off x="3993077" y="23617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96" name="Ovál 195"/>
          <p:cNvSpPr/>
          <p:nvPr/>
        </p:nvSpPr>
        <p:spPr>
          <a:xfrm>
            <a:off x="4478188" y="23580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7" name="Ovál 196"/>
          <p:cNvSpPr/>
          <p:nvPr/>
        </p:nvSpPr>
        <p:spPr>
          <a:xfrm>
            <a:off x="3532107" y="167120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98" name="Ovál 197"/>
          <p:cNvSpPr/>
          <p:nvPr/>
        </p:nvSpPr>
        <p:spPr>
          <a:xfrm>
            <a:off x="3986735" y="16715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9" name="Ovál 198"/>
          <p:cNvSpPr/>
          <p:nvPr/>
        </p:nvSpPr>
        <p:spPr>
          <a:xfrm>
            <a:off x="4451940" y="167120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222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</p:childTnLst>
        </p:cTn>
      </p:par>
    </p:tnLst>
    <p:bldLst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číslem dvě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648071"/>
          </a:xfrm>
        </p:spPr>
        <p:txBody>
          <a:bodyPr/>
          <a:lstStyle/>
          <a:p>
            <a:r>
              <a:rPr lang="cs-CZ" dirty="0" smtClean="0"/>
              <a:t>Znázornění příkladů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268761"/>
            <a:ext cx="4041775" cy="648071"/>
          </a:xfrm>
        </p:spPr>
        <p:txBody>
          <a:bodyPr/>
          <a:lstStyle/>
          <a:p>
            <a:r>
              <a:rPr lang="cs-CZ" dirty="0" smtClean="0"/>
              <a:t>Vypočítejte součin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1 x 2 =</a:t>
            </a:r>
          </a:p>
          <a:p>
            <a:r>
              <a:rPr lang="cs-CZ" sz="4000" dirty="0" smtClean="0"/>
              <a:t>7 x 2 =</a:t>
            </a:r>
          </a:p>
          <a:p>
            <a:r>
              <a:rPr lang="cs-CZ" sz="4000" dirty="0" smtClean="0"/>
              <a:t>4 x 2 =</a:t>
            </a:r>
          </a:p>
          <a:p>
            <a:r>
              <a:rPr lang="cs-CZ" sz="4000" dirty="0" smtClean="0"/>
              <a:t>5 x 2 =</a:t>
            </a:r>
          </a:p>
          <a:p>
            <a:r>
              <a:rPr lang="cs-CZ" sz="4000" dirty="0" smtClean="0"/>
              <a:t>10 x 2 =</a:t>
            </a:r>
            <a:endParaRPr lang="cs-CZ" sz="4000" dirty="0"/>
          </a:p>
        </p:txBody>
      </p:sp>
      <p:pic>
        <p:nvPicPr>
          <p:cNvPr id="1026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58" y="2420888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49" y="307029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650" y="4546145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9" y="5373216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13" y="385607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740" y="307029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14" y="4581128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794" y="385607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793" y="4581128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602" y="3066985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338" y="4576146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650" y="385607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418" y="454131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710" y="307029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893" y="3069847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011" y="3069847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083" y="3069847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602" y="3856072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418" y="5746356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075" y="5743123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00" y="5794890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013" y="5772520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679" y="5751141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010" y="5378486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709" y="5355483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745" y="5373216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151" y="5373216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917" y="155679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3240" y="52652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0498" y="457130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353" y="384768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310629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42" y="245688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706" y="24568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5567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4568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764" y="31062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702" y="38560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353" y="454674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353" y="529017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141" y="31062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764" y="383192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565" y="454614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286" y="52724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Ovál 54"/>
          <p:cNvSpPr/>
          <p:nvPr/>
        </p:nvSpPr>
        <p:spPr>
          <a:xfrm>
            <a:off x="6834744" y="524467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812327" y="45012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8107685" y="38021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7479296" y="30788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8090631" y="24208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7516706" y="522693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7475955" y="45084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7475956" y="37864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812327" y="30607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7452288" y="24208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5" name="Ovál 64"/>
          <p:cNvSpPr/>
          <p:nvPr/>
        </p:nvSpPr>
        <p:spPr>
          <a:xfrm>
            <a:off x="8154092" y="52197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8108109" y="451720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6822532" y="38105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8" name="Ovál 67"/>
          <p:cNvSpPr/>
          <p:nvPr/>
        </p:nvSpPr>
        <p:spPr>
          <a:xfrm>
            <a:off x="8107685" y="30850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6808748" y="24018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39601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  <p:bldLst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7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číslem dvě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648071"/>
          </a:xfrm>
        </p:spPr>
        <p:txBody>
          <a:bodyPr/>
          <a:lstStyle/>
          <a:p>
            <a:r>
              <a:rPr lang="cs-CZ" dirty="0" smtClean="0"/>
              <a:t>Znázornění příkladů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268761"/>
            <a:ext cx="4041775" cy="648071"/>
          </a:xfrm>
        </p:spPr>
        <p:txBody>
          <a:bodyPr/>
          <a:lstStyle/>
          <a:p>
            <a:r>
              <a:rPr lang="cs-CZ" dirty="0" smtClean="0"/>
              <a:t>Vypočítejte součin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6 x 2 =</a:t>
            </a:r>
          </a:p>
          <a:p>
            <a:r>
              <a:rPr lang="cs-CZ" sz="4000" dirty="0" smtClean="0"/>
              <a:t>2 x 2 =</a:t>
            </a:r>
          </a:p>
          <a:p>
            <a:r>
              <a:rPr lang="cs-CZ" sz="4000" dirty="0"/>
              <a:t>9</a:t>
            </a:r>
            <a:r>
              <a:rPr lang="cs-CZ" sz="4000" dirty="0" smtClean="0"/>
              <a:t> x 2 =</a:t>
            </a:r>
          </a:p>
          <a:p>
            <a:r>
              <a:rPr lang="cs-CZ" sz="4000" dirty="0"/>
              <a:t>3</a:t>
            </a:r>
            <a:r>
              <a:rPr lang="cs-CZ" sz="4000" dirty="0" smtClean="0"/>
              <a:t> x 2 =</a:t>
            </a:r>
          </a:p>
          <a:p>
            <a:r>
              <a:rPr lang="cs-CZ" sz="4000" dirty="0"/>
              <a:t>8</a:t>
            </a:r>
            <a:r>
              <a:rPr lang="cs-CZ" sz="4000" dirty="0" smtClean="0"/>
              <a:t> x 2 =</a:t>
            </a:r>
            <a:endParaRPr lang="cs-CZ" sz="4000" dirty="0"/>
          </a:p>
        </p:txBody>
      </p:sp>
      <p:pic>
        <p:nvPicPr>
          <p:cNvPr id="1026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45" y="2343943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086" y="2340991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090" y="3991682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9" y="537321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63" y="3669929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72" y="3031430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14" y="3982072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123" y="3670464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638" y="3991682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44" y="3028568"/>
            <a:ext cx="53947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541" y="3991682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945" y="3651929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913" y="3646727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129" y="2340991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795" y="2340991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177" y="2340991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042" y="2342958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799" y="3646727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09" y="570248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013" y="570248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777" y="569721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073" y="5354502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149" y="5340855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745" y="537321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151" y="537321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917" y="155679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065" y="530167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0498" y="4571309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353" y="384768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1420" y="312184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134" y="245688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706" y="24568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5567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6717" y="31062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829" y="245402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702" y="38560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353" y="454674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005" y="530167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141" y="310629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764" y="383192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565" y="454614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286" y="527243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Ovál 54"/>
          <p:cNvSpPr/>
          <p:nvPr/>
        </p:nvSpPr>
        <p:spPr>
          <a:xfrm>
            <a:off x="8176970" y="51837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859928" y="44935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7490677" y="37812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8078419" y="23371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801636" y="23682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7549286" y="52120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823903" y="30763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7467155" y="234394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834744" y="37812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8159517" y="445514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7549286" y="44803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8147818" y="37557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8121069" y="30489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8" name="Ovál 67"/>
          <p:cNvSpPr/>
          <p:nvPr/>
        </p:nvSpPr>
        <p:spPr>
          <a:xfrm>
            <a:off x="7490263" y="30551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6903071" y="522971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9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014" y="4582586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123" y="4586790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D:\Users\Angelika\AppData\Local\Microsoft\Windows\Temporary Internet Files\Content.IE5\YA1NHVHO\MC900332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72" y="4590551"/>
            <a:ext cx="485528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33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  <p:bldLst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62068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Jeden rohlík stojí 2,- Kč.</a:t>
            </a:r>
            <a:br>
              <a:rPr lang="cs-CZ" sz="2400" dirty="0" smtClean="0"/>
            </a:br>
            <a:r>
              <a:rPr lang="cs-CZ" sz="2400" dirty="0" smtClean="0"/>
              <a:t>Veronika si koupila čtyři rohlíky.</a:t>
            </a:r>
            <a:br>
              <a:rPr lang="cs-CZ" sz="2400" dirty="0" smtClean="0"/>
            </a:br>
            <a:r>
              <a:rPr lang="cs-CZ" sz="2400" dirty="0" smtClean="0"/>
              <a:t>Kolik korun zaplatila Veronika u pokladny?</a:t>
            </a:r>
            <a:endParaRPr lang="cs-CZ" sz="2400" dirty="0"/>
          </a:p>
        </p:txBody>
      </p:sp>
      <p:pic>
        <p:nvPicPr>
          <p:cNvPr id="2050" name="Picture 2" descr="D:\Users\Angelika\AppData\Local\Microsoft\Windows\Temporary Internet Files\Content.IE5\96S9N0DZ\MC900232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536" y="2193170"/>
            <a:ext cx="792768" cy="58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1" y="1981813"/>
            <a:ext cx="93310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Znázornění:</a:t>
            </a:r>
          </a:p>
          <a:p>
            <a:r>
              <a:rPr lang="cs-CZ" sz="2000" dirty="0" smtClean="0"/>
              <a:t>Veronika koupila:</a:t>
            </a:r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12" name="Picture 2" descr="D:\Users\Angelika\AppData\Local\Microsoft\Windows\Temporary Internet Files\Content.IE5\96S9N0DZ\MC900232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748" y="2207582"/>
            <a:ext cx="792768" cy="58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96S9N0DZ\MC900232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93168"/>
            <a:ext cx="792768" cy="58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96S9N0DZ\MC9002325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81379"/>
            <a:ext cx="792768" cy="58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1521" y="2770248"/>
            <a:ext cx="828091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Veronika zaplatila:                 2,-Kč   +   2,-Kč  +  2,-Kč  +  2,- Kč</a:t>
            </a:r>
          </a:p>
          <a:p>
            <a:endParaRPr lang="cs-CZ" sz="2000" dirty="0" smtClean="0"/>
          </a:p>
          <a:p>
            <a:r>
              <a:rPr lang="cs-CZ" sz="2000" dirty="0" smtClean="0"/>
              <a:t>Výpočet:</a:t>
            </a:r>
          </a:p>
          <a:p>
            <a:endParaRPr lang="cs-CZ" sz="2000" dirty="0"/>
          </a:p>
          <a:p>
            <a:r>
              <a:rPr lang="cs-CZ" sz="2400" dirty="0" smtClean="0"/>
              <a:t>4 x 2 =      </a:t>
            </a:r>
          </a:p>
          <a:p>
            <a:endParaRPr lang="cs-CZ" sz="2400" dirty="0"/>
          </a:p>
          <a:p>
            <a:r>
              <a:rPr lang="cs-CZ" sz="2800" dirty="0" smtClean="0"/>
              <a:t>V</a:t>
            </a:r>
            <a:r>
              <a:rPr lang="cs-CZ" sz="2400" dirty="0" smtClean="0"/>
              <a:t>eronika zaplatila za rohlíky u pokladny         </a:t>
            </a:r>
            <a:r>
              <a:rPr lang="cs-CZ" sz="2000" dirty="0" smtClean="0"/>
              <a:t> 8               </a:t>
            </a:r>
            <a:r>
              <a:rPr lang="cs-CZ" sz="2400" dirty="0" smtClean="0"/>
              <a:t>korun.</a:t>
            </a:r>
          </a:p>
          <a:p>
            <a:endParaRPr lang="cs-CZ" sz="2000" dirty="0"/>
          </a:p>
        </p:txBody>
      </p:sp>
      <p:pic>
        <p:nvPicPr>
          <p:cNvPr id="16" name="Picture 3" descr="D:\Users\Angelika\AppData\Local\Microsoft\Windows\Temporary Internet Files\Content.IE5\3HXV47WG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960" y="406904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920" y="40610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D:\Users\Angelika\AppData\Local\Microsoft\Windows\Temporary Internet Files\Content.IE5\NW4HF4T8\MC90043316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134" y="40770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vál 21"/>
          <p:cNvSpPr/>
          <p:nvPr/>
        </p:nvSpPr>
        <p:spPr>
          <a:xfrm>
            <a:off x="6372200" y="479715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859311" y="479715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Ovál 23"/>
          <p:cNvSpPr/>
          <p:nvPr/>
        </p:nvSpPr>
        <p:spPr>
          <a:xfrm>
            <a:off x="5310001" y="479715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684245" y="40235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818311" y="40155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832525" y="40315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4" name="Picture 6" descr="D:\Users\Angelika\AppData\Local\Microsoft\Windows\Temporary Internet Files\Content.IE5\NW4HF4T8\MC900331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220" y="476672"/>
            <a:ext cx="1185848" cy="143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:\Users\Angelika\AppData\Local\Microsoft\Windows\Temporary Internet Files\Content.IE5\6HL8TLYN\MC90044131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068" y="3534602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06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5864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500</Words>
  <Application>Microsoft Office PowerPoint</Application>
  <PresentationFormat>Předvádění na obrazovce (4:3)</PresentationFormat>
  <Paragraphs>173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Násobení číslem dvě VY_32_INOVACE_1C_10 Číslo projektu: CZ.1.07/1.4.00/21.1101</vt:lpstr>
      <vt:lpstr>Prezentace aplikace PowerPoint</vt:lpstr>
      <vt:lpstr>Postupné přičítání čísla dvě</vt:lpstr>
      <vt:lpstr>Postupné přičítání čísla dvě</vt:lpstr>
      <vt:lpstr>Násobení číslem dvě</vt:lpstr>
      <vt:lpstr>Násobení číslem dvě</vt:lpstr>
      <vt:lpstr>Jeden rohlík stojí 2,- Kč. Veronika si koupila čtyři rohlíky. Kolik korun zaplatila Veronika u pokladny?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VY_32_INOVACE_1C_02 Číslo projektu: CZ.1.07/1.5.00/34.1056</dc:title>
  <dc:creator>Angelika</dc:creator>
  <cp:lastModifiedBy>uzivatel</cp:lastModifiedBy>
  <cp:revision>58</cp:revision>
  <dcterms:created xsi:type="dcterms:W3CDTF">2012-12-23T22:28:05Z</dcterms:created>
  <dcterms:modified xsi:type="dcterms:W3CDTF">2013-01-21T12:16:06Z</dcterms:modified>
</cp:coreProperties>
</file>