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F0D-6409-45B0-A6BB-9E7A23F32B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B546-DC19-471A-AD27-AE9A29B96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2249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F0D-6409-45B0-A6BB-9E7A23F32B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B546-DC19-471A-AD27-AE9A29B96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0464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F0D-6409-45B0-A6BB-9E7A23F32B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B546-DC19-471A-AD27-AE9A29B96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400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F0D-6409-45B0-A6BB-9E7A23F32B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B546-DC19-471A-AD27-AE9A29B96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5142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F0D-6409-45B0-A6BB-9E7A23F32B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B546-DC19-471A-AD27-AE9A29B96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3390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F0D-6409-45B0-A6BB-9E7A23F32B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B546-DC19-471A-AD27-AE9A29B96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746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F0D-6409-45B0-A6BB-9E7A23F32B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B546-DC19-471A-AD27-AE9A29B96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925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F0D-6409-45B0-A6BB-9E7A23F32B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B546-DC19-471A-AD27-AE9A29B96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5676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F0D-6409-45B0-A6BB-9E7A23F32B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B546-DC19-471A-AD27-AE9A29B96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6614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F0D-6409-45B0-A6BB-9E7A23F32B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B546-DC19-471A-AD27-AE9A29B96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693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F0D-6409-45B0-A6BB-9E7A23F32B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B546-DC19-471A-AD27-AE9A29B96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966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EAAF0D-6409-45B0-A6BB-9E7A23F32B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C2B546-DC19-471A-AD27-AE9A29B96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3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Sčítání a odčítání jednotek bez přechodu desítek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VY_32_INOVACE_1C_11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6017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9842802"/>
              </p:ext>
            </p:extLst>
          </p:nvPr>
        </p:nvGraphicFramePr>
        <p:xfrm>
          <a:off x="323528" y="520153"/>
          <a:ext cx="8280920" cy="617692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60240"/>
                <a:gridCol w="6120680"/>
              </a:tblGrid>
              <a:tr h="24332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sčítají a odčítají příklady, pomocí interaktivního cvičení si procvičují sčítání a odčítání do sta bez přechodu desítek. Žáci  hledají v číselné řadě špatně zařazená čísla. Pokud žák špatné číslo nalezne, po kliknutí myší na dané kolečko se špatným číslem, se objeví 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 úsměvem. Žáci  na stránce vidí příklady, které vypočítají a  pomoci skrytého pera výsledky zapíší. Po vypočítání všech příkladů si zkontrolují správné výsledky. Po kliknutí myší na správný výsledek se pod správnou hvězdičkou s výsledkem příkladu objeví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 úsměvem. Pod hvězdičkou se špatným výsledkem se objeví zamračený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 Žáci se učí řešit slovní úlohy. Po přečtení dané úlohy se žáci musí rozhodnout, zda se v úloze bude sčítat nebo odčítat. Příklad vypočítají a po kliknutí myší na správný výsledek se jim objeví žlutý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 úsměvem. 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Antonie Veselá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4278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r>
                        <a:rPr lang="cs-CZ" sz="120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1.stupeň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9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4.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15082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6781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Veselý obličej 20"/>
          <p:cNvSpPr/>
          <p:nvPr/>
        </p:nvSpPr>
        <p:spPr>
          <a:xfrm>
            <a:off x="5568930" y="3351851"/>
            <a:ext cx="698616" cy="69837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1944301" y="3412709"/>
            <a:ext cx="698616" cy="69837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195736" y="920348"/>
            <a:ext cx="4680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Počítání do 100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1844824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Najdi chyby v číselné řadě a doplň správné číslo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922009" y="330469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62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8234563" y="330469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0" y="330523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61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1856803" y="330523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53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2750809" y="328498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64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3665209" y="327243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65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4608004" y="329687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66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5521807" y="330469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6405763" y="328498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68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7320163" y="330469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69</a:t>
            </a:r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179512" y="3284984"/>
            <a:ext cx="87129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lačítko akce: Zpět nebo Předchozí 21">
            <a:hlinkClick r:id="" action="ppaction://hlinkshowjump?jump=previousslide" highlightClick="1"/>
          </p:cNvPr>
          <p:cNvSpPr/>
          <p:nvPr/>
        </p:nvSpPr>
        <p:spPr>
          <a:xfrm>
            <a:off x="243793" y="6232983"/>
            <a:ext cx="1015839" cy="5086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028384" y="6232983"/>
            <a:ext cx="1008112" cy="5086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2957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xit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Veselý obličej 29"/>
          <p:cNvSpPr/>
          <p:nvPr/>
        </p:nvSpPr>
        <p:spPr>
          <a:xfrm>
            <a:off x="3563864" y="4654279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4831889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6076650" y="4663862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3563864" y="3313800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075236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4831890" y="3327068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002878" y="214358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383594" y="2153095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667309" y="2161397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Počítej příklady a najdi správné výsledky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060848"/>
            <a:ext cx="21146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12 + 3 = </a:t>
            </a:r>
          </a:p>
        </p:txBody>
      </p:sp>
      <p:sp>
        <p:nvSpPr>
          <p:cNvPr id="6" name="6cípá hvězda 5"/>
          <p:cNvSpPr/>
          <p:nvPr/>
        </p:nvSpPr>
        <p:spPr>
          <a:xfrm>
            <a:off x="4520920" y="1909202"/>
            <a:ext cx="914400" cy="914400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7" name="6cípá hvězda 6"/>
          <p:cNvSpPr/>
          <p:nvPr/>
        </p:nvSpPr>
        <p:spPr>
          <a:xfrm>
            <a:off x="3237205" y="1909202"/>
            <a:ext cx="914400" cy="914400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8" name="6cípá hvězda 7"/>
          <p:cNvSpPr/>
          <p:nvPr/>
        </p:nvSpPr>
        <p:spPr>
          <a:xfrm>
            <a:off x="5856490" y="1915889"/>
            <a:ext cx="914400" cy="914400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187625" y="3244334"/>
            <a:ext cx="21959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/>
              <a:t>25 + </a:t>
            </a:r>
            <a:r>
              <a:rPr lang="cs-CZ" sz="4400" dirty="0"/>
              <a:t>4</a:t>
            </a:r>
            <a:r>
              <a:rPr lang="cs-CZ" sz="4400" dirty="0" smtClean="0"/>
              <a:t> = </a:t>
            </a:r>
          </a:p>
        </p:txBody>
      </p:sp>
      <p:sp>
        <p:nvSpPr>
          <p:cNvPr id="16" name="6cípá hvězda 15"/>
          <p:cNvSpPr/>
          <p:nvPr/>
        </p:nvSpPr>
        <p:spPr>
          <a:xfrm>
            <a:off x="5951075" y="316310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4705368" y="3109772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18" name="6cípá hvězda 17"/>
          <p:cNvSpPr/>
          <p:nvPr/>
        </p:nvSpPr>
        <p:spPr>
          <a:xfrm>
            <a:off x="3417475" y="3099375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29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87626" y="4581128"/>
            <a:ext cx="2202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33 + 7 =</a:t>
            </a:r>
            <a:endParaRPr lang="cs-CZ" sz="4400" dirty="0"/>
          </a:p>
        </p:txBody>
      </p:sp>
      <p:sp>
        <p:nvSpPr>
          <p:cNvPr id="23" name="6cípá hvězda 22"/>
          <p:cNvSpPr/>
          <p:nvPr/>
        </p:nvSpPr>
        <p:spPr>
          <a:xfrm>
            <a:off x="3417475" y="4426586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24" name="6cípá hvězda 23"/>
          <p:cNvSpPr/>
          <p:nvPr/>
        </p:nvSpPr>
        <p:spPr>
          <a:xfrm>
            <a:off x="4663805" y="4426586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39</a:t>
            </a:r>
            <a:endParaRPr lang="cs-CZ" dirty="0"/>
          </a:p>
        </p:txBody>
      </p:sp>
      <p:sp>
        <p:nvSpPr>
          <p:cNvPr id="25" name="6cípá hvězda 24"/>
          <p:cNvSpPr/>
          <p:nvPr/>
        </p:nvSpPr>
        <p:spPr>
          <a:xfrm>
            <a:off x="5930262" y="4436169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028384" y="6232983"/>
            <a:ext cx="1008112" cy="5086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lačítko akce: Zpět nebo Předchozí 27">
            <a:hlinkClick r:id="" action="ppaction://hlinkshowjump?jump=previousslide" highlightClick="1"/>
          </p:cNvPr>
          <p:cNvSpPr/>
          <p:nvPr/>
        </p:nvSpPr>
        <p:spPr>
          <a:xfrm>
            <a:off x="243793" y="6232983"/>
            <a:ext cx="1015839" cy="5086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059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6" grpId="0" animBg="1"/>
      <p:bldP spid="17" grpId="0" animBg="1"/>
      <p:bldP spid="18" grpId="0" animBg="1"/>
      <p:bldP spid="23" grpId="0" animBg="1"/>
      <p:bldP spid="24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Veselý obličej 29"/>
          <p:cNvSpPr/>
          <p:nvPr/>
        </p:nvSpPr>
        <p:spPr>
          <a:xfrm>
            <a:off x="3563864" y="4654279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4831889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6076650" y="4663862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3563864" y="3313800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075236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4831890" y="3327068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002878" y="214358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383594" y="2153095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667309" y="2161397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Počítej příklady a najdi správné výsledky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060848"/>
            <a:ext cx="21146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42 + 6 = </a:t>
            </a:r>
          </a:p>
        </p:txBody>
      </p:sp>
      <p:sp>
        <p:nvSpPr>
          <p:cNvPr id="6" name="6cípá hvězda 5"/>
          <p:cNvSpPr/>
          <p:nvPr/>
        </p:nvSpPr>
        <p:spPr>
          <a:xfrm>
            <a:off x="4520920" y="1909202"/>
            <a:ext cx="914400" cy="914400"/>
          </a:xfrm>
          <a:prstGeom prst="star6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7" name="6cípá hvězda 6"/>
          <p:cNvSpPr/>
          <p:nvPr/>
        </p:nvSpPr>
        <p:spPr>
          <a:xfrm>
            <a:off x="3237205" y="1909202"/>
            <a:ext cx="914400" cy="914400"/>
          </a:xfrm>
          <a:prstGeom prst="star6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46</a:t>
            </a:r>
            <a:endParaRPr lang="cs-CZ" dirty="0"/>
          </a:p>
        </p:txBody>
      </p:sp>
      <p:sp>
        <p:nvSpPr>
          <p:cNvPr id="8" name="6cípá hvězda 7"/>
          <p:cNvSpPr/>
          <p:nvPr/>
        </p:nvSpPr>
        <p:spPr>
          <a:xfrm>
            <a:off x="5856490" y="1915889"/>
            <a:ext cx="914400" cy="914400"/>
          </a:xfrm>
          <a:prstGeom prst="star6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49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187625" y="3244334"/>
            <a:ext cx="21959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/>
              <a:t>55 + </a:t>
            </a:r>
            <a:r>
              <a:rPr lang="cs-CZ" sz="4400" dirty="0"/>
              <a:t>4</a:t>
            </a:r>
            <a:r>
              <a:rPr lang="cs-CZ" sz="4400" dirty="0" smtClean="0"/>
              <a:t> = </a:t>
            </a:r>
          </a:p>
        </p:txBody>
      </p:sp>
      <p:sp>
        <p:nvSpPr>
          <p:cNvPr id="16" name="6cípá hvězda 15"/>
          <p:cNvSpPr/>
          <p:nvPr/>
        </p:nvSpPr>
        <p:spPr>
          <a:xfrm>
            <a:off x="5930262" y="3171854"/>
            <a:ext cx="914400" cy="914400"/>
          </a:xfrm>
          <a:prstGeom prst="star6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58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4705368" y="3109772"/>
            <a:ext cx="914400" cy="914400"/>
          </a:xfrm>
          <a:prstGeom prst="star6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18" name="6cípá hvězda 17"/>
          <p:cNvSpPr/>
          <p:nvPr/>
        </p:nvSpPr>
        <p:spPr>
          <a:xfrm>
            <a:off x="3417475" y="3099375"/>
            <a:ext cx="914400" cy="914400"/>
          </a:xfrm>
          <a:prstGeom prst="star6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59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87626" y="4581128"/>
            <a:ext cx="2202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61 + 7 =</a:t>
            </a:r>
            <a:endParaRPr lang="cs-CZ" sz="4400" dirty="0"/>
          </a:p>
        </p:txBody>
      </p:sp>
      <p:sp>
        <p:nvSpPr>
          <p:cNvPr id="23" name="6cípá hvězda 22"/>
          <p:cNvSpPr/>
          <p:nvPr/>
        </p:nvSpPr>
        <p:spPr>
          <a:xfrm>
            <a:off x="3417475" y="4426586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62</a:t>
            </a:r>
            <a:endParaRPr lang="cs-CZ" dirty="0"/>
          </a:p>
        </p:txBody>
      </p:sp>
      <p:sp>
        <p:nvSpPr>
          <p:cNvPr id="24" name="6cípá hvězda 23"/>
          <p:cNvSpPr/>
          <p:nvPr/>
        </p:nvSpPr>
        <p:spPr>
          <a:xfrm>
            <a:off x="4663805" y="4426586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65</a:t>
            </a:r>
            <a:endParaRPr lang="cs-CZ" dirty="0"/>
          </a:p>
        </p:txBody>
      </p:sp>
      <p:sp>
        <p:nvSpPr>
          <p:cNvPr id="25" name="6cípá hvězda 24"/>
          <p:cNvSpPr/>
          <p:nvPr/>
        </p:nvSpPr>
        <p:spPr>
          <a:xfrm>
            <a:off x="5930262" y="4436169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68</a:t>
            </a:r>
            <a:endParaRPr lang="cs-CZ" dirty="0"/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028384" y="6232983"/>
            <a:ext cx="1008112" cy="5086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lačítko akce: Zpět nebo Předchozí 27">
            <a:hlinkClick r:id="" action="ppaction://hlinkshowjump?jump=previousslide" highlightClick="1"/>
          </p:cNvPr>
          <p:cNvSpPr/>
          <p:nvPr/>
        </p:nvSpPr>
        <p:spPr>
          <a:xfrm>
            <a:off x="243793" y="6232983"/>
            <a:ext cx="1015839" cy="5086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350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6" grpId="0" animBg="1"/>
      <p:bldP spid="17" grpId="0" animBg="1"/>
      <p:bldP spid="18" grpId="0" animBg="1"/>
      <p:bldP spid="23" grpId="0" animBg="1"/>
      <p:bldP spid="24" grpId="0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Veselý obličej 29"/>
          <p:cNvSpPr/>
          <p:nvPr/>
        </p:nvSpPr>
        <p:spPr>
          <a:xfrm>
            <a:off x="3563864" y="4654279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4831889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6076650" y="4663862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3563864" y="3313800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075236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4831890" y="3327068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4869470" y="214358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536478" y="2153095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6091021" y="2121513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Počítej příklady a najdi správné výsledky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060848"/>
            <a:ext cx="21146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71 + 9 = </a:t>
            </a:r>
          </a:p>
        </p:txBody>
      </p:sp>
      <p:sp>
        <p:nvSpPr>
          <p:cNvPr id="6" name="6cípá hvězda 5"/>
          <p:cNvSpPr/>
          <p:nvPr/>
        </p:nvSpPr>
        <p:spPr>
          <a:xfrm>
            <a:off x="5944633" y="1893820"/>
            <a:ext cx="914400" cy="914400"/>
          </a:xfrm>
          <a:prstGeom prst="star6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7" name="6cípá hvězda 6"/>
          <p:cNvSpPr/>
          <p:nvPr/>
        </p:nvSpPr>
        <p:spPr>
          <a:xfrm>
            <a:off x="3390090" y="1915889"/>
            <a:ext cx="914400" cy="914400"/>
          </a:xfrm>
          <a:prstGeom prst="star6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79</a:t>
            </a:r>
            <a:endParaRPr lang="cs-CZ" dirty="0"/>
          </a:p>
        </p:txBody>
      </p:sp>
      <p:sp>
        <p:nvSpPr>
          <p:cNvPr id="8" name="6cípá hvězda 7"/>
          <p:cNvSpPr/>
          <p:nvPr/>
        </p:nvSpPr>
        <p:spPr>
          <a:xfrm>
            <a:off x="4705368" y="1914076"/>
            <a:ext cx="914400" cy="914400"/>
          </a:xfrm>
          <a:prstGeom prst="star6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77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187625" y="3244334"/>
            <a:ext cx="21959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/>
              <a:t>80 + </a:t>
            </a:r>
            <a:r>
              <a:rPr lang="cs-CZ" sz="4400" dirty="0"/>
              <a:t>8</a:t>
            </a:r>
            <a:r>
              <a:rPr lang="cs-CZ" sz="4400" dirty="0" smtClean="0"/>
              <a:t> = </a:t>
            </a:r>
          </a:p>
        </p:txBody>
      </p:sp>
      <p:sp>
        <p:nvSpPr>
          <p:cNvPr id="16" name="6cípá hvězda 15"/>
          <p:cNvSpPr/>
          <p:nvPr/>
        </p:nvSpPr>
        <p:spPr>
          <a:xfrm>
            <a:off x="5944632" y="3163107"/>
            <a:ext cx="914400" cy="914400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4705368" y="3109772"/>
            <a:ext cx="914400" cy="914400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87</a:t>
            </a:r>
            <a:endParaRPr lang="cs-CZ" dirty="0"/>
          </a:p>
        </p:txBody>
      </p:sp>
      <p:sp>
        <p:nvSpPr>
          <p:cNvPr id="18" name="6cípá hvězda 17"/>
          <p:cNvSpPr/>
          <p:nvPr/>
        </p:nvSpPr>
        <p:spPr>
          <a:xfrm>
            <a:off x="3417475" y="3099375"/>
            <a:ext cx="914400" cy="914400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88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87626" y="4581128"/>
            <a:ext cx="2202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92 + 3 =</a:t>
            </a:r>
            <a:endParaRPr lang="cs-CZ" sz="4400" dirty="0"/>
          </a:p>
        </p:txBody>
      </p:sp>
      <p:sp>
        <p:nvSpPr>
          <p:cNvPr id="23" name="6cípá hvězda 22"/>
          <p:cNvSpPr/>
          <p:nvPr/>
        </p:nvSpPr>
        <p:spPr>
          <a:xfrm>
            <a:off x="3417475" y="4426586"/>
            <a:ext cx="914400" cy="914400"/>
          </a:xfrm>
          <a:prstGeom prst="star6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96</a:t>
            </a:r>
            <a:endParaRPr lang="cs-CZ" dirty="0"/>
          </a:p>
        </p:txBody>
      </p:sp>
      <p:sp>
        <p:nvSpPr>
          <p:cNvPr id="24" name="6cípá hvězda 23"/>
          <p:cNvSpPr/>
          <p:nvPr/>
        </p:nvSpPr>
        <p:spPr>
          <a:xfrm>
            <a:off x="4663805" y="4426586"/>
            <a:ext cx="914400" cy="914400"/>
          </a:xfrm>
          <a:prstGeom prst="star6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94</a:t>
            </a:r>
            <a:endParaRPr lang="cs-CZ" dirty="0"/>
          </a:p>
        </p:txBody>
      </p:sp>
      <p:sp>
        <p:nvSpPr>
          <p:cNvPr id="25" name="6cípá hvězda 24"/>
          <p:cNvSpPr/>
          <p:nvPr/>
        </p:nvSpPr>
        <p:spPr>
          <a:xfrm>
            <a:off x="5930262" y="4436169"/>
            <a:ext cx="914400" cy="914400"/>
          </a:xfrm>
          <a:prstGeom prst="star6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95</a:t>
            </a:r>
            <a:endParaRPr lang="cs-CZ" dirty="0"/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028384" y="6232983"/>
            <a:ext cx="1008112" cy="5086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lačítko akce: Zpět nebo Předchozí 27">
            <a:hlinkClick r:id="" action="ppaction://hlinkshowjump?jump=previousslide" highlightClick="1"/>
          </p:cNvPr>
          <p:cNvSpPr/>
          <p:nvPr/>
        </p:nvSpPr>
        <p:spPr>
          <a:xfrm>
            <a:off x="243793" y="6232983"/>
            <a:ext cx="1015839" cy="5086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836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6" grpId="0" animBg="1"/>
      <p:bldP spid="17" grpId="0" animBg="1"/>
      <p:bldP spid="18" grpId="0" animBg="1"/>
      <p:bldP spid="23" grpId="0" animBg="1"/>
      <p:bldP spid="24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Veselý obličej 29"/>
          <p:cNvSpPr/>
          <p:nvPr/>
        </p:nvSpPr>
        <p:spPr>
          <a:xfrm>
            <a:off x="3563864" y="4654279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4831889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6076650" y="4663862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3563864" y="3313800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075236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4831890" y="3327068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4869470" y="214358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536478" y="2153095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6091021" y="2121513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Počítej příklady a najdi správné výsledky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060848"/>
            <a:ext cx="20072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19 </a:t>
            </a:r>
            <a:r>
              <a:rPr lang="cs-CZ" sz="4400" dirty="0"/>
              <a:t>-</a:t>
            </a:r>
            <a:r>
              <a:rPr lang="cs-CZ" sz="4400" dirty="0" smtClean="0"/>
              <a:t> </a:t>
            </a:r>
            <a:r>
              <a:rPr lang="cs-CZ" sz="4400" dirty="0"/>
              <a:t>8</a:t>
            </a:r>
            <a:r>
              <a:rPr lang="cs-CZ" sz="4400" dirty="0" smtClean="0"/>
              <a:t> = </a:t>
            </a:r>
          </a:p>
        </p:txBody>
      </p:sp>
      <p:sp>
        <p:nvSpPr>
          <p:cNvPr id="6" name="6cípá hvězda 5"/>
          <p:cNvSpPr/>
          <p:nvPr/>
        </p:nvSpPr>
        <p:spPr>
          <a:xfrm>
            <a:off x="5944633" y="1893820"/>
            <a:ext cx="914400" cy="914400"/>
          </a:xfrm>
          <a:prstGeom prst="star6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7" name="6cípá hvězda 6"/>
          <p:cNvSpPr/>
          <p:nvPr/>
        </p:nvSpPr>
        <p:spPr>
          <a:xfrm>
            <a:off x="3390090" y="1915889"/>
            <a:ext cx="914400" cy="914400"/>
          </a:xfrm>
          <a:prstGeom prst="star6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8" name="6cípá hvězda 7"/>
          <p:cNvSpPr/>
          <p:nvPr/>
        </p:nvSpPr>
        <p:spPr>
          <a:xfrm>
            <a:off x="4705368" y="1914076"/>
            <a:ext cx="914400" cy="914400"/>
          </a:xfrm>
          <a:prstGeom prst="star6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187625" y="3244334"/>
            <a:ext cx="21959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/>
              <a:t>27 </a:t>
            </a:r>
            <a:r>
              <a:rPr lang="cs-CZ" sz="4400" dirty="0"/>
              <a:t>-</a:t>
            </a:r>
            <a:r>
              <a:rPr lang="cs-CZ" sz="4400" dirty="0" smtClean="0"/>
              <a:t> 4 = </a:t>
            </a:r>
          </a:p>
        </p:txBody>
      </p:sp>
      <p:sp>
        <p:nvSpPr>
          <p:cNvPr id="16" name="6cípá hvězda 15"/>
          <p:cNvSpPr/>
          <p:nvPr/>
        </p:nvSpPr>
        <p:spPr>
          <a:xfrm>
            <a:off x="5944633" y="3133187"/>
            <a:ext cx="914400" cy="914400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4705368" y="3109772"/>
            <a:ext cx="914400" cy="914400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8" name="6cípá hvězda 17"/>
          <p:cNvSpPr/>
          <p:nvPr/>
        </p:nvSpPr>
        <p:spPr>
          <a:xfrm>
            <a:off x="3417475" y="3099375"/>
            <a:ext cx="914400" cy="914400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87626" y="4581128"/>
            <a:ext cx="2202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38 </a:t>
            </a:r>
            <a:r>
              <a:rPr lang="cs-CZ" sz="4400" dirty="0"/>
              <a:t>-</a:t>
            </a:r>
            <a:r>
              <a:rPr lang="cs-CZ" sz="4400" dirty="0" smtClean="0"/>
              <a:t> </a:t>
            </a:r>
            <a:r>
              <a:rPr lang="cs-CZ" sz="4400" dirty="0"/>
              <a:t>6</a:t>
            </a:r>
            <a:r>
              <a:rPr lang="cs-CZ" sz="4400" dirty="0" smtClean="0"/>
              <a:t> =</a:t>
            </a:r>
            <a:endParaRPr lang="cs-CZ" sz="4400" dirty="0"/>
          </a:p>
        </p:txBody>
      </p:sp>
      <p:sp>
        <p:nvSpPr>
          <p:cNvPr id="23" name="6cípá hvězda 22"/>
          <p:cNvSpPr/>
          <p:nvPr/>
        </p:nvSpPr>
        <p:spPr>
          <a:xfrm>
            <a:off x="3417475" y="4426586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31</a:t>
            </a:r>
            <a:endParaRPr lang="cs-CZ" dirty="0"/>
          </a:p>
        </p:txBody>
      </p:sp>
      <p:sp>
        <p:nvSpPr>
          <p:cNvPr id="24" name="6cípá hvězda 23"/>
          <p:cNvSpPr/>
          <p:nvPr/>
        </p:nvSpPr>
        <p:spPr>
          <a:xfrm>
            <a:off x="4663805" y="4426586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33</a:t>
            </a:r>
            <a:endParaRPr lang="cs-CZ" dirty="0"/>
          </a:p>
        </p:txBody>
      </p:sp>
      <p:sp>
        <p:nvSpPr>
          <p:cNvPr id="25" name="6cípá hvězda 24"/>
          <p:cNvSpPr/>
          <p:nvPr/>
        </p:nvSpPr>
        <p:spPr>
          <a:xfrm>
            <a:off x="5930262" y="4436169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028384" y="6232983"/>
            <a:ext cx="1008112" cy="5086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lačítko akce: Zpět nebo Předchozí 27">
            <a:hlinkClick r:id="" action="ppaction://hlinkshowjump?jump=previousslide" highlightClick="1"/>
          </p:cNvPr>
          <p:cNvSpPr/>
          <p:nvPr/>
        </p:nvSpPr>
        <p:spPr>
          <a:xfrm>
            <a:off x="243793" y="6232983"/>
            <a:ext cx="1015839" cy="5086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193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6" grpId="0" animBg="1"/>
      <p:bldP spid="17" grpId="0" animBg="1"/>
      <p:bldP spid="18" grpId="0" animBg="1"/>
      <p:bldP spid="23" grpId="0" animBg="1"/>
      <p:bldP spid="24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Veselý obličej 29"/>
          <p:cNvSpPr/>
          <p:nvPr/>
        </p:nvSpPr>
        <p:spPr>
          <a:xfrm>
            <a:off x="3563864" y="4654279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6091021" y="466386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4851756" y="4702828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6091021" y="3339173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3563863" y="3348400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4831890" y="3327068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4869470" y="214358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536478" y="2153095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6091021" y="2121513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Počítej příklady a najdi správné výsledky </a:t>
            </a:r>
          </a:p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060848"/>
            <a:ext cx="20072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45 </a:t>
            </a:r>
            <a:r>
              <a:rPr lang="cs-CZ" sz="4400" dirty="0"/>
              <a:t>-</a:t>
            </a:r>
            <a:r>
              <a:rPr lang="cs-CZ" sz="4400" dirty="0" smtClean="0"/>
              <a:t> </a:t>
            </a:r>
            <a:r>
              <a:rPr lang="cs-CZ" sz="4400" dirty="0"/>
              <a:t>4</a:t>
            </a:r>
            <a:r>
              <a:rPr lang="cs-CZ" sz="4400" dirty="0" smtClean="0"/>
              <a:t> = </a:t>
            </a:r>
          </a:p>
        </p:txBody>
      </p:sp>
      <p:sp>
        <p:nvSpPr>
          <p:cNvPr id="6" name="6cípá hvězda 5"/>
          <p:cNvSpPr/>
          <p:nvPr/>
        </p:nvSpPr>
        <p:spPr>
          <a:xfrm>
            <a:off x="5944633" y="1893820"/>
            <a:ext cx="914400" cy="914400"/>
          </a:xfrm>
          <a:prstGeom prst="star6">
            <a:avLst/>
          </a:prstGeom>
          <a:solidFill>
            <a:srgbClr val="BF117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41</a:t>
            </a:r>
            <a:endParaRPr lang="cs-CZ" dirty="0"/>
          </a:p>
        </p:txBody>
      </p:sp>
      <p:sp>
        <p:nvSpPr>
          <p:cNvPr id="7" name="6cípá hvězda 6"/>
          <p:cNvSpPr/>
          <p:nvPr/>
        </p:nvSpPr>
        <p:spPr>
          <a:xfrm>
            <a:off x="3390090" y="1915889"/>
            <a:ext cx="914400" cy="914400"/>
          </a:xfrm>
          <a:prstGeom prst="star6">
            <a:avLst/>
          </a:prstGeom>
          <a:solidFill>
            <a:srgbClr val="BF117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42</a:t>
            </a:r>
            <a:endParaRPr lang="cs-CZ" dirty="0"/>
          </a:p>
        </p:txBody>
      </p:sp>
      <p:sp>
        <p:nvSpPr>
          <p:cNvPr id="8" name="6cípá hvězda 7"/>
          <p:cNvSpPr/>
          <p:nvPr/>
        </p:nvSpPr>
        <p:spPr>
          <a:xfrm>
            <a:off x="4705368" y="1914076"/>
            <a:ext cx="914400" cy="914400"/>
          </a:xfrm>
          <a:prstGeom prst="star6">
            <a:avLst/>
          </a:prstGeom>
          <a:solidFill>
            <a:srgbClr val="BF117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187625" y="3244334"/>
            <a:ext cx="21959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/>
              <a:t>57 </a:t>
            </a:r>
            <a:r>
              <a:rPr lang="cs-CZ" sz="4400" dirty="0"/>
              <a:t>-</a:t>
            </a:r>
            <a:r>
              <a:rPr lang="cs-CZ" sz="4400" dirty="0" smtClean="0"/>
              <a:t> 3 = </a:t>
            </a:r>
          </a:p>
        </p:txBody>
      </p:sp>
      <p:sp>
        <p:nvSpPr>
          <p:cNvPr id="16" name="6cípá hvězda 15"/>
          <p:cNvSpPr/>
          <p:nvPr/>
        </p:nvSpPr>
        <p:spPr>
          <a:xfrm>
            <a:off x="3390090" y="3120706"/>
            <a:ext cx="914400" cy="914400"/>
          </a:xfrm>
          <a:prstGeom prst="star6">
            <a:avLst/>
          </a:prstGeom>
          <a:solidFill>
            <a:srgbClr val="1316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55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4705368" y="3109772"/>
            <a:ext cx="914400" cy="914400"/>
          </a:xfrm>
          <a:prstGeom prst="star6">
            <a:avLst/>
          </a:prstGeom>
          <a:solidFill>
            <a:srgbClr val="1316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52</a:t>
            </a:r>
            <a:endParaRPr lang="cs-CZ" dirty="0"/>
          </a:p>
        </p:txBody>
      </p:sp>
      <p:sp>
        <p:nvSpPr>
          <p:cNvPr id="18" name="6cípá hvězda 17"/>
          <p:cNvSpPr/>
          <p:nvPr/>
        </p:nvSpPr>
        <p:spPr>
          <a:xfrm>
            <a:off x="5944632" y="3120706"/>
            <a:ext cx="914400" cy="914400"/>
          </a:xfrm>
          <a:prstGeom prst="star6">
            <a:avLst/>
          </a:prstGeom>
          <a:solidFill>
            <a:srgbClr val="1316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54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87626" y="4581128"/>
            <a:ext cx="2202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69 </a:t>
            </a:r>
            <a:r>
              <a:rPr lang="cs-CZ" sz="4400" dirty="0"/>
              <a:t>-</a:t>
            </a:r>
            <a:r>
              <a:rPr lang="cs-CZ" sz="4400" dirty="0" smtClean="0"/>
              <a:t> </a:t>
            </a:r>
            <a:r>
              <a:rPr lang="cs-CZ" sz="4400" dirty="0"/>
              <a:t>6</a:t>
            </a:r>
            <a:r>
              <a:rPr lang="cs-CZ" sz="4400" dirty="0" smtClean="0"/>
              <a:t> =</a:t>
            </a:r>
            <a:endParaRPr lang="cs-CZ" sz="4400" dirty="0"/>
          </a:p>
        </p:txBody>
      </p:sp>
      <p:sp>
        <p:nvSpPr>
          <p:cNvPr id="23" name="6cípá hvězda 22"/>
          <p:cNvSpPr/>
          <p:nvPr/>
        </p:nvSpPr>
        <p:spPr>
          <a:xfrm>
            <a:off x="3417475" y="4426586"/>
            <a:ext cx="914400" cy="914400"/>
          </a:xfrm>
          <a:prstGeom prst="star6">
            <a:avLst/>
          </a:prstGeom>
          <a:solidFill>
            <a:srgbClr val="ADDD1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61</a:t>
            </a:r>
            <a:endParaRPr lang="cs-CZ" dirty="0"/>
          </a:p>
        </p:txBody>
      </p:sp>
      <p:sp>
        <p:nvSpPr>
          <p:cNvPr id="24" name="6cípá hvězda 23"/>
          <p:cNvSpPr/>
          <p:nvPr/>
        </p:nvSpPr>
        <p:spPr>
          <a:xfrm>
            <a:off x="5928847" y="4426585"/>
            <a:ext cx="914400" cy="914400"/>
          </a:xfrm>
          <a:prstGeom prst="star6">
            <a:avLst/>
          </a:prstGeom>
          <a:solidFill>
            <a:srgbClr val="ADDD1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65</a:t>
            </a:r>
            <a:endParaRPr lang="cs-CZ" dirty="0"/>
          </a:p>
        </p:txBody>
      </p:sp>
      <p:sp>
        <p:nvSpPr>
          <p:cNvPr id="25" name="6cípá hvězda 24"/>
          <p:cNvSpPr/>
          <p:nvPr/>
        </p:nvSpPr>
        <p:spPr>
          <a:xfrm>
            <a:off x="4685501" y="4436169"/>
            <a:ext cx="914400" cy="914400"/>
          </a:xfrm>
          <a:prstGeom prst="star6">
            <a:avLst/>
          </a:prstGeom>
          <a:solidFill>
            <a:srgbClr val="ADDD1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63</a:t>
            </a:r>
            <a:endParaRPr lang="cs-CZ" dirty="0"/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028384" y="6232983"/>
            <a:ext cx="1008112" cy="5086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lačítko akce: Zpět nebo Předchozí 27">
            <a:hlinkClick r:id="" action="ppaction://hlinkshowjump?jump=previousslide" highlightClick="1"/>
          </p:cNvPr>
          <p:cNvSpPr/>
          <p:nvPr/>
        </p:nvSpPr>
        <p:spPr>
          <a:xfrm>
            <a:off x="243793" y="6232983"/>
            <a:ext cx="1015839" cy="5086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341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6" grpId="0" animBg="1"/>
      <p:bldP spid="17" grpId="0" animBg="1"/>
      <p:bldP spid="18" grpId="0" animBg="1"/>
      <p:bldP spid="23" grpId="0" animBg="1"/>
      <p:bldP spid="24" grpId="0" animBg="1"/>
      <p:bldP spid="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Veselý obličej 29"/>
          <p:cNvSpPr/>
          <p:nvPr/>
        </p:nvSpPr>
        <p:spPr>
          <a:xfrm>
            <a:off x="4826419" y="466386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6091021" y="466386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3563863" y="4663861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6091021" y="3339173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3563863" y="3348400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4831890" y="3327068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091021" y="2153095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536478" y="2153095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851756" y="2121132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Počítej příklady a najdi správné výsledky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060848"/>
            <a:ext cx="20072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79 </a:t>
            </a:r>
            <a:r>
              <a:rPr lang="cs-CZ" sz="4400" dirty="0"/>
              <a:t>-</a:t>
            </a:r>
            <a:r>
              <a:rPr lang="cs-CZ" sz="4400" dirty="0" smtClean="0"/>
              <a:t> 6 = </a:t>
            </a:r>
          </a:p>
        </p:txBody>
      </p:sp>
      <p:sp>
        <p:nvSpPr>
          <p:cNvPr id="6" name="6cípá hvězda 5"/>
          <p:cNvSpPr/>
          <p:nvPr/>
        </p:nvSpPr>
        <p:spPr>
          <a:xfrm>
            <a:off x="4705367" y="1893820"/>
            <a:ext cx="914400" cy="914400"/>
          </a:xfrm>
          <a:prstGeom prst="star6">
            <a:avLst/>
          </a:prstGeom>
          <a:solidFill>
            <a:srgbClr val="25473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73</a:t>
            </a:r>
            <a:endParaRPr lang="cs-CZ" dirty="0"/>
          </a:p>
        </p:txBody>
      </p:sp>
      <p:sp>
        <p:nvSpPr>
          <p:cNvPr id="7" name="6cípá hvězda 6"/>
          <p:cNvSpPr/>
          <p:nvPr/>
        </p:nvSpPr>
        <p:spPr>
          <a:xfrm>
            <a:off x="3390090" y="1915889"/>
            <a:ext cx="914400" cy="914400"/>
          </a:xfrm>
          <a:prstGeom prst="star6">
            <a:avLst/>
          </a:prstGeom>
          <a:solidFill>
            <a:srgbClr val="25473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75</a:t>
            </a:r>
            <a:endParaRPr lang="cs-CZ" dirty="0"/>
          </a:p>
        </p:txBody>
      </p:sp>
      <p:sp>
        <p:nvSpPr>
          <p:cNvPr id="8" name="6cípá hvězda 7"/>
          <p:cNvSpPr/>
          <p:nvPr/>
        </p:nvSpPr>
        <p:spPr>
          <a:xfrm>
            <a:off x="5928847" y="1925401"/>
            <a:ext cx="914400" cy="914400"/>
          </a:xfrm>
          <a:prstGeom prst="star6">
            <a:avLst/>
          </a:prstGeom>
          <a:solidFill>
            <a:srgbClr val="25473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78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187625" y="3244334"/>
            <a:ext cx="219597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/>
              <a:t>86 </a:t>
            </a:r>
            <a:r>
              <a:rPr lang="cs-CZ" sz="4400" dirty="0"/>
              <a:t>-</a:t>
            </a:r>
            <a:r>
              <a:rPr lang="cs-CZ" sz="4400" dirty="0" smtClean="0"/>
              <a:t> 5 = </a:t>
            </a:r>
          </a:p>
        </p:txBody>
      </p:sp>
      <p:sp>
        <p:nvSpPr>
          <p:cNvPr id="16" name="6cípá hvězda 15"/>
          <p:cNvSpPr/>
          <p:nvPr/>
        </p:nvSpPr>
        <p:spPr>
          <a:xfrm>
            <a:off x="3390090" y="3122747"/>
            <a:ext cx="914400" cy="914400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82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4705368" y="3109772"/>
            <a:ext cx="914400" cy="914400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r>
              <a:rPr lang="cs-CZ" dirty="0"/>
              <a:t>3</a:t>
            </a:r>
          </a:p>
        </p:txBody>
      </p:sp>
      <p:sp>
        <p:nvSpPr>
          <p:cNvPr id="18" name="6cípá hvězda 17"/>
          <p:cNvSpPr/>
          <p:nvPr/>
        </p:nvSpPr>
        <p:spPr>
          <a:xfrm>
            <a:off x="5944632" y="3120706"/>
            <a:ext cx="914400" cy="914400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81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87626" y="4581128"/>
            <a:ext cx="2202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99 </a:t>
            </a:r>
            <a:r>
              <a:rPr lang="cs-CZ" sz="4400" dirty="0"/>
              <a:t>-</a:t>
            </a:r>
            <a:r>
              <a:rPr lang="cs-CZ" sz="4400" dirty="0" smtClean="0"/>
              <a:t> 7 =</a:t>
            </a:r>
            <a:endParaRPr lang="cs-CZ" sz="4400" dirty="0"/>
          </a:p>
        </p:txBody>
      </p:sp>
      <p:sp>
        <p:nvSpPr>
          <p:cNvPr id="23" name="6cípá hvězda 22"/>
          <p:cNvSpPr/>
          <p:nvPr/>
        </p:nvSpPr>
        <p:spPr>
          <a:xfrm>
            <a:off x="4685501" y="4436169"/>
            <a:ext cx="914400" cy="914400"/>
          </a:xfrm>
          <a:prstGeom prst="star6">
            <a:avLst/>
          </a:prstGeom>
          <a:solidFill>
            <a:srgbClr val="ADDD1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</a:t>
            </a:r>
            <a:endParaRPr lang="cs-CZ" dirty="0"/>
          </a:p>
        </p:txBody>
      </p:sp>
      <p:sp>
        <p:nvSpPr>
          <p:cNvPr id="24" name="6cípá hvězda 23"/>
          <p:cNvSpPr/>
          <p:nvPr/>
        </p:nvSpPr>
        <p:spPr>
          <a:xfrm>
            <a:off x="5928847" y="4426585"/>
            <a:ext cx="914400" cy="914400"/>
          </a:xfrm>
          <a:prstGeom prst="star6">
            <a:avLst/>
          </a:prstGeom>
          <a:solidFill>
            <a:srgbClr val="ADDD1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91</a:t>
            </a:r>
            <a:endParaRPr lang="cs-CZ" dirty="0"/>
          </a:p>
        </p:txBody>
      </p:sp>
      <p:sp>
        <p:nvSpPr>
          <p:cNvPr id="25" name="6cípá hvězda 24"/>
          <p:cNvSpPr/>
          <p:nvPr/>
        </p:nvSpPr>
        <p:spPr>
          <a:xfrm>
            <a:off x="3417474" y="4426585"/>
            <a:ext cx="914400" cy="914400"/>
          </a:xfrm>
          <a:prstGeom prst="star6">
            <a:avLst/>
          </a:prstGeom>
          <a:solidFill>
            <a:srgbClr val="ADDD1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92</a:t>
            </a:r>
            <a:endParaRPr lang="cs-CZ" dirty="0"/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028384" y="6232983"/>
            <a:ext cx="1008112" cy="5086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lačítko akce: Zpět nebo Předchozí 27">
            <a:hlinkClick r:id="" action="ppaction://hlinkshowjump?jump=previousslide" highlightClick="1"/>
          </p:cNvPr>
          <p:cNvSpPr/>
          <p:nvPr/>
        </p:nvSpPr>
        <p:spPr>
          <a:xfrm>
            <a:off x="243793" y="6232983"/>
            <a:ext cx="1015839" cy="5086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174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6" grpId="0" animBg="1"/>
      <p:bldP spid="17" grpId="0" animBg="1"/>
      <p:bldP spid="18" grpId="0" animBg="1"/>
      <p:bldP spid="23" grpId="0" animBg="1"/>
      <p:bldP spid="24" grpId="0" animBg="1"/>
      <p:bldP spid="2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Veselý obličej 42"/>
          <p:cNvSpPr/>
          <p:nvPr/>
        </p:nvSpPr>
        <p:spPr>
          <a:xfrm>
            <a:off x="5422613" y="6003476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eselý obličej 41"/>
          <p:cNvSpPr/>
          <p:nvPr/>
        </p:nvSpPr>
        <p:spPr>
          <a:xfrm>
            <a:off x="5486172" y="506884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Vypočítej slovní úlohu, klikni na výsledek a zapiš jej do odpovědi.  </a:t>
            </a:r>
          </a:p>
        </p:txBody>
      </p:sp>
      <p:pic>
        <p:nvPicPr>
          <p:cNvPr id="102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684" y="1268760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2634185"/>
            <a:ext cx="763284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parkovišti stálo 20  červených aut a 7 modrých aut.  Kolik aut stálo celkem  na parkovišti? </a:t>
            </a:r>
          </a:p>
          <a:p>
            <a:r>
              <a:rPr lang="cs-CZ" dirty="0" smtClean="0"/>
              <a:t>Červená auta .................................................... 20</a:t>
            </a:r>
          </a:p>
          <a:p>
            <a:r>
              <a:rPr lang="cs-CZ" dirty="0" smtClean="0"/>
              <a:t>Modrá auta ......................................................    7</a:t>
            </a:r>
          </a:p>
          <a:p>
            <a:r>
              <a:rPr lang="cs-CZ" dirty="0" smtClean="0"/>
              <a:t>Celkem aut ......................................................     X</a:t>
            </a:r>
          </a:p>
          <a:p>
            <a:r>
              <a:rPr lang="cs-CZ" dirty="0" smtClean="0"/>
              <a:t>Na parkovišti stálo celkem ........  aut.</a:t>
            </a:r>
            <a:endParaRPr lang="cs-CZ" dirty="0"/>
          </a:p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675382" y="4968017"/>
            <a:ext cx="765511" cy="66067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3753265" y="4968017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2761393" y="5184056"/>
            <a:ext cx="66886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-</a:t>
            </a:r>
          </a:p>
        </p:txBody>
      </p:sp>
      <p:sp>
        <p:nvSpPr>
          <p:cNvPr id="35" name="Ovál 34"/>
          <p:cNvSpPr/>
          <p:nvPr/>
        </p:nvSpPr>
        <p:spPr>
          <a:xfrm>
            <a:off x="1675383" y="5892998"/>
            <a:ext cx="765511" cy="66067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3753266" y="5892999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2741864" y="6109037"/>
            <a:ext cx="66886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009717" y="511369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009717" y="5971373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40" name="Ovál 39"/>
          <p:cNvSpPr/>
          <p:nvPr/>
        </p:nvSpPr>
        <p:spPr>
          <a:xfrm>
            <a:off x="5414229" y="4968016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41" name="Ovál 40"/>
          <p:cNvSpPr/>
          <p:nvPr/>
        </p:nvSpPr>
        <p:spPr>
          <a:xfrm>
            <a:off x="5373919" y="5892997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8028384" y="6232983"/>
            <a:ext cx="1008112" cy="5086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43793" y="6232983"/>
            <a:ext cx="1015839" cy="5086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418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Veselý obličej 42"/>
          <p:cNvSpPr/>
          <p:nvPr/>
        </p:nvSpPr>
        <p:spPr>
          <a:xfrm>
            <a:off x="5652053" y="5043340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eselý obličej 41"/>
          <p:cNvSpPr/>
          <p:nvPr/>
        </p:nvSpPr>
        <p:spPr>
          <a:xfrm>
            <a:off x="5652055" y="6003476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Vypočítej slovní úlohu, klikni na výsledek a zapiš jej do odpovědi.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60" y="2634185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lese stálo 38 vzrostlých stromů. Dřevaři jich 6 porazili a odvezli.  Kolik stromů zůstalo v lese ? </a:t>
            </a:r>
          </a:p>
          <a:p>
            <a:r>
              <a:rPr lang="cs-CZ" dirty="0" smtClean="0"/>
              <a:t>Stromů .................................................... 38</a:t>
            </a:r>
          </a:p>
          <a:p>
            <a:r>
              <a:rPr lang="cs-CZ" dirty="0" smtClean="0"/>
              <a:t>Porazili ....................................................    6</a:t>
            </a:r>
          </a:p>
          <a:p>
            <a:r>
              <a:rPr lang="cs-CZ" dirty="0" smtClean="0"/>
              <a:t>Zůstalo  ...................................................    X</a:t>
            </a:r>
          </a:p>
          <a:p>
            <a:endParaRPr lang="cs-CZ" dirty="0" smtClean="0"/>
          </a:p>
          <a:p>
            <a:r>
              <a:rPr lang="cs-CZ" dirty="0" smtClean="0"/>
              <a:t>V lese zůstalo  ........  stromů.</a:t>
            </a:r>
            <a:endParaRPr lang="cs-CZ" dirty="0"/>
          </a:p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675382" y="4968017"/>
            <a:ext cx="765511" cy="660677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38</a:t>
            </a:r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3753265" y="4968017"/>
            <a:ext cx="765511" cy="660677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2761393" y="5184056"/>
            <a:ext cx="66886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-</a:t>
            </a:r>
          </a:p>
        </p:txBody>
      </p:sp>
      <p:sp>
        <p:nvSpPr>
          <p:cNvPr id="35" name="Ovál 34"/>
          <p:cNvSpPr/>
          <p:nvPr/>
        </p:nvSpPr>
        <p:spPr>
          <a:xfrm>
            <a:off x="1675383" y="5892998"/>
            <a:ext cx="765511" cy="660677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38</a:t>
            </a:r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3753266" y="5892999"/>
            <a:ext cx="765511" cy="660677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2741864" y="6109037"/>
            <a:ext cx="66886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009717" y="511369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009717" y="5971373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40" name="Ovál 39"/>
          <p:cNvSpPr/>
          <p:nvPr/>
        </p:nvSpPr>
        <p:spPr>
          <a:xfrm>
            <a:off x="5580110" y="4942509"/>
            <a:ext cx="765511" cy="660677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41" name="Ovál 40"/>
          <p:cNvSpPr/>
          <p:nvPr/>
        </p:nvSpPr>
        <p:spPr>
          <a:xfrm>
            <a:off x="5580112" y="5892997"/>
            <a:ext cx="765511" cy="660677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44</a:t>
            </a:r>
            <a:endParaRPr lang="cs-CZ" dirty="0"/>
          </a:p>
        </p:txBody>
      </p:sp>
      <p:sp>
        <p:nvSpPr>
          <p:cNvPr id="3" name="Tree"/>
          <p:cNvSpPr>
            <a:spLocks noEditPoints="1" noChangeArrowheads="1"/>
          </p:cNvSpPr>
          <p:nvPr/>
        </p:nvSpPr>
        <p:spPr bwMode="auto">
          <a:xfrm>
            <a:off x="3665637" y="1268760"/>
            <a:ext cx="1524693" cy="112572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8028384" y="6232983"/>
            <a:ext cx="1008112" cy="5086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43793" y="6232983"/>
            <a:ext cx="1015839" cy="5086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348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http://</a:t>
            </a:r>
            <a:r>
              <a:rPr lang="cs-CZ" dirty="0" smtClean="0"/>
              <a:t>office.microsoft.com/klipart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243793" y="6232983"/>
            <a:ext cx="1015839" cy="5086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362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568</Words>
  <Application>Microsoft Office PowerPoint</Application>
  <PresentationFormat>Předvádění na obrazovce (4:3)</PresentationFormat>
  <Paragraphs>154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Sčítání a odčítání jednotek bez přechodu desítek VY_32_INOVACE_1C_11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jednotek bez přechodu desítek VY_32_INOVACE_1C_11 Číslo projektu: CZ.1.07/1.5.00/34.1056</dc:title>
  <dc:creator>April</dc:creator>
  <cp:lastModifiedBy>uzivatel</cp:lastModifiedBy>
  <cp:revision>4</cp:revision>
  <dcterms:created xsi:type="dcterms:W3CDTF">2011-08-05T07:32:07Z</dcterms:created>
  <dcterms:modified xsi:type="dcterms:W3CDTF">2013-01-25T10:32:16Z</dcterms:modified>
</cp:coreProperties>
</file>