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F0096-E1F0-4165-971B-BE4F24266687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8E142-BCA2-4F04-8892-F20BD21CE4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00996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F0096-E1F0-4165-971B-BE4F24266687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8E142-BCA2-4F04-8892-F20BD21CE4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41901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F0096-E1F0-4165-971B-BE4F24266687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8E142-BCA2-4F04-8892-F20BD21CE4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14541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F0096-E1F0-4165-971B-BE4F24266687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8E142-BCA2-4F04-8892-F20BD21CE4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511233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F0096-E1F0-4165-971B-BE4F24266687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8E142-BCA2-4F04-8892-F20BD21CE4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04180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F0096-E1F0-4165-971B-BE4F24266687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8E142-BCA2-4F04-8892-F20BD21CE4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60245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F0096-E1F0-4165-971B-BE4F24266687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8E142-BCA2-4F04-8892-F20BD21CE4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16865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F0096-E1F0-4165-971B-BE4F24266687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8E142-BCA2-4F04-8892-F20BD21CE4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243213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F0096-E1F0-4165-971B-BE4F24266687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8E142-BCA2-4F04-8892-F20BD21CE4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57290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F0096-E1F0-4165-971B-BE4F24266687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8E142-BCA2-4F04-8892-F20BD21CE4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07561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F0096-E1F0-4165-971B-BE4F24266687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8E142-BCA2-4F04-8892-F20BD21CE4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465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4F0096-E1F0-4165-971B-BE4F24266687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18E142-BCA2-4F04-8892-F20BD21CE4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75513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wmf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1998" y="404664"/>
            <a:ext cx="6986587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Sčítání a odčítání jednotek s přechodem desítek</a:t>
            </a: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VY_32_INOVACE_1C_12</a:t>
            </a:r>
            <a:br>
              <a:rPr lang="cs-CZ" dirty="0" smtClean="0"/>
            </a:br>
            <a:r>
              <a:rPr lang="cs-CZ" sz="3100" dirty="0" smtClean="0"/>
              <a:t>Číslo projektu</a:t>
            </a:r>
            <a:r>
              <a:rPr lang="cs-CZ" sz="3100" smtClean="0"/>
              <a:t>: </a:t>
            </a:r>
            <a:r>
              <a:rPr lang="cs-CZ" sz="3100"/>
              <a:t>CZ.1.07/1.4.00/21.1101</a:t>
            </a:r>
            <a:endParaRPr lang="cs-CZ" dirty="0"/>
          </a:p>
        </p:txBody>
      </p:sp>
      <p:sp>
        <p:nvSpPr>
          <p:cNvPr id="6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Sada </a:t>
            </a:r>
            <a:r>
              <a:rPr lang="cs-CZ" dirty="0" smtClean="0"/>
              <a:t>3</a:t>
            </a:r>
            <a:endParaRPr lang="cs-CZ" dirty="0"/>
          </a:p>
          <a:p>
            <a:r>
              <a:rPr lang="cs-CZ" dirty="0" smtClean="0"/>
              <a:t>Matematika</a:t>
            </a:r>
            <a:endParaRPr lang="cs-CZ" dirty="0"/>
          </a:p>
          <a:p>
            <a:r>
              <a:rPr lang="cs-CZ" dirty="0"/>
              <a:t>MŠ, ZŠ a </a:t>
            </a:r>
            <a:r>
              <a:rPr lang="cs-CZ" dirty="0" err="1"/>
              <a:t>PrŠ</a:t>
            </a:r>
            <a:r>
              <a:rPr lang="cs-CZ" dirty="0"/>
              <a:t> Trhové Sviny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29892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3213856"/>
              </p:ext>
            </p:extLst>
          </p:nvPr>
        </p:nvGraphicFramePr>
        <p:xfrm>
          <a:off x="251520" y="662997"/>
          <a:ext cx="8640960" cy="5841107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179024"/>
                <a:gridCol w="6461936"/>
              </a:tblGrid>
              <a:tr h="24051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Žáci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sčítají a odčítají příklady, pomocí interaktivního cvičení si procvičují sčítání a odčítání  jednotek do sta s přechodem desítek. </a:t>
                      </a:r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Vypočítají příklad a pomocí </a:t>
                      </a:r>
                      <a:r>
                        <a:rPr lang="cs-CZ" sz="1400" smtClean="0">
                          <a:latin typeface="Times New Roman" pitchFamily="18" charset="0"/>
                          <a:cs typeface="Times New Roman" pitchFamily="18" charset="0"/>
                        </a:rPr>
                        <a:t>skrytého pera spojí </a:t>
                      </a:r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se správnou číslicí v kroužku. Po spojení všech vypočítaných příkladů s číslicemi v kroužkách, kliknou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opět na kroužky. Pokud dobře počítali, budou souhlasit barvy s příkladem</a:t>
                      </a:r>
                      <a:r>
                        <a:rPr lang="cs-CZ" sz="1400" dirty="0" smtClean="0"/>
                        <a:t>. 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Žáci na stránce vidí příklady, které vypočítají a  pomoci skrytého pera výsledky zapíší. Po vypočítání všech příkladů si zkontrolují správné výsledky. Po kliknutí myší na správný výsledek se pod správnou hvězdičkou s výsledkem příkladu objeví </a:t>
                      </a:r>
                      <a:r>
                        <a:rPr lang="cs-CZ" sz="1400" b="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smajlík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s úsměvem. Pod hvězdičkou se špatným výsledkem se objeví zamračený </a:t>
                      </a:r>
                      <a:r>
                        <a:rPr lang="cs-CZ" sz="1400" b="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smajlík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. Žáci se učí řešit slovní úlohy. Po přečtení dané úlohy se žáci musí rozhodnout, zda se v úloze bude sčítat nebo odčítat. Příklad vypočítají a po kliknutí myší na správný výsledek se jim objeví žlutý </a:t>
                      </a:r>
                      <a:r>
                        <a:rPr lang="cs-CZ" sz="1400" b="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smajlík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s úsměvem. </a:t>
                      </a:r>
                      <a:endParaRPr lang="cs-CZ" sz="1400" b="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5978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Období vytvoření materiálu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Mgr.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Antonie Veselá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Srpen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2011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150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Speciální vzdělávací potřeby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ADHD</a:t>
                      </a: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dyslexie, dysgrafie, 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dyskalkulie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59999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oblast</a:t>
                      </a:r>
                      <a:endParaRPr lang="cs-CZ" sz="140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obor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Matematika a její aplikace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Matematika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4373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učebního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materiálu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Interaktivní DUM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990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interaktivity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Využití interaktivní tabule a práce s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PC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Možnost dopisovat rukopisné poznámky přes skrytá tlačítka v rámci nového  softwaru</a:t>
                      </a:r>
                      <a:endParaRPr lang="cs-CZ" sz="12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600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Cílová skupina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Žák - </a:t>
                      </a:r>
                      <a:r>
                        <a:rPr lang="cs-CZ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 lehkým mentálním postižením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452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Stupeň a typ vzdělávání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Základní škola praktická – 1.stupeň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2922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Typická věková skupina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9 –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11 let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/ 4. ročník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518161" y="153282"/>
            <a:ext cx="8280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Identifikátor materiálu: III/2 Inovace a zkvalitnění výuky prostřednictvím ICT,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12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1764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Veselý obličej 34"/>
          <p:cNvSpPr/>
          <p:nvPr/>
        </p:nvSpPr>
        <p:spPr>
          <a:xfrm>
            <a:off x="7635770" y="1958334"/>
            <a:ext cx="288032" cy="336345"/>
          </a:xfrm>
          <a:prstGeom prst="smileyFac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Veselý obličej 35"/>
          <p:cNvSpPr/>
          <p:nvPr/>
        </p:nvSpPr>
        <p:spPr>
          <a:xfrm>
            <a:off x="6636148" y="1935473"/>
            <a:ext cx="288032" cy="336345"/>
          </a:xfrm>
          <a:prstGeom prst="smileyFace">
            <a:avLst/>
          </a:prstGeom>
          <a:solidFill>
            <a:srgbClr val="52F31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Veselý obličej 36"/>
          <p:cNvSpPr/>
          <p:nvPr/>
        </p:nvSpPr>
        <p:spPr>
          <a:xfrm>
            <a:off x="5931740" y="1935474"/>
            <a:ext cx="288032" cy="336345"/>
          </a:xfrm>
          <a:prstGeom prst="smileyFac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Veselý obličej 32"/>
          <p:cNvSpPr/>
          <p:nvPr/>
        </p:nvSpPr>
        <p:spPr>
          <a:xfrm>
            <a:off x="5192872" y="1946390"/>
            <a:ext cx="288032" cy="336345"/>
          </a:xfrm>
          <a:prstGeom prst="smileyFac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Veselý obličej 31"/>
          <p:cNvSpPr/>
          <p:nvPr/>
        </p:nvSpPr>
        <p:spPr>
          <a:xfrm>
            <a:off x="4434844" y="1958334"/>
            <a:ext cx="288032" cy="336345"/>
          </a:xfrm>
          <a:prstGeom prst="smileyFac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Veselý obličej 30"/>
          <p:cNvSpPr/>
          <p:nvPr/>
        </p:nvSpPr>
        <p:spPr>
          <a:xfrm>
            <a:off x="3610014" y="1958334"/>
            <a:ext cx="288032" cy="336345"/>
          </a:xfrm>
          <a:prstGeom prst="smileyFac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Veselý obličej 29"/>
          <p:cNvSpPr/>
          <p:nvPr/>
        </p:nvSpPr>
        <p:spPr>
          <a:xfrm>
            <a:off x="2895895" y="1935475"/>
            <a:ext cx="288032" cy="336345"/>
          </a:xfrm>
          <a:prstGeom prst="smileyFac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Veselý obličej 28"/>
          <p:cNvSpPr/>
          <p:nvPr/>
        </p:nvSpPr>
        <p:spPr>
          <a:xfrm>
            <a:off x="2142020" y="1958334"/>
            <a:ext cx="288032" cy="336345"/>
          </a:xfrm>
          <a:prstGeom prst="smileyFac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Veselý obličej 27"/>
          <p:cNvSpPr/>
          <p:nvPr/>
        </p:nvSpPr>
        <p:spPr>
          <a:xfrm>
            <a:off x="1432178" y="1946391"/>
            <a:ext cx="288032" cy="336345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Veselý obličej 26"/>
          <p:cNvSpPr/>
          <p:nvPr/>
        </p:nvSpPr>
        <p:spPr>
          <a:xfrm>
            <a:off x="700336" y="1958334"/>
            <a:ext cx="288032" cy="336345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869747" y="692696"/>
            <a:ext cx="725579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000" dirty="0" smtClean="0"/>
              <a:t>Vypočítej příklad a spoj se správnou číslicí v kroužku. Po spojení všech vypočítaných příkladů s číslicemi v kroužkách, klikni opět na kroužky. Pokud jsi dobře počítal, bude ti souhlasit barva s příkladem.</a:t>
            </a:r>
            <a:endParaRPr lang="cs-CZ" sz="2000" dirty="0"/>
          </a:p>
        </p:txBody>
      </p:sp>
      <p:cxnSp>
        <p:nvCxnSpPr>
          <p:cNvPr id="4" name="Přímá spojnice 3"/>
          <p:cNvCxnSpPr/>
          <p:nvPr/>
        </p:nvCxnSpPr>
        <p:spPr>
          <a:xfrm>
            <a:off x="683568" y="2420888"/>
            <a:ext cx="799288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Vývojový diagram: paměť se sekvenčním přístupem 5"/>
          <p:cNvSpPr/>
          <p:nvPr/>
        </p:nvSpPr>
        <p:spPr>
          <a:xfrm>
            <a:off x="7145996" y="1811510"/>
            <a:ext cx="979548" cy="612648"/>
          </a:xfrm>
          <a:prstGeom prst="flowChartMagnetic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100</a:t>
            </a:r>
            <a:endParaRPr lang="cs-CZ" dirty="0"/>
          </a:p>
        </p:txBody>
      </p:sp>
      <p:sp>
        <p:nvSpPr>
          <p:cNvPr id="7" name="Vývojový diagram: paměť se sekvenčním přístupem 6"/>
          <p:cNvSpPr/>
          <p:nvPr/>
        </p:nvSpPr>
        <p:spPr>
          <a:xfrm>
            <a:off x="506088" y="1808240"/>
            <a:ext cx="612648" cy="612648"/>
          </a:xfrm>
          <a:prstGeom prst="flowChartMagnetic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8" name="Vývojový diagram: paměť se sekvenčním přístupem 7"/>
          <p:cNvSpPr/>
          <p:nvPr/>
        </p:nvSpPr>
        <p:spPr>
          <a:xfrm>
            <a:off x="1259632" y="1820183"/>
            <a:ext cx="612648" cy="612648"/>
          </a:xfrm>
          <a:prstGeom prst="flowChartMagnetic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20</a:t>
            </a:r>
            <a:endParaRPr lang="cs-CZ" dirty="0"/>
          </a:p>
        </p:txBody>
      </p:sp>
      <p:sp>
        <p:nvSpPr>
          <p:cNvPr id="9" name="Vývojový diagram: paměť se sekvenčním přístupem 8"/>
          <p:cNvSpPr/>
          <p:nvPr/>
        </p:nvSpPr>
        <p:spPr>
          <a:xfrm>
            <a:off x="1979712" y="1797324"/>
            <a:ext cx="612648" cy="612648"/>
          </a:xfrm>
          <a:prstGeom prst="flowChartMagnetic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30</a:t>
            </a:r>
            <a:endParaRPr lang="cs-CZ" dirty="0"/>
          </a:p>
        </p:txBody>
      </p:sp>
      <p:sp>
        <p:nvSpPr>
          <p:cNvPr id="10" name="Vývojový diagram: paměť se sekvenčním přístupem 9"/>
          <p:cNvSpPr/>
          <p:nvPr/>
        </p:nvSpPr>
        <p:spPr>
          <a:xfrm>
            <a:off x="2733587" y="1820183"/>
            <a:ext cx="612648" cy="612648"/>
          </a:xfrm>
          <a:prstGeom prst="flowChartMagnetic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40</a:t>
            </a:r>
            <a:endParaRPr lang="cs-CZ" dirty="0"/>
          </a:p>
        </p:txBody>
      </p:sp>
      <p:sp>
        <p:nvSpPr>
          <p:cNvPr id="11" name="Vývojový diagram: paměť se sekvenčním přístupem 10"/>
          <p:cNvSpPr/>
          <p:nvPr/>
        </p:nvSpPr>
        <p:spPr>
          <a:xfrm>
            <a:off x="3491880" y="1799235"/>
            <a:ext cx="612648" cy="612648"/>
          </a:xfrm>
          <a:prstGeom prst="flowChartMagnetic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50</a:t>
            </a:r>
            <a:endParaRPr lang="cs-CZ" dirty="0"/>
          </a:p>
        </p:txBody>
      </p:sp>
      <p:sp>
        <p:nvSpPr>
          <p:cNvPr id="12" name="Vývojový diagram: paměť se sekvenčním přístupem 11"/>
          <p:cNvSpPr/>
          <p:nvPr/>
        </p:nvSpPr>
        <p:spPr>
          <a:xfrm>
            <a:off x="4265676" y="1811510"/>
            <a:ext cx="612648" cy="612648"/>
          </a:xfrm>
          <a:prstGeom prst="flowChartMagnetic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60</a:t>
            </a:r>
            <a:endParaRPr lang="cs-CZ" dirty="0"/>
          </a:p>
        </p:txBody>
      </p:sp>
      <p:sp>
        <p:nvSpPr>
          <p:cNvPr id="13" name="Vývojový diagram: paměť se sekvenčním přístupem 12"/>
          <p:cNvSpPr/>
          <p:nvPr/>
        </p:nvSpPr>
        <p:spPr>
          <a:xfrm>
            <a:off x="5002183" y="1820183"/>
            <a:ext cx="612648" cy="612648"/>
          </a:xfrm>
          <a:prstGeom prst="flowChartMagnetic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70</a:t>
            </a:r>
            <a:endParaRPr lang="cs-CZ" dirty="0"/>
          </a:p>
        </p:txBody>
      </p:sp>
      <p:sp>
        <p:nvSpPr>
          <p:cNvPr id="14" name="Vývojový diagram: paměť se sekvenčním přístupem 13"/>
          <p:cNvSpPr/>
          <p:nvPr/>
        </p:nvSpPr>
        <p:spPr>
          <a:xfrm>
            <a:off x="5724128" y="1808240"/>
            <a:ext cx="612648" cy="612648"/>
          </a:xfrm>
          <a:prstGeom prst="flowChartMagnetic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80</a:t>
            </a:r>
            <a:endParaRPr lang="cs-CZ" dirty="0"/>
          </a:p>
        </p:txBody>
      </p:sp>
      <p:sp>
        <p:nvSpPr>
          <p:cNvPr id="15" name="Vývojový diagram: paměť se sekvenčním přístupem 14"/>
          <p:cNvSpPr/>
          <p:nvPr/>
        </p:nvSpPr>
        <p:spPr>
          <a:xfrm>
            <a:off x="6461044" y="1808240"/>
            <a:ext cx="612648" cy="612648"/>
          </a:xfrm>
          <a:prstGeom prst="flowChartMagnetic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90</a:t>
            </a:r>
            <a:endParaRPr lang="cs-CZ" dirty="0"/>
          </a:p>
        </p:txBody>
      </p:sp>
      <p:sp>
        <p:nvSpPr>
          <p:cNvPr id="17" name="Obdélník 16"/>
          <p:cNvSpPr/>
          <p:nvPr/>
        </p:nvSpPr>
        <p:spPr>
          <a:xfrm>
            <a:off x="1326947" y="3959309"/>
            <a:ext cx="914400" cy="4572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61 + 9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412547" y="5060032"/>
            <a:ext cx="914400" cy="457200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28 + 2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2648669" y="3092121"/>
            <a:ext cx="914400" cy="45720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14 + 6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6616492" y="5877272"/>
            <a:ext cx="914400" cy="457200"/>
          </a:xfrm>
          <a:prstGeom prst="rect">
            <a:avLst/>
          </a:prstGeom>
          <a:solidFill>
            <a:srgbClr val="52F319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82 + 8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7668344" y="5054383"/>
            <a:ext cx="914400" cy="4572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73 + 7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2043508" y="5745832"/>
            <a:ext cx="914400" cy="457200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42 + 8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3034680" y="4483224"/>
            <a:ext cx="914400" cy="457200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53 + 7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5161356" y="4740812"/>
            <a:ext cx="914400" cy="457200"/>
          </a:xfrm>
          <a:prstGeom prst="rect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31 + 9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3808476" y="5517232"/>
            <a:ext cx="914400" cy="457200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solidFill>
                  <a:schemeClr val="tx1"/>
                </a:solidFill>
              </a:rPr>
              <a:t>2</a:t>
            </a:r>
            <a:r>
              <a:rPr lang="cs-CZ" dirty="0" smtClean="0">
                <a:solidFill>
                  <a:schemeClr val="tx1"/>
                </a:solidFill>
              </a:rPr>
              <a:t> + 8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6" name="Obdélník 25"/>
          <p:cNvSpPr/>
          <p:nvPr/>
        </p:nvSpPr>
        <p:spPr>
          <a:xfrm>
            <a:off x="6197373" y="3549321"/>
            <a:ext cx="9144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98 + 2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8" name="Tlačítko akce: Dopředu nebo Další 37">
            <a:hlinkClick r:id="" action="ppaction://hlinkshowjump?jump=nextslide" highlightClick="1"/>
          </p:cNvPr>
          <p:cNvSpPr/>
          <p:nvPr/>
        </p:nvSpPr>
        <p:spPr>
          <a:xfrm>
            <a:off x="8244408" y="6334472"/>
            <a:ext cx="721810" cy="42148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Tlačítko akce: Zpět nebo Předchozí 38">
            <a:hlinkClick r:id="" action="ppaction://hlinkshowjump?jump=previousslide" highlightClick="1"/>
          </p:cNvPr>
          <p:cNvSpPr/>
          <p:nvPr/>
        </p:nvSpPr>
        <p:spPr>
          <a:xfrm>
            <a:off x="217216" y="6334472"/>
            <a:ext cx="771152" cy="42148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93228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7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8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6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9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6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90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8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9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6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1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9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0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6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32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0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1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4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0" fill="hold">
                      <p:stCondLst>
                        <p:cond delay="0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26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5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4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1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2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7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1" fill="hold">
                      <p:stCondLst>
                        <p:cond delay="0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26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74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5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2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3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8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9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2" fill="hold">
                      <p:stCondLst>
                        <p:cond delay="0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26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95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6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3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4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Veselý obličej 29"/>
          <p:cNvSpPr/>
          <p:nvPr/>
        </p:nvSpPr>
        <p:spPr>
          <a:xfrm>
            <a:off x="3563864" y="4654279"/>
            <a:ext cx="621623" cy="459013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Veselý obličej 28"/>
          <p:cNvSpPr/>
          <p:nvPr/>
        </p:nvSpPr>
        <p:spPr>
          <a:xfrm>
            <a:off x="4831889" y="4682397"/>
            <a:ext cx="621623" cy="459013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Veselý obličej 25"/>
          <p:cNvSpPr/>
          <p:nvPr/>
        </p:nvSpPr>
        <p:spPr>
          <a:xfrm>
            <a:off x="6076650" y="4663862"/>
            <a:ext cx="621623" cy="459013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Veselý obličej 20"/>
          <p:cNvSpPr/>
          <p:nvPr/>
        </p:nvSpPr>
        <p:spPr>
          <a:xfrm>
            <a:off x="3563864" y="3313800"/>
            <a:ext cx="621623" cy="459013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Veselý obličej 19"/>
          <p:cNvSpPr/>
          <p:nvPr/>
        </p:nvSpPr>
        <p:spPr>
          <a:xfrm>
            <a:off x="6075236" y="3390801"/>
            <a:ext cx="621623" cy="459013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Veselý obličej 18"/>
          <p:cNvSpPr/>
          <p:nvPr/>
        </p:nvSpPr>
        <p:spPr>
          <a:xfrm>
            <a:off x="4831890" y="3327068"/>
            <a:ext cx="621623" cy="459013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Veselý obličej 10"/>
          <p:cNvSpPr/>
          <p:nvPr/>
        </p:nvSpPr>
        <p:spPr>
          <a:xfrm>
            <a:off x="6002878" y="2143582"/>
            <a:ext cx="621623" cy="459013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Veselý obličej 9"/>
          <p:cNvSpPr/>
          <p:nvPr/>
        </p:nvSpPr>
        <p:spPr>
          <a:xfrm>
            <a:off x="3383594" y="2153095"/>
            <a:ext cx="621623" cy="459013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Veselý obličej 8"/>
          <p:cNvSpPr/>
          <p:nvPr/>
        </p:nvSpPr>
        <p:spPr>
          <a:xfrm>
            <a:off x="4667309" y="2161397"/>
            <a:ext cx="621623" cy="459013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0" y="755412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Počítej příklady a najdi správné výsledky 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187624" y="2060848"/>
            <a:ext cx="211468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/>
              <a:t>12 + 9 = </a:t>
            </a:r>
          </a:p>
        </p:txBody>
      </p:sp>
      <p:sp>
        <p:nvSpPr>
          <p:cNvPr id="6" name="6cípá hvězda 5"/>
          <p:cNvSpPr/>
          <p:nvPr/>
        </p:nvSpPr>
        <p:spPr>
          <a:xfrm>
            <a:off x="4520920" y="1909202"/>
            <a:ext cx="914400" cy="914400"/>
          </a:xfrm>
          <a:prstGeom prst="star6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21</a:t>
            </a:r>
            <a:endParaRPr lang="cs-CZ" dirty="0"/>
          </a:p>
        </p:txBody>
      </p:sp>
      <p:sp>
        <p:nvSpPr>
          <p:cNvPr id="7" name="6cípá hvězda 6"/>
          <p:cNvSpPr/>
          <p:nvPr/>
        </p:nvSpPr>
        <p:spPr>
          <a:xfrm>
            <a:off x="3237205" y="1909202"/>
            <a:ext cx="914400" cy="914400"/>
          </a:xfrm>
          <a:prstGeom prst="star6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28</a:t>
            </a:r>
            <a:endParaRPr lang="cs-CZ" dirty="0"/>
          </a:p>
        </p:txBody>
      </p:sp>
      <p:sp>
        <p:nvSpPr>
          <p:cNvPr id="8" name="6cípá hvězda 7"/>
          <p:cNvSpPr/>
          <p:nvPr/>
        </p:nvSpPr>
        <p:spPr>
          <a:xfrm>
            <a:off x="5856490" y="1915889"/>
            <a:ext cx="914400" cy="914400"/>
          </a:xfrm>
          <a:prstGeom prst="star6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24</a:t>
            </a:r>
            <a:endParaRPr lang="cs-CZ" dirty="0"/>
          </a:p>
        </p:txBody>
      </p:sp>
      <p:sp>
        <p:nvSpPr>
          <p:cNvPr id="13" name="Obdélník 12"/>
          <p:cNvSpPr/>
          <p:nvPr/>
        </p:nvSpPr>
        <p:spPr>
          <a:xfrm>
            <a:off x="1187625" y="3244334"/>
            <a:ext cx="219597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400" dirty="0" smtClean="0"/>
              <a:t>26 + </a:t>
            </a:r>
            <a:r>
              <a:rPr lang="cs-CZ" sz="4400" dirty="0"/>
              <a:t>8</a:t>
            </a:r>
            <a:r>
              <a:rPr lang="cs-CZ" sz="4400" dirty="0" smtClean="0"/>
              <a:t> = </a:t>
            </a:r>
          </a:p>
        </p:txBody>
      </p:sp>
      <p:sp>
        <p:nvSpPr>
          <p:cNvPr id="16" name="6cípá hvězda 15"/>
          <p:cNvSpPr/>
          <p:nvPr/>
        </p:nvSpPr>
        <p:spPr>
          <a:xfrm>
            <a:off x="5930262" y="3136895"/>
            <a:ext cx="914400" cy="914400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33</a:t>
            </a:r>
            <a:endParaRPr lang="cs-CZ" dirty="0"/>
          </a:p>
        </p:txBody>
      </p:sp>
      <p:sp>
        <p:nvSpPr>
          <p:cNvPr id="17" name="6cípá hvězda 16"/>
          <p:cNvSpPr/>
          <p:nvPr/>
        </p:nvSpPr>
        <p:spPr>
          <a:xfrm>
            <a:off x="4705368" y="3109772"/>
            <a:ext cx="914400" cy="914400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38</a:t>
            </a:r>
            <a:endParaRPr lang="cs-CZ" dirty="0"/>
          </a:p>
        </p:txBody>
      </p:sp>
      <p:sp>
        <p:nvSpPr>
          <p:cNvPr id="18" name="6cípá hvězda 17"/>
          <p:cNvSpPr/>
          <p:nvPr/>
        </p:nvSpPr>
        <p:spPr>
          <a:xfrm>
            <a:off x="3417475" y="3099375"/>
            <a:ext cx="914400" cy="914400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34</a:t>
            </a: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1187626" y="4581128"/>
            <a:ext cx="220246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39 + 7 =</a:t>
            </a:r>
            <a:endParaRPr lang="cs-CZ" sz="4400" dirty="0"/>
          </a:p>
        </p:txBody>
      </p:sp>
      <p:sp>
        <p:nvSpPr>
          <p:cNvPr id="23" name="6cípá hvězda 22"/>
          <p:cNvSpPr/>
          <p:nvPr/>
        </p:nvSpPr>
        <p:spPr>
          <a:xfrm>
            <a:off x="3417475" y="4426586"/>
            <a:ext cx="914400" cy="914400"/>
          </a:xfrm>
          <a:prstGeom prst="star6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45</a:t>
            </a:r>
            <a:endParaRPr lang="cs-CZ" dirty="0"/>
          </a:p>
        </p:txBody>
      </p:sp>
      <p:sp>
        <p:nvSpPr>
          <p:cNvPr id="24" name="6cípá hvězda 23"/>
          <p:cNvSpPr/>
          <p:nvPr/>
        </p:nvSpPr>
        <p:spPr>
          <a:xfrm>
            <a:off x="4663805" y="4426586"/>
            <a:ext cx="914400" cy="914400"/>
          </a:xfrm>
          <a:prstGeom prst="star6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48</a:t>
            </a:r>
            <a:endParaRPr lang="cs-CZ" dirty="0"/>
          </a:p>
        </p:txBody>
      </p:sp>
      <p:sp>
        <p:nvSpPr>
          <p:cNvPr id="25" name="6cípá hvězda 24"/>
          <p:cNvSpPr/>
          <p:nvPr/>
        </p:nvSpPr>
        <p:spPr>
          <a:xfrm>
            <a:off x="5930262" y="4436169"/>
            <a:ext cx="914400" cy="914400"/>
          </a:xfrm>
          <a:prstGeom prst="star6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46</a:t>
            </a:r>
            <a:endParaRPr lang="cs-CZ" dirty="0"/>
          </a:p>
        </p:txBody>
      </p:sp>
      <p:sp>
        <p:nvSpPr>
          <p:cNvPr id="27" name="Tlačítko akce: Zpět nebo Předchozí 26">
            <a:hlinkClick r:id="" action="ppaction://hlinkshowjump?jump=previousslide" highlightClick="1"/>
          </p:cNvPr>
          <p:cNvSpPr/>
          <p:nvPr/>
        </p:nvSpPr>
        <p:spPr>
          <a:xfrm>
            <a:off x="217216" y="6334472"/>
            <a:ext cx="771152" cy="42148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Tlačítko akce: Dopředu nebo Další 27">
            <a:hlinkClick r:id="" action="ppaction://hlinkshowjump?jump=nextslide" highlightClick="1"/>
          </p:cNvPr>
          <p:cNvSpPr/>
          <p:nvPr/>
        </p:nvSpPr>
        <p:spPr>
          <a:xfrm>
            <a:off x="8244408" y="6334472"/>
            <a:ext cx="721810" cy="42148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12920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remove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4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xit" presetSubtype="4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xit" presetSubtype="4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xit" presetSubtype="4" fill="remove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xit" presetSubtype="4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xit" presetSubtype="4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xit" presetSubtype="4" fill="remove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16" grpId="0" animBg="1"/>
      <p:bldP spid="17" grpId="0" animBg="1"/>
      <p:bldP spid="18" grpId="0" animBg="1"/>
      <p:bldP spid="23" grpId="0" animBg="1"/>
      <p:bldP spid="24" grpId="0" animBg="1"/>
      <p:bldP spid="2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Veselý obličej 29"/>
          <p:cNvSpPr/>
          <p:nvPr/>
        </p:nvSpPr>
        <p:spPr>
          <a:xfrm>
            <a:off x="3563864" y="4654279"/>
            <a:ext cx="621623" cy="459013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Veselý obličej 28"/>
          <p:cNvSpPr/>
          <p:nvPr/>
        </p:nvSpPr>
        <p:spPr>
          <a:xfrm>
            <a:off x="4831889" y="4682397"/>
            <a:ext cx="621623" cy="459013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Veselý obličej 25"/>
          <p:cNvSpPr/>
          <p:nvPr/>
        </p:nvSpPr>
        <p:spPr>
          <a:xfrm>
            <a:off x="6076650" y="4663862"/>
            <a:ext cx="621623" cy="459013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Veselý obličej 20"/>
          <p:cNvSpPr/>
          <p:nvPr/>
        </p:nvSpPr>
        <p:spPr>
          <a:xfrm>
            <a:off x="3563864" y="3313800"/>
            <a:ext cx="621623" cy="459013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Veselý obličej 19"/>
          <p:cNvSpPr/>
          <p:nvPr/>
        </p:nvSpPr>
        <p:spPr>
          <a:xfrm>
            <a:off x="6075236" y="3390801"/>
            <a:ext cx="621623" cy="459013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Veselý obličej 18"/>
          <p:cNvSpPr/>
          <p:nvPr/>
        </p:nvSpPr>
        <p:spPr>
          <a:xfrm>
            <a:off x="4831890" y="3327068"/>
            <a:ext cx="621623" cy="459013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Veselý obličej 10"/>
          <p:cNvSpPr/>
          <p:nvPr/>
        </p:nvSpPr>
        <p:spPr>
          <a:xfrm>
            <a:off x="4869470" y="2143582"/>
            <a:ext cx="621623" cy="459013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Veselý obličej 9"/>
          <p:cNvSpPr/>
          <p:nvPr/>
        </p:nvSpPr>
        <p:spPr>
          <a:xfrm>
            <a:off x="3536478" y="2153095"/>
            <a:ext cx="621623" cy="459013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Veselý obličej 8"/>
          <p:cNvSpPr/>
          <p:nvPr/>
        </p:nvSpPr>
        <p:spPr>
          <a:xfrm>
            <a:off x="6091021" y="2121513"/>
            <a:ext cx="621623" cy="459013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0" y="755412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Počítej příklady a najdi správné výsledky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187624" y="2060848"/>
            <a:ext cx="211468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/>
              <a:t>44 + 9 = </a:t>
            </a:r>
          </a:p>
        </p:txBody>
      </p:sp>
      <p:sp>
        <p:nvSpPr>
          <p:cNvPr id="6" name="6cípá hvězda 5"/>
          <p:cNvSpPr/>
          <p:nvPr/>
        </p:nvSpPr>
        <p:spPr>
          <a:xfrm>
            <a:off x="5944633" y="1893820"/>
            <a:ext cx="914400" cy="914400"/>
          </a:xfrm>
          <a:prstGeom prst="star6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53</a:t>
            </a:r>
            <a:endParaRPr lang="cs-CZ" dirty="0"/>
          </a:p>
        </p:txBody>
      </p:sp>
      <p:sp>
        <p:nvSpPr>
          <p:cNvPr id="7" name="6cípá hvězda 6"/>
          <p:cNvSpPr/>
          <p:nvPr/>
        </p:nvSpPr>
        <p:spPr>
          <a:xfrm>
            <a:off x="3390090" y="1915889"/>
            <a:ext cx="914400" cy="914400"/>
          </a:xfrm>
          <a:prstGeom prst="star6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52</a:t>
            </a:r>
            <a:endParaRPr lang="cs-CZ" dirty="0"/>
          </a:p>
        </p:txBody>
      </p:sp>
      <p:sp>
        <p:nvSpPr>
          <p:cNvPr id="8" name="6cípá hvězda 7"/>
          <p:cNvSpPr/>
          <p:nvPr/>
        </p:nvSpPr>
        <p:spPr>
          <a:xfrm>
            <a:off x="4705368" y="1914076"/>
            <a:ext cx="914400" cy="914400"/>
          </a:xfrm>
          <a:prstGeom prst="star6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58</a:t>
            </a:r>
            <a:endParaRPr lang="cs-CZ" dirty="0"/>
          </a:p>
        </p:txBody>
      </p:sp>
      <p:sp>
        <p:nvSpPr>
          <p:cNvPr id="13" name="Obdélník 12"/>
          <p:cNvSpPr/>
          <p:nvPr/>
        </p:nvSpPr>
        <p:spPr>
          <a:xfrm>
            <a:off x="1187625" y="3244334"/>
            <a:ext cx="219597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400" dirty="0" smtClean="0"/>
              <a:t>55 + </a:t>
            </a:r>
            <a:r>
              <a:rPr lang="cs-CZ" sz="4400" dirty="0"/>
              <a:t>8</a:t>
            </a:r>
            <a:r>
              <a:rPr lang="cs-CZ" sz="4400" dirty="0" smtClean="0"/>
              <a:t> = </a:t>
            </a:r>
          </a:p>
        </p:txBody>
      </p:sp>
      <p:sp>
        <p:nvSpPr>
          <p:cNvPr id="16" name="6cípá hvězda 15"/>
          <p:cNvSpPr/>
          <p:nvPr/>
        </p:nvSpPr>
        <p:spPr>
          <a:xfrm>
            <a:off x="5914982" y="3222979"/>
            <a:ext cx="914400" cy="914400"/>
          </a:xfrm>
          <a:prstGeom prst="star6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67</a:t>
            </a:r>
            <a:endParaRPr lang="cs-CZ" dirty="0"/>
          </a:p>
        </p:txBody>
      </p:sp>
      <p:sp>
        <p:nvSpPr>
          <p:cNvPr id="17" name="6cípá hvězda 16"/>
          <p:cNvSpPr/>
          <p:nvPr/>
        </p:nvSpPr>
        <p:spPr>
          <a:xfrm>
            <a:off x="4705368" y="3109772"/>
            <a:ext cx="914400" cy="914400"/>
          </a:xfrm>
          <a:prstGeom prst="star6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66</a:t>
            </a:r>
            <a:endParaRPr lang="cs-CZ" dirty="0"/>
          </a:p>
        </p:txBody>
      </p:sp>
      <p:sp>
        <p:nvSpPr>
          <p:cNvPr id="18" name="6cípá hvězda 17"/>
          <p:cNvSpPr/>
          <p:nvPr/>
        </p:nvSpPr>
        <p:spPr>
          <a:xfrm>
            <a:off x="3417475" y="3099375"/>
            <a:ext cx="914400" cy="914400"/>
          </a:xfrm>
          <a:prstGeom prst="star6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63</a:t>
            </a: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1187626" y="4581128"/>
            <a:ext cx="220246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68 + 3 =</a:t>
            </a:r>
            <a:endParaRPr lang="cs-CZ" sz="4400" dirty="0"/>
          </a:p>
        </p:txBody>
      </p:sp>
      <p:sp>
        <p:nvSpPr>
          <p:cNvPr id="23" name="6cípá hvězda 22"/>
          <p:cNvSpPr/>
          <p:nvPr/>
        </p:nvSpPr>
        <p:spPr>
          <a:xfrm>
            <a:off x="3417475" y="4426586"/>
            <a:ext cx="914400" cy="914400"/>
          </a:xfrm>
          <a:prstGeom prst="star6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72</a:t>
            </a:r>
            <a:endParaRPr lang="cs-CZ" dirty="0"/>
          </a:p>
        </p:txBody>
      </p:sp>
      <p:sp>
        <p:nvSpPr>
          <p:cNvPr id="24" name="6cípá hvězda 23"/>
          <p:cNvSpPr/>
          <p:nvPr/>
        </p:nvSpPr>
        <p:spPr>
          <a:xfrm>
            <a:off x="4663805" y="4426586"/>
            <a:ext cx="914400" cy="914400"/>
          </a:xfrm>
          <a:prstGeom prst="star6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70</a:t>
            </a:r>
            <a:endParaRPr lang="cs-CZ" dirty="0"/>
          </a:p>
        </p:txBody>
      </p:sp>
      <p:sp>
        <p:nvSpPr>
          <p:cNvPr id="25" name="6cípá hvězda 24"/>
          <p:cNvSpPr/>
          <p:nvPr/>
        </p:nvSpPr>
        <p:spPr>
          <a:xfrm>
            <a:off x="5930262" y="4436169"/>
            <a:ext cx="914400" cy="914400"/>
          </a:xfrm>
          <a:prstGeom prst="star6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71</a:t>
            </a:r>
            <a:endParaRPr lang="cs-CZ" dirty="0"/>
          </a:p>
        </p:txBody>
      </p:sp>
      <p:sp>
        <p:nvSpPr>
          <p:cNvPr id="27" name="Tlačítko akce: Zpět nebo Předchozí 26">
            <a:hlinkClick r:id="" action="ppaction://hlinkshowjump?jump=previousslide" highlightClick="1"/>
          </p:cNvPr>
          <p:cNvSpPr/>
          <p:nvPr/>
        </p:nvSpPr>
        <p:spPr>
          <a:xfrm>
            <a:off x="217216" y="6334472"/>
            <a:ext cx="771152" cy="42148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Tlačítko akce: Dopředu nebo Další 27">
            <a:hlinkClick r:id="" action="ppaction://hlinkshowjump?jump=nextslide" highlightClick="1"/>
          </p:cNvPr>
          <p:cNvSpPr/>
          <p:nvPr/>
        </p:nvSpPr>
        <p:spPr>
          <a:xfrm>
            <a:off x="8244408" y="6334472"/>
            <a:ext cx="721810" cy="42148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650700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remove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4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xit" presetSubtype="4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xit" presetSubtype="4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xit" presetSubtype="4" fill="remove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xit" presetSubtype="4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xit" presetSubtype="4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xit" presetSubtype="4" fill="remove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16" grpId="0" animBg="1"/>
      <p:bldP spid="17" grpId="0" animBg="1"/>
      <p:bldP spid="18" grpId="0" animBg="1"/>
      <p:bldP spid="23" grpId="0" animBg="1"/>
      <p:bldP spid="24" grpId="0" animBg="1"/>
      <p:bldP spid="2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Veselý obličej 29"/>
          <p:cNvSpPr/>
          <p:nvPr/>
        </p:nvSpPr>
        <p:spPr>
          <a:xfrm>
            <a:off x="3563864" y="4654279"/>
            <a:ext cx="621623" cy="459013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Veselý obličej 28"/>
          <p:cNvSpPr/>
          <p:nvPr/>
        </p:nvSpPr>
        <p:spPr>
          <a:xfrm>
            <a:off x="4831889" y="4682397"/>
            <a:ext cx="621623" cy="459013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Veselý obličej 25"/>
          <p:cNvSpPr/>
          <p:nvPr/>
        </p:nvSpPr>
        <p:spPr>
          <a:xfrm>
            <a:off x="6076650" y="4663862"/>
            <a:ext cx="621623" cy="459013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Veselý obličej 20"/>
          <p:cNvSpPr/>
          <p:nvPr/>
        </p:nvSpPr>
        <p:spPr>
          <a:xfrm>
            <a:off x="3454280" y="3309756"/>
            <a:ext cx="550937" cy="459013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Veselý obličej 19"/>
          <p:cNvSpPr/>
          <p:nvPr/>
        </p:nvSpPr>
        <p:spPr>
          <a:xfrm>
            <a:off x="6075236" y="3390801"/>
            <a:ext cx="621623" cy="459013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Veselý obličej 18"/>
          <p:cNvSpPr/>
          <p:nvPr/>
        </p:nvSpPr>
        <p:spPr>
          <a:xfrm>
            <a:off x="4831890" y="3327068"/>
            <a:ext cx="621623" cy="459013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Veselý obličej 10"/>
          <p:cNvSpPr/>
          <p:nvPr/>
        </p:nvSpPr>
        <p:spPr>
          <a:xfrm>
            <a:off x="6002878" y="2143582"/>
            <a:ext cx="621623" cy="459013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Veselý obličej 9"/>
          <p:cNvSpPr/>
          <p:nvPr/>
        </p:nvSpPr>
        <p:spPr>
          <a:xfrm>
            <a:off x="3383594" y="2153095"/>
            <a:ext cx="621623" cy="459013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Veselý obličej 8"/>
          <p:cNvSpPr/>
          <p:nvPr/>
        </p:nvSpPr>
        <p:spPr>
          <a:xfrm>
            <a:off x="4667309" y="2161397"/>
            <a:ext cx="621623" cy="459013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0" y="755412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Počítej příklady a najdi správné výsledky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187624" y="2060848"/>
            <a:ext cx="211468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/>
              <a:t>7</a:t>
            </a:r>
            <a:r>
              <a:rPr lang="cs-CZ" sz="4400" dirty="0" smtClean="0"/>
              <a:t>6 + 7 = </a:t>
            </a:r>
          </a:p>
        </p:txBody>
      </p:sp>
      <p:sp>
        <p:nvSpPr>
          <p:cNvPr id="6" name="6cípá hvězda 5"/>
          <p:cNvSpPr/>
          <p:nvPr/>
        </p:nvSpPr>
        <p:spPr>
          <a:xfrm>
            <a:off x="4520920" y="1909202"/>
            <a:ext cx="914400" cy="914400"/>
          </a:xfrm>
          <a:prstGeom prst="star6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8</a:t>
            </a:r>
            <a:r>
              <a:rPr lang="cs-CZ" dirty="0" smtClean="0"/>
              <a:t>3</a:t>
            </a:r>
            <a:endParaRPr lang="cs-CZ" dirty="0"/>
          </a:p>
        </p:txBody>
      </p:sp>
      <p:sp>
        <p:nvSpPr>
          <p:cNvPr id="7" name="6cípá hvězda 6"/>
          <p:cNvSpPr/>
          <p:nvPr/>
        </p:nvSpPr>
        <p:spPr>
          <a:xfrm>
            <a:off x="3237205" y="1909202"/>
            <a:ext cx="914400" cy="914400"/>
          </a:xfrm>
          <a:prstGeom prst="star6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87</a:t>
            </a:r>
            <a:endParaRPr lang="cs-CZ" dirty="0"/>
          </a:p>
        </p:txBody>
      </p:sp>
      <p:sp>
        <p:nvSpPr>
          <p:cNvPr id="8" name="6cípá hvězda 7"/>
          <p:cNvSpPr/>
          <p:nvPr/>
        </p:nvSpPr>
        <p:spPr>
          <a:xfrm>
            <a:off x="5856490" y="1915889"/>
            <a:ext cx="914400" cy="914400"/>
          </a:xfrm>
          <a:prstGeom prst="star6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8</a:t>
            </a:r>
            <a:r>
              <a:rPr lang="cs-CZ" dirty="0" smtClean="0"/>
              <a:t>8</a:t>
            </a:r>
            <a:endParaRPr lang="cs-CZ" dirty="0"/>
          </a:p>
        </p:txBody>
      </p:sp>
      <p:sp>
        <p:nvSpPr>
          <p:cNvPr id="13" name="Obdélník 12"/>
          <p:cNvSpPr/>
          <p:nvPr/>
        </p:nvSpPr>
        <p:spPr>
          <a:xfrm>
            <a:off x="1187625" y="3244334"/>
            <a:ext cx="219597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400" dirty="0" smtClean="0"/>
              <a:t>87 + </a:t>
            </a:r>
            <a:r>
              <a:rPr lang="cs-CZ" sz="4400" dirty="0"/>
              <a:t>5</a:t>
            </a:r>
            <a:r>
              <a:rPr lang="cs-CZ" sz="4400" dirty="0" smtClean="0"/>
              <a:t> = </a:t>
            </a:r>
          </a:p>
        </p:txBody>
      </p:sp>
      <p:sp>
        <p:nvSpPr>
          <p:cNvPr id="16" name="6cípá hvězda 15"/>
          <p:cNvSpPr/>
          <p:nvPr/>
        </p:nvSpPr>
        <p:spPr>
          <a:xfrm>
            <a:off x="5913936" y="3171854"/>
            <a:ext cx="914400" cy="914400"/>
          </a:xfrm>
          <a:prstGeom prst="star6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97</a:t>
            </a:r>
            <a:endParaRPr lang="cs-CZ" dirty="0"/>
          </a:p>
        </p:txBody>
      </p:sp>
      <p:sp>
        <p:nvSpPr>
          <p:cNvPr id="17" name="6cípá hvězda 16"/>
          <p:cNvSpPr/>
          <p:nvPr/>
        </p:nvSpPr>
        <p:spPr>
          <a:xfrm>
            <a:off x="4705368" y="3109772"/>
            <a:ext cx="914400" cy="914400"/>
          </a:xfrm>
          <a:prstGeom prst="star6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98</a:t>
            </a:r>
            <a:endParaRPr lang="cs-CZ" dirty="0"/>
          </a:p>
        </p:txBody>
      </p:sp>
      <p:sp>
        <p:nvSpPr>
          <p:cNvPr id="18" name="6cípá hvězda 17"/>
          <p:cNvSpPr/>
          <p:nvPr/>
        </p:nvSpPr>
        <p:spPr>
          <a:xfrm>
            <a:off x="3271087" y="3099374"/>
            <a:ext cx="914400" cy="914400"/>
          </a:xfrm>
          <a:prstGeom prst="star6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92</a:t>
            </a: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1187626" y="4581128"/>
            <a:ext cx="220246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92 + 8 =</a:t>
            </a:r>
            <a:endParaRPr lang="cs-CZ" sz="4400" dirty="0"/>
          </a:p>
        </p:txBody>
      </p:sp>
      <p:sp>
        <p:nvSpPr>
          <p:cNvPr id="23" name="6cípá hvězda 22"/>
          <p:cNvSpPr/>
          <p:nvPr/>
        </p:nvSpPr>
        <p:spPr>
          <a:xfrm>
            <a:off x="3417475" y="4426586"/>
            <a:ext cx="914400" cy="914400"/>
          </a:xfrm>
          <a:prstGeom prst="star6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97</a:t>
            </a:r>
            <a:endParaRPr lang="cs-CZ" dirty="0"/>
          </a:p>
        </p:txBody>
      </p:sp>
      <p:sp>
        <p:nvSpPr>
          <p:cNvPr id="24" name="6cípá hvězda 23"/>
          <p:cNvSpPr/>
          <p:nvPr/>
        </p:nvSpPr>
        <p:spPr>
          <a:xfrm>
            <a:off x="4663805" y="4426586"/>
            <a:ext cx="914400" cy="914400"/>
          </a:xfrm>
          <a:prstGeom prst="star6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99</a:t>
            </a:r>
            <a:endParaRPr lang="cs-CZ" dirty="0"/>
          </a:p>
        </p:txBody>
      </p:sp>
      <p:sp>
        <p:nvSpPr>
          <p:cNvPr id="25" name="6cípá hvězda 24"/>
          <p:cNvSpPr/>
          <p:nvPr/>
        </p:nvSpPr>
        <p:spPr>
          <a:xfrm>
            <a:off x="5930262" y="4436169"/>
            <a:ext cx="914400" cy="914400"/>
          </a:xfrm>
          <a:prstGeom prst="star6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100</a:t>
            </a:r>
            <a:endParaRPr lang="cs-CZ" dirty="0"/>
          </a:p>
        </p:txBody>
      </p:sp>
      <p:sp>
        <p:nvSpPr>
          <p:cNvPr id="27" name="Tlačítko akce: Zpět nebo Předchozí 26">
            <a:hlinkClick r:id="" action="ppaction://hlinkshowjump?jump=previousslide" highlightClick="1"/>
          </p:cNvPr>
          <p:cNvSpPr/>
          <p:nvPr/>
        </p:nvSpPr>
        <p:spPr>
          <a:xfrm>
            <a:off x="217216" y="6334472"/>
            <a:ext cx="771152" cy="42148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Tlačítko akce: Dopředu nebo Další 27">
            <a:hlinkClick r:id="" action="ppaction://hlinkshowjump?jump=nextslide" highlightClick="1"/>
          </p:cNvPr>
          <p:cNvSpPr/>
          <p:nvPr/>
        </p:nvSpPr>
        <p:spPr>
          <a:xfrm>
            <a:off x="8244408" y="6334472"/>
            <a:ext cx="721810" cy="42148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63386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remove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4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xit" presetSubtype="4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xit" presetSubtype="4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xit" presetSubtype="4" fill="remove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xit" presetSubtype="4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xit" presetSubtype="4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xit" presetSubtype="4" fill="remove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16" grpId="0" animBg="1"/>
      <p:bldP spid="17" grpId="0" animBg="1"/>
      <p:bldP spid="18" grpId="0" animBg="1"/>
      <p:bldP spid="23" grpId="0" animBg="1"/>
      <p:bldP spid="24" grpId="0" animBg="1"/>
      <p:bldP spid="2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Veselý obličej 29"/>
          <p:cNvSpPr/>
          <p:nvPr/>
        </p:nvSpPr>
        <p:spPr>
          <a:xfrm>
            <a:off x="3563864" y="4654279"/>
            <a:ext cx="621623" cy="459013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Veselý obličej 28"/>
          <p:cNvSpPr/>
          <p:nvPr/>
        </p:nvSpPr>
        <p:spPr>
          <a:xfrm>
            <a:off x="4831889" y="4682397"/>
            <a:ext cx="621623" cy="459013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Veselý obličej 25"/>
          <p:cNvSpPr/>
          <p:nvPr/>
        </p:nvSpPr>
        <p:spPr>
          <a:xfrm>
            <a:off x="6076650" y="4663862"/>
            <a:ext cx="621623" cy="459013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Veselý obličej 20"/>
          <p:cNvSpPr/>
          <p:nvPr/>
        </p:nvSpPr>
        <p:spPr>
          <a:xfrm>
            <a:off x="3563864" y="3313800"/>
            <a:ext cx="621623" cy="459013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Veselý obličej 19"/>
          <p:cNvSpPr/>
          <p:nvPr/>
        </p:nvSpPr>
        <p:spPr>
          <a:xfrm>
            <a:off x="6075236" y="3390801"/>
            <a:ext cx="621623" cy="459013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Veselý obličej 18"/>
          <p:cNvSpPr/>
          <p:nvPr/>
        </p:nvSpPr>
        <p:spPr>
          <a:xfrm>
            <a:off x="4831890" y="3327068"/>
            <a:ext cx="621623" cy="459013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Veselý obličej 10"/>
          <p:cNvSpPr/>
          <p:nvPr/>
        </p:nvSpPr>
        <p:spPr>
          <a:xfrm>
            <a:off x="4869470" y="2143582"/>
            <a:ext cx="621623" cy="459013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Veselý obličej 9"/>
          <p:cNvSpPr/>
          <p:nvPr/>
        </p:nvSpPr>
        <p:spPr>
          <a:xfrm>
            <a:off x="3536478" y="2153095"/>
            <a:ext cx="621623" cy="459013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Veselý obličej 8"/>
          <p:cNvSpPr/>
          <p:nvPr/>
        </p:nvSpPr>
        <p:spPr>
          <a:xfrm>
            <a:off x="6091021" y="2121513"/>
            <a:ext cx="621623" cy="459013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0" y="755412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Počítej příklady a najdi správné výsledky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187624" y="2060848"/>
            <a:ext cx="200728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/>
              <a:t>11 </a:t>
            </a:r>
            <a:r>
              <a:rPr lang="cs-CZ" sz="4400" dirty="0"/>
              <a:t>-</a:t>
            </a:r>
            <a:r>
              <a:rPr lang="cs-CZ" sz="4400" dirty="0" smtClean="0"/>
              <a:t> </a:t>
            </a:r>
            <a:r>
              <a:rPr lang="cs-CZ" sz="4400" dirty="0"/>
              <a:t>8</a:t>
            </a:r>
            <a:r>
              <a:rPr lang="cs-CZ" sz="4400" dirty="0" smtClean="0"/>
              <a:t> = </a:t>
            </a:r>
          </a:p>
        </p:txBody>
      </p:sp>
      <p:sp>
        <p:nvSpPr>
          <p:cNvPr id="6" name="6cípá hvězda 5"/>
          <p:cNvSpPr/>
          <p:nvPr/>
        </p:nvSpPr>
        <p:spPr>
          <a:xfrm>
            <a:off x="5944633" y="1893820"/>
            <a:ext cx="914400" cy="914400"/>
          </a:xfrm>
          <a:prstGeom prst="star6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3</a:t>
            </a:r>
          </a:p>
        </p:txBody>
      </p:sp>
      <p:sp>
        <p:nvSpPr>
          <p:cNvPr id="7" name="6cípá hvězda 6"/>
          <p:cNvSpPr/>
          <p:nvPr/>
        </p:nvSpPr>
        <p:spPr>
          <a:xfrm>
            <a:off x="3390090" y="1915889"/>
            <a:ext cx="914400" cy="914400"/>
          </a:xfrm>
          <a:prstGeom prst="star6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4</a:t>
            </a:r>
          </a:p>
        </p:txBody>
      </p:sp>
      <p:sp>
        <p:nvSpPr>
          <p:cNvPr id="8" name="6cípá hvězda 7"/>
          <p:cNvSpPr/>
          <p:nvPr/>
        </p:nvSpPr>
        <p:spPr>
          <a:xfrm>
            <a:off x="4705368" y="1914076"/>
            <a:ext cx="914400" cy="914400"/>
          </a:xfrm>
          <a:prstGeom prst="star6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7</a:t>
            </a:r>
          </a:p>
        </p:txBody>
      </p:sp>
      <p:sp>
        <p:nvSpPr>
          <p:cNvPr id="13" name="Obdélník 12"/>
          <p:cNvSpPr/>
          <p:nvPr/>
        </p:nvSpPr>
        <p:spPr>
          <a:xfrm>
            <a:off x="1187625" y="3244334"/>
            <a:ext cx="219597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400" dirty="0" smtClean="0"/>
              <a:t>22 </a:t>
            </a:r>
            <a:r>
              <a:rPr lang="cs-CZ" sz="4400" dirty="0"/>
              <a:t>-</a:t>
            </a:r>
            <a:r>
              <a:rPr lang="cs-CZ" sz="4400" dirty="0" smtClean="0"/>
              <a:t> 5 = </a:t>
            </a:r>
          </a:p>
        </p:txBody>
      </p:sp>
      <p:sp>
        <p:nvSpPr>
          <p:cNvPr id="16" name="6cípá hvězda 15"/>
          <p:cNvSpPr/>
          <p:nvPr/>
        </p:nvSpPr>
        <p:spPr>
          <a:xfrm>
            <a:off x="5928847" y="3171854"/>
            <a:ext cx="914400" cy="914400"/>
          </a:xfrm>
          <a:prstGeom prst="star6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16</a:t>
            </a:r>
            <a:endParaRPr lang="cs-CZ" dirty="0"/>
          </a:p>
        </p:txBody>
      </p:sp>
      <p:sp>
        <p:nvSpPr>
          <p:cNvPr id="17" name="6cípá hvězda 16"/>
          <p:cNvSpPr/>
          <p:nvPr/>
        </p:nvSpPr>
        <p:spPr>
          <a:xfrm>
            <a:off x="4705368" y="3109772"/>
            <a:ext cx="914400" cy="914400"/>
          </a:xfrm>
          <a:prstGeom prst="star6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14</a:t>
            </a:r>
            <a:endParaRPr lang="cs-CZ" dirty="0"/>
          </a:p>
        </p:txBody>
      </p:sp>
      <p:sp>
        <p:nvSpPr>
          <p:cNvPr id="18" name="6cípá hvězda 17"/>
          <p:cNvSpPr/>
          <p:nvPr/>
        </p:nvSpPr>
        <p:spPr>
          <a:xfrm>
            <a:off x="3417475" y="3099375"/>
            <a:ext cx="914400" cy="914400"/>
          </a:xfrm>
          <a:prstGeom prst="star6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17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1187626" y="4581128"/>
            <a:ext cx="220246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37 </a:t>
            </a:r>
            <a:r>
              <a:rPr lang="cs-CZ" sz="4400" dirty="0"/>
              <a:t>-</a:t>
            </a:r>
            <a:r>
              <a:rPr lang="cs-CZ" sz="4400" dirty="0" smtClean="0"/>
              <a:t> </a:t>
            </a:r>
            <a:r>
              <a:rPr lang="cs-CZ" sz="4400" dirty="0"/>
              <a:t>9</a:t>
            </a:r>
            <a:r>
              <a:rPr lang="cs-CZ" sz="4400" dirty="0" smtClean="0"/>
              <a:t> =</a:t>
            </a:r>
            <a:endParaRPr lang="cs-CZ" sz="4400" dirty="0"/>
          </a:p>
        </p:txBody>
      </p:sp>
      <p:sp>
        <p:nvSpPr>
          <p:cNvPr id="23" name="6cípá hvězda 22"/>
          <p:cNvSpPr/>
          <p:nvPr/>
        </p:nvSpPr>
        <p:spPr>
          <a:xfrm>
            <a:off x="3417475" y="4426586"/>
            <a:ext cx="914400" cy="914400"/>
          </a:xfrm>
          <a:prstGeom prst="star6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25</a:t>
            </a:r>
            <a:endParaRPr lang="cs-CZ" dirty="0"/>
          </a:p>
        </p:txBody>
      </p:sp>
      <p:sp>
        <p:nvSpPr>
          <p:cNvPr id="24" name="6cípá hvězda 23"/>
          <p:cNvSpPr/>
          <p:nvPr/>
        </p:nvSpPr>
        <p:spPr>
          <a:xfrm>
            <a:off x="4663805" y="4426586"/>
            <a:ext cx="914400" cy="914400"/>
          </a:xfrm>
          <a:prstGeom prst="star6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27</a:t>
            </a:r>
            <a:endParaRPr lang="cs-CZ" dirty="0"/>
          </a:p>
        </p:txBody>
      </p:sp>
      <p:sp>
        <p:nvSpPr>
          <p:cNvPr id="25" name="6cípá hvězda 24"/>
          <p:cNvSpPr/>
          <p:nvPr/>
        </p:nvSpPr>
        <p:spPr>
          <a:xfrm>
            <a:off x="5930262" y="4436169"/>
            <a:ext cx="914400" cy="914400"/>
          </a:xfrm>
          <a:prstGeom prst="star6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28</a:t>
            </a:r>
            <a:endParaRPr lang="cs-CZ" dirty="0"/>
          </a:p>
        </p:txBody>
      </p:sp>
      <p:sp>
        <p:nvSpPr>
          <p:cNvPr id="27" name="Tlačítko akce: Zpět nebo Předchozí 26">
            <a:hlinkClick r:id="" action="ppaction://hlinkshowjump?jump=previousslide" highlightClick="1"/>
          </p:cNvPr>
          <p:cNvSpPr/>
          <p:nvPr/>
        </p:nvSpPr>
        <p:spPr>
          <a:xfrm>
            <a:off x="217216" y="6334472"/>
            <a:ext cx="771152" cy="42148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Tlačítko akce: Dopředu nebo Další 27">
            <a:hlinkClick r:id="" action="ppaction://hlinkshowjump?jump=nextslide" highlightClick="1"/>
          </p:cNvPr>
          <p:cNvSpPr/>
          <p:nvPr/>
        </p:nvSpPr>
        <p:spPr>
          <a:xfrm>
            <a:off x="8244408" y="6334472"/>
            <a:ext cx="721810" cy="42148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42402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remove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4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xit" presetSubtype="4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xit" presetSubtype="4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xit" presetSubtype="4" fill="remove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xit" presetSubtype="4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xit" presetSubtype="4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xit" presetSubtype="4" fill="remove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16" grpId="0" animBg="1"/>
      <p:bldP spid="17" grpId="0" animBg="1"/>
      <p:bldP spid="18" grpId="0" animBg="1"/>
      <p:bldP spid="23" grpId="0" animBg="1"/>
      <p:bldP spid="24" grpId="0" animBg="1"/>
      <p:bldP spid="2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Veselý obličej 29"/>
          <p:cNvSpPr/>
          <p:nvPr/>
        </p:nvSpPr>
        <p:spPr>
          <a:xfrm>
            <a:off x="4826419" y="4663862"/>
            <a:ext cx="621623" cy="459013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Veselý obličej 28"/>
          <p:cNvSpPr/>
          <p:nvPr/>
        </p:nvSpPr>
        <p:spPr>
          <a:xfrm>
            <a:off x="6091021" y="4663862"/>
            <a:ext cx="621623" cy="459013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Veselý obličej 25"/>
          <p:cNvSpPr/>
          <p:nvPr/>
        </p:nvSpPr>
        <p:spPr>
          <a:xfrm>
            <a:off x="3563863" y="4663861"/>
            <a:ext cx="621623" cy="459013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Veselý obličej 20"/>
          <p:cNvSpPr/>
          <p:nvPr/>
        </p:nvSpPr>
        <p:spPr>
          <a:xfrm>
            <a:off x="6091021" y="3339173"/>
            <a:ext cx="621623" cy="459013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Veselý obličej 19"/>
          <p:cNvSpPr/>
          <p:nvPr/>
        </p:nvSpPr>
        <p:spPr>
          <a:xfrm>
            <a:off x="3563863" y="3348400"/>
            <a:ext cx="621623" cy="459013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Veselý obličej 18"/>
          <p:cNvSpPr/>
          <p:nvPr/>
        </p:nvSpPr>
        <p:spPr>
          <a:xfrm>
            <a:off x="4831890" y="3327068"/>
            <a:ext cx="621623" cy="459013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Veselý obličej 10"/>
          <p:cNvSpPr/>
          <p:nvPr/>
        </p:nvSpPr>
        <p:spPr>
          <a:xfrm>
            <a:off x="6091021" y="2153095"/>
            <a:ext cx="621623" cy="459013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Veselý obličej 9"/>
          <p:cNvSpPr/>
          <p:nvPr/>
        </p:nvSpPr>
        <p:spPr>
          <a:xfrm>
            <a:off x="3536478" y="2153095"/>
            <a:ext cx="621623" cy="459013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Veselý obličej 8"/>
          <p:cNvSpPr/>
          <p:nvPr/>
        </p:nvSpPr>
        <p:spPr>
          <a:xfrm>
            <a:off x="4851756" y="2121132"/>
            <a:ext cx="621623" cy="459013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0" y="755412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Počítej příklady a najdi správné výsledky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187624" y="2060848"/>
            <a:ext cx="200728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/>
              <a:t>46 </a:t>
            </a:r>
            <a:r>
              <a:rPr lang="cs-CZ" sz="4400" dirty="0"/>
              <a:t>-</a:t>
            </a:r>
            <a:r>
              <a:rPr lang="cs-CZ" sz="4400" dirty="0" smtClean="0"/>
              <a:t> 9 = </a:t>
            </a:r>
          </a:p>
        </p:txBody>
      </p:sp>
      <p:sp>
        <p:nvSpPr>
          <p:cNvPr id="6" name="6cípá hvězda 5"/>
          <p:cNvSpPr/>
          <p:nvPr/>
        </p:nvSpPr>
        <p:spPr>
          <a:xfrm>
            <a:off x="4705367" y="1893820"/>
            <a:ext cx="914400" cy="914400"/>
          </a:xfrm>
          <a:prstGeom prst="star6">
            <a:avLst/>
          </a:prstGeom>
          <a:solidFill>
            <a:srgbClr val="25473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37</a:t>
            </a:r>
            <a:endParaRPr lang="cs-CZ" dirty="0"/>
          </a:p>
        </p:txBody>
      </p:sp>
      <p:sp>
        <p:nvSpPr>
          <p:cNvPr id="7" name="6cípá hvězda 6"/>
          <p:cNvSpPr/>
          <p:nvPr/>
        </p:nvSpPr>
        <p:spPr>
          <a:xfrm>
            <a:off x="3390090" y="1915889"/>
            <a:ext cx="914400" cy="914400"/>
          </a:xfrm>
          <a:prstGeom prst="star6">
            <a:avLst/>
          </a:prstGeom>
          <a:solidFill>
            <a:srgbClr val="25473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33</a:t>
            </a:r>
            <a:endParaRPr lang="cs-CZ" dirty="0"/>
          </a:p>
        </p:txBody>
      </p:sp>
      <p:sp>
        <p:nvSpPr>
          <p:cNvPr id="8" name="6cípá hvězda 7"/>
          <p:cNvSpPr/>
          <p:nvPr/>
        </p:nvSpPr>
        <p:spPr>
          <a:xfrm>
            <a:off x="5928847" y="1925401"/>
            <a:ext cx="914400" cy="914400"/>
          </a:xfrm>
          <a:prstGeom prst="star6">
            <a:avLst/>
          </a:prstGeom>
          <a:solidFill>
            <a:srgbClr val="25473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38</a:t>
            </a:r>
            <a:endParaRPr lang="cs-CZ" dirty="0"/>
          </a:p>
        </p:txBody>
      </p:sp>
      <p:sp>
        <p:nvSpPr>
          <p:cNvPr id="13" name="Obdélník 12"/>
          <p:cNvSpPr/>
          <p:nvPr/>
        </p:nvSpPr>
        <p:spPr>
          <a:xfrm>
            <a:off x="1187625" y="3244334"/>
            <a:ext cx="219597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400" dirty="0" smtClean="0"/>
              <a:t>52 </a:t>
            </a:r>
            <a:r>
              <a:rPr lang="cs-CZ" sz="4400" dirty="0"/>
              <a:t>-</a:t>
            </a:r>
            <a:r>
              <a:rPr lang="cs-CZ" sz="4400" dirty="0" smtClean="0"/>
              <a:t> 5 = </a:t>
            </a:r>
          </a:p>
        </p:txBody>
      </p:sp>
      <p:sp>
        <p:nvSpPr>
          <p:cNvPr id="16" name="6cípá hvězda 15"/>
          <p:cNvSpPr/>
          <p:nvPr/>
        </p:nvSpPr>
        <p:spPr>
          <a:xfrm>
            <a:off x="3417475" y="3111479"/>
            <a:ext cx="914400" cy="914400"/>
          </a:xfrm>
          <a:prstGeom prst="star6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48</a:t>
            </a:r>
            <a:endParaRPr lang="cs-CZ" dirty="0"/>
          </a:p>
        </p:txBody>
      </p:sp>
      <p:sp>
        <p:nvSpPr>
          <p:cNvPr id="17" name="6cípá hvězda 16"/>
          <p:cNvSpPr/>
          <p:nvPr/>
        </p:nvSpPr>
        <p:spPr>
          <a:xfrm>
            <a:off x="4705367" y="3123040"/>
            <a:ext cx="914400" cy="914400"/>
          </a:xfrm>
          <a:prstGeom prst="star6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44</a:t>
            </a:r>
            <a:endParaRPr lang="cs-CZ" dirty="0"/>
          </a:p>
        </p:txBody>
      </p:sp>
      <p:sp>
        <p:nvSpPr>
          <p:cNvPr id="18" name="6cípá hvězda 17"/>
          <p:cNvSpPr/>
          <p:nvPr/>
        </p:nvSpPr>
        <p:spPr>
          <a:xfrm>
            <a:off x="5944632" y="3120706"/>
            <a:ext cx="914400" cy="914400"/>
          </a:xfrm>
          <a:prstGeom prst="star6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47</a:t>
            </a: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1187626" y="4581128"/>
            <a:ext cx="220246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63 </a:t>
            </a:r>
            <a:r>
              <a:rPr lang="cs-CZ" sz="4400" dirty="0"/>
              <a:t>-</a:t>
            </a:r>
            <a:r>
              <a:rPr lang="cs-CZ" sz="4400" dirty="0" smtClean="0"/>
              <a:t> 7 =</a:t>
            </a:r>
            <a:endParaRPr lang="cs-CZ" sz="4400" dirty="0"/>
          </a:p>
        </p:txBody>
      </p:sp>
      <p:sp>
        <p:nvSpPr>
          <p:cNvPr id="23" name="6cípá hvězda 22"/>
          <p:cNvSpPr/>
          <p:nvPr/>
        </p:nvSpPr>
        <p:spPr>
          <a:xfrm>
            <a:off x="4685501" y="4436169"/>
            <a:ext cx="914400" cy="914400"/>
          </a:xfrm>
          <a:prstGeom prst="star6">
            <a:avLst/>
          </a:prstGeom>
          <a:solidFill>
            <a:srgbClr val="ADDD1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53</a:t>
            </a:r>
            <a:endParaRPr lang="cs-CZ" dirty="0"/>
          </a:p>
        </p:txBody>
      </p:sp>
      <p:sp>
        <p:nvSpPr>
          <p:cNvPr id="24" name="6cípá hvězda 23"/>
          <p:cNvSpPr/>
          <p:nvPr/>
        </p:nvSpPr>
        <p:spPr>
          <a:xfrm>
            <a:off x="5928847" y="4426585"/>
            <a:ext cx="914400" cy="914400"/>
          </a:xfrm>
          <a:prstGeom prst="star6">
            <a:avLst/>
          </a:prstGeom>
          <a:solidFill>
            <a:srgbClr val="ADDD1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55</a:t>
            </a:r>
            <a:endParaRPr lang="cs-CZ" dirty="0"/>
          </a:p>
        </p:txBody>
      </p:sp>
      <p:sp>
        <p:nvSpPr>
          <p:cNvPr id="25" name="6cípá hvězda 24"/>
          <p:cNvSpPr/>
          <p:nvPr/>
        </p:nvSpPr>
        <p:spPr>
          <a:xfrm>
            <a:off x="3417474" y="4426585"/>
            <a:ext cx="914400" cy="914400"/>
          </a:xfrm>
          <a:prstGeom prst="star6">
            <a:avLst/>
          </a:prstGeom>
          <a:solidFill>
            <a:srgbClr val="ADDD1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56</a:t>
            </a:r>
            <a:endParaRPr lang="cs-CZ" dirty="0"/>
          </a:p>
        </p:txBody>
      </p:sp>
      <p:sp>
        <p:nvSpPr>
          <p:cNvPr id="27" name="Tlačítko akce: Zpět nebo Předchozí 26">
            <a:hlinkClick r:id="" action="ppaction://hlinkshowjump?jump=previousslide" highlightClick="1"/>
          </p:cNvPr>
          <p:cNvSpPr/>
          <p:nvPr/>
        </p:nvSpPr>
        <p:spPr>
          <a:xfrm>
            <a:off x="217216" y="6334472"/>
            <a:ext cx="771152" cy="42148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Tlačítko akce: Dopředu nebo Další 27">
            <a:hlinkClick r:id="" action="ppaction://hlinkshowjump?jump=nextslide" highlightClick="1"/>
          </p:cNvPr>
          <p:cNvSpPr/>
          <p:nvPr/>
        </p:nvSpPr>
        <p:spPr>
          <a:xfrm>
            <a:off x="8244408" y="6334472"/>
            <a:ext cx="721810" cy="42148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515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remove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4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xit" presetSubtype="4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xit" presetSubtype="4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xit" presetSubtype="4" fill="remove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xit" presetSubtype="4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xit" presetSubtype="4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xit" presetSubtype="4" fill="remove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16" grpId="0" animBg="1"/>
      <p:bldP spid="17" grpId="0" animBg="1"/>
      <p:bldP spid="18" grpId="0" animBg="1"/>
      <p:bldP spid="23" grpId="0" animBg="1"/>
      <p:bldP spid="24" grpId="0" animBg="1"/>
      <p:bldP spid="2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Veselý obličej 29"/>
          <p:cNvSpPr/>
          <p:nvPr/>
        </p:nvSpPr>
        <p:spPr>
          <a:xfrm>
            <a:off x="3563864" y="4654279"/>
            <a:ext cx="621623" cy="459013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Veselý obličej 28"/>
          <p:cNvSpPr/>
          <p:nvPr/>
        </p:nvSpPr>
        <p:spPr>
          <a:xfrm>
            <a:off x="6091021" y="4663862"/>
            <a:ext cx="621623" cy="459013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Veselý obličej 25"/>
          <p:cNvSpPr/>
          <p:nvPr/>
        </p:nvSpPr>
        <p:spPr>
          <a:xfrm>
            <a:off x="4851756" y="4702828"/>
            <a:ext cx="621623" cy="459013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Veselý obličej 20"/>
          <p:cNvSpPr/>
          <p:nvPr/>
        </p:nvSpPr>
        <p:spPr>
          <a:xfrm>
            <a:off x="6091021" y="3339173"/>
            <a:ext cx="621623" cy="459013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Veselý obličej 19"/>
          <p:cNvSpPr/>
          <p:nvPr/>
        </p:nvSpPr>
        <p:spPr>
          <a:xfrm>
            <a:off x="3563863" y="3348400"/>
            <a:ext cx="621623" cy="459013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Veselý obličej 18"/>
          <p:cNvSpPr/>
          <p:nvPr/>
        </p:nvSpPr>
        <p:spPr>
          <a:xfrm>
            <a:off x="4831890" y="3327068"/>
            <a:ext cx="621623" cy="459013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Veselý obličej 10"/>
          <p:cNvSpPr/>
          <p:nvPr/>
        </p:nvSpPr>
        <p:spPr>
          <a:xfrm>
            <a:off x="4869470" y="2143582"/>
            <a:ext cx="621623" cy="459013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Veselý obličej 9"/>
          <p:cNvSpPr/>
          <p:nvPr/>
        </p:nvSpPr>
        <p:spPr>
          <a:xfrm>
            <a:off x="6050489" y="2141674"/>
            <a:ext cx="621623" cy="459013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Veselý obličej 8"/>
          <p:cNvSpPr/>
          <p:nvPr/>
        </p:nvSpPr>
        <p:spPr>
          <a:xfrm>
            <a:off x="3603997" y="2143582"/>
            <a:ext cx="581490" cy="459013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0" y="755412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Počítej příklady a najdi správné výsledky </a:t>
            </a:r>
          </a:p>
          <a:p>
            <a:pPr algn="ctr"/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187624" y="2060848"/>
            <a:ext cx="200728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/>
              <a:t>75 </a:t>
            </a:r>
            <a:r>
              <a:rPr lang="cs-CZ" sz="4400" dirty="0"/>
              <a:t>-</a:t>
            </a:r>
            <a:r>
              <a:rPr lang="cs-CZ" sz="4400" dirty="0" smtClean="0"/>
              <a:t> </a:t>
            </a:r>
            <a:r>
              <a:rPr lang="cs-CZ" sz="4400" dirty="0"/>
              <a:t>8</a:t>
            </a:r>
            <a:r>
              <a:rPr lang="cs-CZ" sz="4400" dirty="0" smtClean="0"/>
              <a:t> = </a:t>
            </a:r>
          </a:p>
        </p:txBody>
      </p:sp>
      <p:sp>
        <p:nvSpPr>
          <p:cNvPr id="6" name="6cípá hvězda 5"/>
          <p:cNvSpPr/>
          <p:nvPr/>
        </p:nvSpPr>
        <p:spPr>
          <a:xfrm>
            <a:off x="3417475" y="1915889"/>
            <a:ext cx="914400" cy="914400"/>
          </a:xfrm>
          <a:prstGeom prst="star6">
            <a:avLst/>
          </a:prstGeom>
          <a:solidFill>
            <a:srgbClr val="BF117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67</a:t>
            </a:r>
            <a:endParaRPr lang="cs-CZ" dirty="0"/>
          </a:p>
        </p:txBody>
      </p:sp>
      <p:sp>
        <p:nvSpPr>
          <p:cNvPr id="7" name="6cípá hvězda 6"/>
          <p:cNvSpPr/>
          <p:nvPr/>
        </p:nvSpPr>
        <p:spPr>
          <a:xfrm>
            <a:off x="5916024" y="1915889"/>
            <a:ext cx="914400" cy="914400"/>
          </a:xfrm>
          <a:prstGeom prst="star6">
            <a:avLst/>
          </a:prstGeom>
          <a:solidFill>
            <a:srgbClr val="BF117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65</a:t>
            </a:r>
            <a:endParaRPr lang="cs-CZ" dirty="0"/>
          </a:p>
        </p:txBody>
      </p:sp>
      <p:sp>
        <p:nvSpPr>
          <p:cNvPr id="8" name="6cípá hvězda 7"/>
          <p:cNvSpPr/>
          <p:nvPr/>
        </p:nvSpPr>
        <p:spPr>
          <a:xfrm>
            <a:off x="4705368" y="1914076"/>
            <a:ext cx="914400" cy="914400"/>
          </a:xfrm>
          <a:prstGeom prst="star6">
            <a:avLst/>
          </a:prstGeom>
          <a:solidFill>
            <a:srgbClr val="BF117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69</a:t>
            </a:r>
            <a:endParaRPr lang="cs-CZ" dirty="0"/>
          </a:p>
        </p:txBody>
      </p:sp>
      <p:sp>
        <p:nvSpPr>
          <p:cNvPr id="13" name="Obdélník 12"/>
          <p:cNvSpPr/>
          <p:nvPr/>
        </p:nvSpPr>
        <p:spPr>
          <a:xfrm>
            <a:off x="1187625" y="3244334"/>
            <a:ext cx="219597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400" dirty="0" smtClean="0"/>
              <a:t>87 </a:t>
            </a:r>
            <a:r>
              <a:rPr lang="cs-CZ" sz="4400" dirty="0"/>
              <a:t>-</a:t>
            </a:r>
            <a:r>
              <a:rPr lang="cs-CZ" sz="4400" dirty="0" smtClean="0"/>
              <a:t> 9 = </a:t>
            </a:r>
          </a:p>
        </p:txBody>
      </p:sp>
      <p:sp>
        <p:nvSpPr>
          <p:cNvPr id="16" name="6cípá hvězda 15"/>
          <p:cNvSpPr/>
          <p:nvPr/>
        </p:nvSpPr>
        <p:spPr>
          <a:xfrm>
            <a:off x="3437542" y="3099374"/>
            <a:ext cx="914400" cy="914400"/>
          </a:xfrm>
          <a:prstGeom prst="star6">
            <a:avLst/>
          </a:prstGeom>
          <a:solidFill>
            <a:srgbClr val="13169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77</a:t>
            </a:r>
            <a:endParaRPr lang="cs-CZ" dirty="0"/>
          </a:p>
        </p:txBody>
      </p:sp>
      <p:sp>
        <p:nvSpPr>
          <p:cNvPr id="17" name="6cípá hvězda 16"/>
          <p:cNvSpPr/>
          <p:nvPr/>
        </p:nvSpPr>
        <p:spPr>
          <a:xfrm>
            <a:off x="4705368" y="3109772"/>
            <a:ext cx="914400" cy="914400"/>
          </a:xfrm>
          <a:prstGeom prst="star6">
            <a:avLst/>
          </a:prstGeom>
          <a:solidFill>
            <a:srgbClr val="13169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73</a:t>
            </a:r>
            <a:endParaRPr lang="cs-CZ" dirty="0"/>
          </a:p>
        </p:txBody>
      </p:sp>
      <p:sp>
        <p:nvSpPr>
          <p:cNvPr id="18" name="6cípá hvězda 17"/>
          <p:cNvSpPr/>
          <p:nvPr/>
        </p:nvSpPr>
        <p:spPr>
          <a:xfrm>
            <a:off x="5944632" y="3120706"/>
            <a:ext cx="914400" cy="914400"/>
          </a:xfrm>
          <a:prstGeom prst="star6">
            <a:avLst/>
          </a:prstGeom>
          <a:solidFill>
            <a:srgbClr val="13169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7</a:t>
            </a:r>
            <a:r>
              <a:rPr lang="cs-CZ" dirty="0" smtClean="0"/>
              <a:t>8</a:t>
            </a: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1187626" y="4581128"/>
            <a:ext cx="220246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98 </a:t>
            </a:r>
            <a:r>
              <a:rPr lang="cs-CZ" sz="4400" dirty="0"/>
              <a:t>-</a:t>
            </a:r>
            <a:r>
              <a:rPr lang="cs-CZ" sz="4400" dirty="0" smtClean="0"/>
              <a:t> 9 =</a:t>
            </a:r>
            <a:endParaRPr lang="cs-CZ" sz="4400" dirty="0"/>
          </a:p>
        </p:txBody>
      </p:sp>
      <p:sp>
        <p:nvSpPr>
          <p:cNvPr id="23" name="6cípá hvězda 22"/>
          <p:cNvSpPr/>
          <p:nvPr/>
        </p:nvSpPr>
        <p:spPr>
          <a:xfrm>
            <a:off x="3437542" y="4411174"/>
            <a:ext cx="914400" cy="914400"/>
          </a:xfrm>
          <a:prstGeom prst="star6">
            <a:avLst/>
          </a:prstGeom>
          <a:solidFill>
            <a:srgbClr val="ADDD1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90</a:t>
            </a:r>
            <a:endParaRPr lang="cs-CZ" dirty="0"/>
          </a:p>
        </p:txBody>
      </p:sp>
      <p:sp>
        <p:nvSpPr>
          <p:cNvPr id="24" name="6cípá hvězda 23"/>
          <p:cNvSpPr/>
          <p:nvPr/>
        </p:nvSpPr>
        <p:spPr>
          <a:xfrm>
            <a:off x="5944632" y="4426586"/>
            <a:ext cx="914400" cy="914400"/>
          </a:xfrm>
          <a:prstGeom prst="star6">
            <a:avLst/>
          </a:prstGeom>
          <a:solidFill>
            <a:srgbClr val="ADDD1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87</a:t>
            </a:r>
            <a:endParaRPr lang="cs-CZ" dirty="0"/>
          </a:p>
        </p:txBody>
      </p:sp>
      <p:sp>
        <p:nvSpPr>
          <p:cNvPr id="25" name="6cípá hvězda 24"/>
          <p:cNvSpPr/>
          <p:nvPr/>
        </p:nvSpPr>
        <p:spPr>
          <a:xfrm>
            <a:off x="4685501" y="4436169"/>
            <a:ext cx="914400" cy="914400"/>
          </a:xfrm>
          <a:prstGeom prst="star6">
            <a:avLst/>
          </a:prstGeom>
          <a:solidFill>
            <a:srgbClr val="ADDD1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89</a:t>
            </a:r>
            <a:endParaRPr lang="cs-CZ" dirty="0"/>
          </a:p>
        </p:txBody>
      </p:sp>
      <p:sp>
        <p:nvSpPr>
          <p:cNvPr id="27" name="Tlačítko akce: Zpět nebo Předchozí 26">
            <a:hlinkClick r:id="" action="ppaction://hlinkshowjump?jump=previousslide" highlightClick="1"/>
          </p:cNvPr>
          <p:cNvSpPr/>
          <p:nvPr/>
        </p:nvSpPr>
        <p:spPr>
          <a:xfrm>
            <a:off x="217216" y="6334472"/>
            <a:ext cx="771152" cy="42148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Tlačítko akce: Dopředu nebo Další 27">
            <a:hlinkClick r:id="" action="ppaction://hlinkshowjump?jump=nextslide" highlightClick="1"/>
          </p:cNvPr>
          <p:cNvSpPr/>
          <p:nvPr/>
        </p:nvSpPr>
        <p:spPr>
          <a:xfrm>
            <a:off x="8244408" y="6334472"/>
            <a:ext cx="721810" cy="42148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19003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remove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4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xit" presetSubtype="4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xit" presetSubtype="4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xit" presetSubtype="4" fill="remove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xit" presetSubtype="4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xit" presetSubtype="4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xit" presetSubtype="4" fill="remove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16" grpId="0" animBg="1"/>
      <p:bldP spid="17" grpId="0" animBg="1"/>
      <p:bldP spid="18" grpId="0" animBg="1"/>
      <p:bldP spid="23" grpId="0" animBg="1"/>
      <p:bldP spid="24" grpId="0" animBg="1"/>
      <p:bldP spid="2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Veselý obličej 42"/>
          <p:cNvSpPr/>
          <p:nvPr/>
        </p:nvSpPr>
        <p:spPr>
          <a:xfrm>
            <a:off x="5422613" y="6003476"/>
            <a:ext cx="621623" cy="459013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Veselý obličej 41"/>
          <p:cNvSpPr/>
          <p:nvPr/>
        </p:nvSpPr>
        <p:spPr>
          <a:xfrm>
            <a:off x="5486172" y="5068847"/>
            <a:ext cx="621623" cy="459013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0" y="755412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Vypočítej slovní úlohu, klikni na výsledek a zapiš jej do odpovědi.  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0" y="2634185"/>
            <a:ext cx="763284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Do autobusu nastoupilo 73 cestujících. V první stanici jich ještě 8 přistoupilo. Kolik cestujících bylo v autobusu celkem ? </a:t>
            </a:r>
          </a:p>
          <a:p>
            <a:r>
              <a:rPr lang="cs-CZ" dirty="0" smtClean="0"/>
              <a:t>Nastoupilo .................................................... 73 cestujících</a:t>
            </a:r>
          </a:p>
          <a:p>
            <a:r>
              <a:rPr lang="cs-CZ" dirty="0" smtClean="0"/>
              <a:t>Přistoupilo ....................................................   8 cestujících</a:t>
            </a:r>
          </a:p>
          <a:p>
            <a:r>
              <a:rPr lang="cs-CZ" dirty="0" smtClean="0"/>
              <a:t>Celkem cestujících ........................................   X</a:t>
            </a:r>
          </a:p>
          <a:p>
            <a:endParaRPr lang="cs-CZ" dirty="0" smtClean="0"/>
          </a:p>
          <a:p>
            <a:r>
              <a:rPr lang="cs-CZ" dirty="0" smtClean="0"/>
              <a:t>V autobusu bylo celkem ...... cestujících.</a:t>
            </a:r>
            <a:endParaRPr lang="cs-CZ" dirty="0"/>
          </a:p>
          <a:p>
            <a:endParaRPr lang="cs-CZ" dirty="0"/>
          </a:p>
        </p:txBody>
      </p:sp>
      <p:sp>
        <p:nvSpPr>
          <p:cNvPr id="5" name="Ovál 4"/>
          <p:cNvSpPr/>
          <p:nvPr/>
        </p:nvSpPr>
        <p:spPr>
          <a:xfrm>
            <a:off x="1675382" y="4968017"/>
            <a:ext cx="765511" cy="66067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73</a:t>
            </a:r>
            <a:endParaRPr lang="cs-CZ" dirty="0"/>
          </a:p>
        </p:txBody>
      </p:sp>
      <p:sp>
        <p:nvSpPr>
          <p:cNvPr id="32" name="Ovál 31"/>
          <p:cNvSpPr/>
          <p:nvPr/>
        </p:nvSpPr>
        <p:spPr>
          <a:xfrm>
            <a:off x="3753265" y="4968017"/>
            <a:ext cx="765511" cy="660677"/>
          </a:xfrm>
          <a:prstGeom prst="ellips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8</a:t>
            </a:r>
          </a:p>
        </p:txBody>
      </p:sp>
      <p:sp>
        <p:nvSpPr>
          <p:cNvPr id="27" name="Obdélník 26"/>
          <p:cNvSpPr/>
          <p:nvPr/>
        </p:nvSpPr>
        <p:spPr>
          <a:xfrm>
            <a:off x="2761393" y="5184056"/>
            <a:ext cx="668860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>
                <a:solidFill>
                  <a:schemeClr val="tx1"/>
                </a:solidFill>
              </a:rPr>
              <a:t>-</a:t>
            </a:r>
          </a:p>
        </p:txBody>
      </p:sp>
      <p:sp>
        <p:nvSpPr>
          <p:cNvPr id="35" name="Ovál 34"/>
          <p:cNvSpPr/>
          <p:nvPr/>
        </p:nvSpPr>
        <p:spPr>
          <a:xfrm>
            <a:off x="1675383" y="5892998"/>
            <a:ext cx="765511" cy="66067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73</a:t>
            </a:r>
            <a:endParaRPr lang="cs-CZ" dirty="0"/>
          </a:p>
        </p:txBody>
      </p:sp>
      <p:sp>
        <p:nvSpPr>
          <p:cNvPr id="36" name="Ovál 35"/>
          <p:cNvSpPr/>
          <p:nvPr/>
        </p:nvSpPr>
        <p:spPr>
          <a:xfrm>
            <a:off x="3753266" y="5892999"/>
            <a:ext cx="765511" cy="660677"/>
          </a:xfrm>
          <a:prstGeom prst="ellips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8</a:t>
            </a:r>
          </a:p>
        </p:txBody>
      </p:sp>
      <p:sp>
        <p:nvSpPr>
          <p:cNvPr id="37" name="Obdélník 36"/>
          <p:cNvSpPr/>
          <p:nvPr/>
        </p:nvSpPr>
        <p:spPr>
          <a:xfrm>
            <a:off x="2741864" y="6109037"/>
            <a:ext cx="668860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>
                <a:solidFill>
                  <a:schemeClr val="tx1"/>
                </a:solidFill>
              </a:rPr>
              <a:t>+</a:t>
            </a:r>
          </a:p>
        </p:txBody>
      </p:sp>
      <p:sp>
        <p:nvSpPr>
          <p:cNvPr id="28" name="TextovéPole 27"/>
          <p:cNvSpPr txBox="1"/>
          <p:nvPr/>
        </p:nvSpPr>
        <p:spPr>
          <a:xfrm>
            <a:off x="5009717" y="5113690"/>
            <a:ext cx="3642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=</a:t>
            </a:r>
            <a:endParaRPr lang="cs-CZ" sz="2800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5009717" y="5971373"/>
            <a:ext cx="3642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=</a:t>
            </a:r>
            <a:endParaRPr lang="cs-CZ" sz="2800" dirty="0"/>
          </a:p>
        </p:txBody>
      </p:sp>
      <p:sp>
        <p:nvSpPr>
          <p:cNvPr id="40" name="Ovál 39"/>
          <p:cNvSpPr/>
          <p:nvPr/>
        </p:nvSpPr>
        <p:spPr>
          <a:xfrm>
            <a:off x="5414229" y="4968016"/>
            <a:ext cx="765511" cy="660677"/>
          </a:xfrm>
          <a:prstGeom prst="ellips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65</a:t>
            </a:r>
            <a:endParaRPr lang="cs-CZ" dirty="0"/>
          </a:p>
        </p:txBody>
      </p:sp>
      <p:sp>
        <p:nvSpPr>
          <p:cNvPr id="41" name="Ovál 40"/>
          <p:cNvSpPr/>
          <p:nvPr/>
        </p:nvSpPr>
        <p:spPr>
          <a:xfrm>
            <a:off x="5373919" y="5892997"/>
            <a:ext cx="765511" cy="660677"/>
          </a:xfrm>
          <a:prstGeom prst="ellips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81</a:t>
            </a:r>
            <a:endParaRPr lang="cs-CZ" dirty="0"/>
          </a:p>
        </p:txBody>
      </p:sp>
      <p:pic>
        <p:nvPicPr>
          <p:cNvPr id="1027" name="Picture 3" descr="C:\Program Files\Microsoft Office\MEDIA\CAGCAT10\j0183328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3764" y="1268760"/>
            <a:ext cx="1575954" cy="1153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lačítko akce: Zpět nebo Předchozí 18">
            <a:hlinkClick r:id="" action="ppaction://hlinkshowjump?jump=previousslide" highlightClick="1"/>
          </p:cNvPr>
          <p:cNvSpPr/>
          <p:nvPr/>
        </p:nvSpPr>
        <p:spPr>
          <a:xfrm>
            <a:off x="217216" y="6334472"/>
            <a:ext cx="771152" cy="42148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Tlačítko akce: Dopředu nebo Další 19">
            <a:hlinkClick r:id="" action="ppaction://hlinkshowjump?jump=nextslide" highlightClick="1"/>
          </p:cNvPr>
          <p:cNvSpPr/>
          <p:nvPr/>
        </p:nvSpPr>
        <p:spPr>
          <a:xfrm>
            <a:off x="8244408" y="6334472"/>
            <a:ext cx="721810" cy="42148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44823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pu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4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</p:childTnLst>
        </p:cTn>
      </p:par>
    </p:tnLst>
    <p:bldLst>
      <p:bldP spid="40" grpId="0" animBg="1"/>
      <p:bldP spid="4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Veselý obličej 42"/>
          <p:cNvSpPr/>
          <p:nvPr/>
        </p:nvSpPr>
        <p:spPr>
          <a:xfrm>
            <a:off x="5652053" y="5043340"/>
            <a:ext cx="621623" cy="459013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Veselý obličej 41"/>
          <p:cNvSpPr/>
          <p:nvPr/>
        </p:nvSpPr>
        <p:spPr>
          <a:xfrm>
            <a:off x="5652055" y="6003476"/>
            <a:ext cx="621623" cy="459013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0" y="755412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Vypočítej slovní úlohu, klikni na výsledek a zapiš jej do odpovědi.  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611560" y="2634185"/>
            <a:ext cx="763284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Ve školní knihovně bylo 35 knížek. 9 z nich si půjčili žáci 4. B. . Kolik knih ještě zůstalo v knihovně? </a:t>
            </a:r>
          </a:p>
          <a:p>
            <a:r>
              <a:rPr lang="cs-CZ" dirty="0" smtClean="0"/>
              <a:t>Knih .................................................... 35</a:t>
            </a:r>
          </a:p>
          <a:p>
            <a:r>
              <a:rPr lang="cs-CZ" dirty="0" smtClean="0"/>
              <a:t>Půjčené knihy ....................................    </a:t>
            </a:r>
            <a:r>
              <a:rPr lang="cs-CZ" dirty="0"/>
              <a:t>9</a:t>
            </a:r>
            <a:endParaRPr lang="cs-CZ" dirty="0" smtClean="0"/>
          </a:p>
          <a:p>
            <a:r>
              <a:rPr lang="cs-CZ" dirty="0" smtClean="0"/>
              <a:t>Zůstalo  ..............................................    X</a:t>
            </a:r>
          </a:p>
          <a:p>
            <a:endParaRPr lang="cs-CZ" dirty="0" smtClean="0"/>
          </a:p>
          <a:p>
            <a:r>
              <a:rPr lang="cs-CZ" dirty="0" smtClean="0"/>
              <a:t>V knihovně zůstalo  ........  knih.</a:t>
            </a:r>
            <a:endParaRPr lang="cs-CZ" dirty="0"/>
          </a:p>
          <a:p>
            <a:endParaRPr lang="cs-CZ" dirty="0"/>
          </a:p>
        </p:txBody>
      </p:sp>
      <p:sp>
        <p:nvSpPr>
          <p:cNvPr id="5" name="Ovál 4"/>
          <p:cNvSpPr/>
          <p:nvPr/>
        </p:nvSpPr>
        <p:spPr>
          <a:xfrm>
            <a:off x="1675382" y="4968017"/>
            <a:ext cx="765511" cy="660677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35</a:t>
            </a:r>
            <a:endParaRPr lang="cs-CZ" dirty="0"/>
          </a:p>
        </p:txBody>
      </p:sp>
      <p:sp>
        <p:nvSpPr>
          <p:cNvPr id="32" name="Ovál 31"/>
          <p:cNvSpPr/>
          <p:nvPr/>
        </p:nvSpPr>
        <p:spPr>
          <a:xfrm>
            <a:off x="3753265" y="4968017"/>
            <a:ext cx="765511" cy="660677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9</a:t>
            </a:r>
          </a:p>
        </p:txBody>
      </p:sp>
      <p:sp>
        <p:nvSpPr>
          <p:cNvPr id="27" name="Obdélník 26"/>
          <p:cNvSpPr/>
          <p:nvPr/>
        </p:nvSpPr>
        <p:spPr>
          <a:xfrm>
            <a:off x="2761393" y="5184056"/>
            <a:ext cx="668860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>
                <a:solidFill>
                  <a:schemeClr val="tx1"/>
                </a:solidFill>
              </a:rPr>
              <a:t>-</a:t>
            </a:r>
          </a:p>
        </p:txBody>
      </p:sp>
      <p:sp>
        <p:nvSpPr>
          <p:cNvPr id="35" name="Ovál 34"/>
          <p:cNvSpPr/>
          <p:nvPr/>
        </p:nvSpPr>
        <p:spPr>
          <a:xfrm>
            <a:off x="1675383" y="5892998"/>
            <a:ext cx="765511" cy="660677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35</a:t>
            </a:r>
            <a:endParaRPr lang="cs-CZ" dirty="0"/>
          </a:p>
        </p:txBody>
      </p:sp>
      <p:sp>
        <p:nvSpPr>
          <p:cNvPr id="36" name="Ovál 35"/>
          <p:cNvSpPr/>
          <p:nvPr/>
        </p:nvSpPr>
        <p:spPr>
          <a:xfrm>
            <a:off x="3753266" y="5892999"/>
            <a:ext cx="765511" cy="660677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9</a:t>
            </a:r>
          </a:p>
        </p:txBody>
      </p:sp>
      <p:sp>
        <p:nvSpPr>
          <p:cNvPr id="37" name="Obdélník 36"/>
          <p:cNvSpPr/>
          <p:nvPr/>
        </p:nvSpPr>
        <p:spPr>
          <a:xfrm>
            <a:off x="2741864" y="6109037"/>
            <a:ext cx="668860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>
                <a:solidFill>
                  <a:schemeClr val="tx1"/>
                </a:solidFill>
              </a:rPr>
              <a:t>+</a:t>
            </a:r>
          </a:p>
        </p:txBody>
      </p:sp>
      <p:sp>
        <p:nvSpPr>
          <p:cNvPr id="28" name="TextovéPole 27"/>
          <p:cNvSpPr txBox="1"/>
          <p:nvPr/>
        </p:nvSpPr>
        <p:spPr>
          <a:xfrm>
            <a:off x="5009717" y="5113690"/>
            <a:ext cx="3642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=</a:t>
            </a:r>
            <a:endParaRPr lang="cs-CZ" sz="2800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5009717" y="5971373"/>
            <a:ext cx="3642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=</a:t>
            </a:r>
            <a:endParaRPr lang="cs-CZ" sz="2800" dirty="0"/>
          </a:p>
        </p:txBody>
      </p:sp>
      <p:sp>
        <p:nvSpPr>
          <p:cNvPr id="40" name="Ovál 39"/>
          <p:cNvSpPr/>
          <p:nvPr/>
        </p:nvSpPr>
        <p:spPr>
          <a:xfrm>
            <a:off x="5580110" y="4942509"/>
            <a:ext cx="765511" cy="660677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26</a:t>
            </a:r>
            <a:endParaRPr lang="cs-CZ" dirty="0"/>
          </a:p>
        </p:txBody>
      </p:sp>
      <p:sp>
        <p:nvSpPr>
          <p:cNvPr id="41" name="Ovál 40"/>
          <p:cNvSpPr/>
          <p:nvPr/>
        </p:nvSpPr>
        <p:spPr>
          <a:xfrm>
            <a:off x="5580112" y="5892997"/>
            <a:ext cx="765511" cy="660677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44</a:t>
            </a:r>
            <a:endParaRPr lang="cs-CZ" dirty="0"/>
          </a:p>
        </p:txBody>
      </p:sp>
      <p:pic>
        <p:nvPicPr>
          <p:cNvPr id="2052" name="Picture 4" descr="C:\Program Files\Microsoft Office\MEDIA\CAGCAT10\j0299125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6008" y="1268760"/>
            <a:ext cx="1100023" cy="1365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lačítko akce: Zpět nebo Předchozí 18">
            <a:hlinkClick r:id="" action="ppaction://hlinkshowjump?jump=previousslide" highlightClick="1"/>
          </p:cNvPr>
          <p:cNvSpPr/>
          <p:nvPr/>
        </p:nvSpPr>
        <p:spPr>
          <a:xfrm>
            <a:off x="217216" y="6334472"/>
            <a:ext cx="771152" cy="42148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Tlačítko akce: Dopředu nebo Další 19">
            <a:hlinkClick r:id="" action="ppaction://hlinkshowjump?jump=nextslide" highlightClick="1"/>
          </p:cNvPr>
          <p:cNvSpPr/>
          <p:nvPr/>
        </p:nvSpPr>
        <p:spPr>
          <a:xfrm>
            <a:off x="8244408" y="6334472"/>
            <a:ext cx="721810" cy="42148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82440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4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u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</p:childTnLst>
        </p:cTn>
      </p:par>
    </p:tnLst>
    <p:bldLst>
      <p:bldP spid="40" grpId="0" animBg="1"/>
      <p:bldP spid="4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http://</a:t>
            </a:r>
            <a:r>
              <a:rPr lang="cs-CZ" dirty="0" smtClean="0"/>
              <a:t>office.microsoft.com/klipart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Tlačítko akce: Zpět nebo Předchozí 3">
            <a:hlinkClick r:id="" action="ppaction://hlinkshowjump?jump=previousslide" highlightClick="1"/>
          </p:cNvPr>
          <p:cNvSpPr/>
          <p:nvPr/>
        </p:nvSpPr>
        <p:spPr>
          <a:xfrm>
            <a:off x="217216" y="6334472"/>
            <a:ext cx="771152" cy="42148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693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639</Words>
  <Application>Microsoft Office PowerPoint</Application>
  <PresentationFormat>Předvádění na obrazovce (4:3)</PresentationFormat>
  <Paragraphs>164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Sčítání a odčítání jednotek s přechodem desítek VY_32_INOVACE_1C_12 Číslo projektu: CZ.1.07/1.4.00/21.1101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Sčítání a odčítání jednotek s přechodem desítek VY_32_INOVACE_1C_12 Číslo projektu: CZ.1.07/1.5.00/34.1056</dc:title>
  <dc:creator>April</dc:creator>
  <cp:lastModifiedBy>uzivatel</cp:lastModifiedBy>
  <cp:revision>4</cp:revision>
  <dcterms:created xsi:type="dcterms:W3CDTF">2011-08-05T19:47:24Z</dcterms:created>
  <dcterms:modified xsi:type="dcterms:W3CDTF">2013-01-25T10:33:03Z</dcterms:modified>
</cp:coreProperties>
</file>