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81BA97-8D2C-4DC1-BE33-BED468BF56EF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EB9B58-7B0D-400A-A415-3A7784EBCD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3795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202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00821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22352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6984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2216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2137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617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78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47377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79217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58788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A60B1-02F7-402F-9F85-637375469A04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0C0175-8F77-448C-9637-073E3BE36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65246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4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Písemné sčítání a odčítání dvojciferných čísel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VY_32_INOVACE_1C_13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75765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8859589"/>
              </p:ext>
            </p:extLst>
          </p:nvPr>
        </p:nvGraphicFramePr>
        <p:xfrm>
          <a:off x="263911" y="847663"/>
          <a:ext cx="8568952" cy="53269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4404"/>
                <a:gridCol w="6184548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sčítají a odčítají příklady, pomocí interaktivního cvičení si procvičují sčítání a odčítání dvojciferných čísel. Žáci  na stránce vidí příklady, které vypočítají a  pomoci skrytého pera výsledky zapíší. Po vypočítání všech  příkladů si zkontrolují správné výsledky. Po kliknutí myší na správný výsledek se pod správnou hvězdičkou s výsledkem příkladu objeví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Pod hvězdičkou se špatným výsledkem se objeví zamračený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. Žáci se učí řešit slovní úlohy. Po přečtení dané úlohy se žáci musí rozhodnout, zda se v úloze bude sčítat nebo odčítat. Příklad vypočítají a po kliknutí myší na správný výsledek se jim objeví žlutý </a:t>
                      </a:r>
                      <a:r>
                        <a:rPr lang="cs-CZ" sz="14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smajlík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 úsměvem. </a:t>
                      </a:r>
                      <a:endParaRPr lang="cs-CZ" sz="1400" b="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Antonie Veselá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3426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1.stupeň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9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4.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3528" y="293665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6983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se šipkou 6"/>
          <p:cNvCxnSpPr/>
          <p:nvPr/>
        </p:nvCxnSpPr>
        <p:spPr>
          <a:xfrm>
            <a:off x="1762315" y="3573016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762315" y="3170877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5006605" y="3191392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578403" y="1268760"/>
            <a:ext cx="0" cy="2160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1093021" y="908719"/>
            <a:ext cx="705678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</a:rPr>
              <a:t>2</a:t>
            </a:r>
            <a:r>
              <a:rPr lang="cs-CZ" sz="2800" dirty="0" smtClean="0">
                <a:solidFill>
                  <a:srgbClr val="FF0000"/>
                </a:solidFill>
              </a:rPr>
              <a:t>0 </a:t>
            </a:r>
            <a:r>
              <a:rPr lang="cs-CZ" sz="2800" dirty="0" smtClean="0"/>
              <a:t>   Nejdříve sčítáme jednotky:   </a:t>
            </a:r>
            <a:r>
              <a:rPr lang="cs-CZ" sz="2800" dirty="0" smtClean="0">
                <a:solidFill>
                  <a:srgbClr val="FF0000"/>
                </a:solidFill>
              </a:rPr>
              <a:t>0 + 0 </a:t>
            </a:r>
            <a:r>
              <a:rPr lang="cs-CZ" sz="2800" dirty="0" smtClean="0"/>
              <a:t>= </a:t>
            </a:r>
            <a:r>
              <a:rPr lang="cs-CZ" sz="2800" b="1" dirty="0" smtClean="0"/>
              <a:t>0</a:t>
            </a:r>
          </a:p>
          <a:p>
            <a:r>
              <a:rPr lang="cs-CZ" sz="2800" u="sng" dirty="0" smtClean="0">
                <a:solidFill>
                  <a:srgbClr val="92D050"/>
                </a:solidFill>
              </a:rPr>
              <a:t>3</a:t>
            </a:r>
            <a:r>
              <a:rPr lang="cs-CZ" sz="2800" u="sng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    Potom sčítáme desítky :        </a:t>
            </a:r>
            <a:r>
              <a:rPr lang="cs-CZ" sz="2800" dirty="0" smtClean="0">
                <a:solidFill>
                  <a:srgbClr val="92D050"/>
                </a:solidFill>
              </a:rPr>
              <a:t>3 + 2 </a:t>
            </a:r>
            <a:r>
              <a:rPr lang="cs-CZ" sz="2800" dirty="0" smtClean="0"/>
              <a:t>= </a:t>
            </a:r>
            <a:r>
              <a:rPr lang="cs-CZ" sz="2800" b="1" dirty="0" smtClean="0"/>
              <a:t>5</a:t>
            </a:r>
            <a:endParaRPr lang="cs-CZ" sz="2800" b="1" u="sng" dirty="0" smtClean="0"/>
          </a:p>
          <a:p>
            <a:pPr marL="342900" indent="-342900">
              <a:buAutoNum type="arabicPlain" startAt="50"/>
            </a:pPr>
            <a:r>
              <a:rPr lang="cs-CZ" sz="2800" b="1" dirty="0" smtClean="0"/>
              <a:t>    </a:t>
            </a:r>
            <a:r>
              <a:rPr lang="cs-CZ" sz="2800" dirty="0" smtClean="0">
                <a:solidFill>
                  <a:srgbClr val="FF0000"/>
                </a:solidFill>
              </a:rPr>
              <a:t>Zapisujeme zprava doleva.</a:t>
            </a: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>
                <a:solidFill>
                  <a:srgbClr val="FF0000"/>
                </a:solidFill>
              </a:rPr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4</a:t>
            </a:r>
            <a:r>
              <a:rPr lang="cs-CZ" sz="2800" dirty="0" smtClean="0">
                <a:solidFill>
                  <a:srgbClr val="FF0000"/>
                </a:solidFill>
              </a:rPr>
              <a:t>0     </a:t>
            </a:r>
            <a:r>
              <a:rPr lang="cs-CZ" sz="2800" dirty="0" smtClean="0"/>
              <a:t>sčítanec</a:t>
            </a:r>
            <a:r>
              <a:rPr lang="cs-CZ" sz="2800" dirty="0" smtClean="0">
                <a:solidFill>
                  <a:srgbClr val="FF0000"/>
                </a:solidFill>
              </a:rPr>
              <a:t>  Zkoušku provádíme     </a:t>
            </a:r>
            <a:r>
              <a:rPr lang="cs-CZ" sz="2800" dirty="0" smtClean="0"/>
              <a:t>6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u="sng" dirty="0" smtClean="0"/>
              <a:t>6</a:t>
            </a:r>
            <a:r>
              <a:rPr lang="cs-CZ" sz="2800" u="sng" dirty="0" smtClean="0">
                <a:solidFill>
                  <a:srgbClr val="FF0000"/>
                </a:solidFill>
              </a:rPr>
              <a:t>0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   </a:t>
            </a:r>
            <a:r>
              <a:rPr lang="cs-CZ" sz="2800" dirty="0" smtClean="0"/>
              <a:t>sčítanec  </a:t>
            </a:r>
            <a:r>
              <a:rPr lang="cs-CZ" sz="2800" dirty="0" smtClean="0">
                <a:solidFill>
                  <a:srgbClr val="FF0000"/>
                </a:solidFill>
              </a:rPr>
              <a:t>záměnou sčítanců :     </a:t>
            </a:r>
            <a:r>
              <a:rPr lang="cs-CZ" sz="2800" u="sng" dirty="0" smtClean="0"/>
              <a:t>4</a:t>
            </a:r>
            <a:r>
              <a:rPr lang="cs-CZ" sz="2800" u="sng" dirty="0" smtClean="0">
                <a:solidFill>
                  <a:srgbClr val="FF0000"/>
                </a:solidFill>
              </a:rPr>
              <a:t>0</a:t>
            </a:r>
          </a:p>
          <a:p>
            <a:pPr marL="342900" indent="-342900">
              <a:buAutoNum type="arabicPlain" startAt="100"/>
            </a:pPr>
            <a:r>
              <a:rPr lang="cs-CZ" sz="2800" dirty="0" smtClean="0"/>
              <a:t>     součet                                         10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lain" startAt="100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 startAt="100"/>
            </a:pPr>
            <a:endParaRPr lang="cs-CZ" dirty="0">
              <a:solidFill>
                <a:srgbClr val="FF0000"/>
              </a:solidFill>
            </a:endParaRPr>
          </a:p>
          <a:p>
            <a:pPr marL="342900" indent="-342900">
              <a:buAutoNum type="arabicPlain" startAt="100"/>
            </a:pPr>
            <a:endParaRPr lang="cs-CZ" dirty="0" smtClean="0">
              <a:solidFill>
                <a:srgbClr val="FF0000"/>
              </a:solidFill>
            </a:endParaRPr>
          </a:p>
          <a:p>
            <a:pPr marL="342900" indent="-342900">
              <a:buAutoNum type="arabicPlain" startAt="100"/>
            </a:pPr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V="1">
            <a:off x="7020272" y="3215087"/>
            <a:ext cx="0" cy="2664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lačítko akce: Dopředu nebo Další 8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694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7569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40</a:t>
            </a:r>
            <a:endParaRPr lang="cs-CZ" sz="3600" dirty="0"/>
          </a:p>
          <a:p>
            <a:r>
              <a:rPr lang="cs-CZ" sz="3600" u="sng" dirty="0" smtClean="0"/>
              <a:t>60</a:t>
            </a:r>
            <a:r>
              <a:rPr lang="cs-CZ" sz="3600" dirty="0" smtClean="0"/>
              <a:t>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658628" y="1906477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417475" y="1906096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856490" y="1915889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50</a:t>
            </a:r>
          </a:p>
          <a:p>
            <a:r>
              <a:rPr lang="cs-CZ" sz="3600" u="sng" dirty="0" smtClean="0"/>
              <a:t>20</a:t>
            </a:r>
            <a:r>
              <a:rPr lang="cs-CZ" sz="3600" dirty="0" smtClean="0"/>
              <a:t>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28847" y="316310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40</a:t>
            </a:r>
          </a:p>
          <a:p>
            <a:r>
              <a:rPr lang="cs-CZ" sz="3600" u="sng" dirty="0" smtClean="0"/>
              <a:t>10</a:t>
            </a:r>
            <a:endParaRPr lang="cs-CZ" sz="3600" u="sng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31" name="Tlačítko akce: Zpět nebo Předchozí 30">
            <a:hlinkClick r:id="" action="ppaction://hlinkshowjump?jump=previousslide" highlightClick="1"/>
          </p:cNvPr>
          <p:cNvSpPr/>
          <p:nvPr/>
        </p:nvSpPr>
        <p:spPr>
          <a:xfrm>
            <a:off x="243793" y="6279750"/>
            <a:ext cx="943831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603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1689820"/>
            <a:ext cx="75693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  <a:p>
            <a:r>
              <a:rPr lang="cs-CZ" sz="3600" u="sng" dirty="0"/>
              <a:t>9</a:t>
            </a:r>
            <a:r>
              <a:rPr lang="cs-CZ" sz="3600" u="sng" dirty="0" smtClean="0"/>
              <a:t>0</a:t>
            </a:r>
            <a:r>
              <a:rPr lang="cs-CZ" sz="3600" dirty="0" smtClean="0"/>
              <a:t>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658628" y="1906477"/>
            <a:ext cx="914400" cy="914400"/>
          </a:xfrm>
          <a:prstGeom prst="star6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417475" y="1906096"/>
            <a:ext cx="914400" cy="914400"/>
          </a:xfrm>
          <a:prstGeom prst="star6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856490" y="1915889"/>
            <a:ext cx="914400" cy="914400"/>
          </a:xfrm>
          <a:prstGeom prst="star6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1187624" y="3020143"/>
            <a:ext cx="219597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30</a:t>
            </a:r>
          </a:p>
          <a:p>
            <a:r>
              <a:rPr lang="cs-CZ" sz="3600" u="sng" dirty="0" smtClean="0"/>
              <a:t>30</a:t>
            </a:r>
            <a:r>
              <a:rPr lang="cs-CZ" sz="3600" dirty="0" smtClean="0"/>
              <a:t>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28847" y="3163108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87626" y="4311738"/>
            <a:ext cx="22024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30</a:t>
            </a:r>
          </a:p>
          <a:p>
            <a:r>
              <a:rPr lang="cs-CZ" sz="3600" u="sng" dirty="0" smtClean="0"/>
              <a:t>50</a:t>
            </a:r>
            <a:endParaRPr lang="cs-CZ" sz="3600" u="sng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7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79750"/>
            <a:ext cx="943831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5240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31640" y="1124744"/>
            <a:ext cx="7272808" cy="81253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</a:t>
            </a:r>
            <a:r>
              <a:rPr lang="cs-CZ" sz="2800" dirty="0" smtClean="0">
                <a:solidFill>
                  <a:srgbClr val="92D050"/>
                </a:solidFill>
              </a:rPr>
              <a:t>4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       Nejdříve počítáme jednotky:   0 + </a:t>
            </a:r>
            <a:r>
              <a:rPr lang="cs-CZ" sz="2800" b="1" dirty="0" smtClean="0"/>
              <a:t>0</a:t>
            </a:r>
            <a:r>
              <a:rPr lang="cs-CZ" sz="2800" dirty="0" smtClean="0"/>
              <a:t> = 0</a:t>
            </a:r>
          </a:p>
          <a:p>
            <a:r>
              <a:rPr lang="cs-CZ" sz="2800" dirty="0" smtClean="0">
                <a:solidFill>
                  <a:srgbClr val="92D050"/>
                </a:solidFill>
              </a:rPr>
              <a:t>- </a:t>
            </a:r>
            <a:r>
              <a:rPr lang="cs-CZ" sz="2800" u="sng" dirty="0" smtClean="0">
                <a:solidFill>
                  <a:srgbClr val="92D050"/>
                </a:solidFill>
              </a:rPr>
              <a:t>2</a:t>
            </a:r>
            <a:r>
              <a:rPr lang="cs-CZ" sz="2800" u="sng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      Potom sčítáme desítky :            </a:t>
            </a:r>
            <a:r>
              <a:rPr lang="cs-CZ" sz="2800" dirty="0" smtClean="0">
                <a:solidFill>
                  <a:srgbClr val="92D050"/>
                </a:solidFill>
              </a:rPr>
              <a:t>2 + </a:t>
            </a:r>
            <a:r>
              <a:rPr lang="cs-CZ" sz="2800" b="1" dirty="0" smtClean="0">
                <a:solidFill>
                  <a:srgbClr val="92D050"/>
                </a:solidFill>
              </a:rPr>
              <a:t>2</a:t>
            </a:r>
            <a:r>
              <a:rPr lang="cs-CZ" sz="2800" dirty="0" smtClean="0">
                <a:solidFill>
                  <a:srgbClr val="92D050"/>
                </a:solidFill>
              </a:rPr>
              <a:t> </a:t>
            </a:r>
            <a:r>
              <a:rPr lang="cs-CZ" sz="2800" dirty="0" smtClean="0"/>
              <a:t>= 4</a:t>
            </a:r>
            <a:endParaRPr lang="cs-CZ" sz="2800" u="sng" dirty="0" smtClean="0"/>
          </a:p>
          <a:p>
            <a:r>
              <a:rPr lang="cs-CZ" sz="2800" b="1" dirty="0" smtClean="0"/>
              <a:t>  20       </a:t>
            </a:r>
            <a:r>
              <a:rPr lang="cs-CZ" sz="2800" dirty="0" smtClean="0">
                <a:solidFill>
                  <a:srgbClr val="FF0000"/>
                </a:solidFill>
              </a:rPr>
              <a:t>Zapisujeme zprava doleva.</a:t>
            </a:r>
          </a:p>
          <a:p>
            <a:endParaRPr lang="cs-CZ" sz="2800" dirty="0" smtClean="0">
              <a:solidFill>
                <a:srgbClr val="FF0000"/>
              </a:solidFill>
            </a:endParaRPr>
          </a:p>
          <a:p>
            <a:endParaRPr lang="cs-CZ" sz="2800" dirty="0">
              <a:solidFill>
                <a:srgbClr val="FF0000"/>
              </a:solidFill>
            </a:endParaRPr>
          </a:p>
          <a:p>
            <a:r>
              <a:rPr lang="cs-CZ" sz="2800" dirty="0" smtClean="0"/>
              <a:t>10</a:t>
            </a:r>
            <a:r>
              <a:rPr lang="cs-CZ" sz="2800" dirty="0" smtClean="0">
                <a:solidFill>
                  <a:srgbClr val="FF0000"/>
                </a:solidFill>
              </a:rPr>
              <a:t>0    </a:t>
            </a:r>
            <a:r>
              <a:rPr lang="cs-CZ" sz="2800" dirty="0" smtClean="0"/>
              <a:t>menšenec</a:t>
            </a:r>
            <a:r>
              <a:rPr lang="cs-CZ" sz="2800" dirty="0" smtClean="0">
                <a:solidFill>
                  <a:srgbClr val="FF0000"/>
                </a:solidFill>
              </a:rPr>
              <a:t>  Zkoušku provádíme                 </a:t>
            </a:r>
            <a:r>
              <a:rPr lang="cs-CZ" sz="2800" dirty="0" smtClean="0"/>
              <a:t>7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</a:p>
          <a:p>
            <a:r>
              <a:rPr lang="cs-CZ" sz="2800" dirty="0" smtClean="0"/>
              <a:t>- </a:t>
            </a:r>
            <a:r>
              <a:rPr lang="cs-CZ" sz="2800" u="sng" dirty="0" smtClean="0"/>
              <a:t>3</a:t>
            </a:r>
            <a:r>
              <a:rPr lang="cs-CZ" sz="2800" u="sng" dirty="0" smtClean="0">
                <a:solidFill>
                  <a:srgbClr val="FF0000"/>
                </a:solidFill>
              </a:rPr>
              <a:t>0</a:t>
            </a:r>
            <a:r>
              <a:rPr lang="cs-CZ" sz="2800" dirty="0" smtClean="0"/>
              <a:t>    menšitel </a:t>
            </a:r>
            <a:r>
              <a:rPr lang="cs-CZ" sz="2800" dirty="0" smtClean="0">
                <a:solidFill>
                  <a:srgbClr val="FF0000"/>
                </a:solidFill>
              </a:rPr>
              <a:t>sečtením rozdílu a menšitele :  </a:t>
            </a:r>
            <a:r>
              <a:rPr lang="cs-CZ" sz="2800" u="sng" dirty="0" smtClean="0"/>
              <a:t>3</a:t>
            </a:r>
            <a:r>
              <a:rPr lang="cs-CZ" sz="2800" u="sng" dirty="0" smtClean="0">
                <a:solidFill>
                  <a:srgbClr val="FF0000"/>
                </a:solidFill>
              </a:rPr>
              <a:t>0               </a:t>
            </a:r>
          </a:p>
          <a:p>
            <a:r>
              <a:rPr lang="cs-CZ" sz="2800" dirty="0" smtClean="0"/>
              <a:t>  70    rozdíl                                                            10</a:t>
            </a:r>
            <a:r>
              <a:rPr lang="cs-CZ" sz="2800" dirty="0" smtClean="0">
                <a:solidFill>
                  <a:srgbClr val="FF0000"/>
                </a:solidFill>
              </a:rPr>
              <a:t>0</a:t>
            </a:r>
          </a:p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 Menšenec je vždy větší než menšitel.</a:t>
            </a:r>
            <a:endParaRPr lang="cs-CZ" sz="2800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  <a:p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243793" y="6279750"/>
            <a:ext cx="943831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709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43608" y="1689820"/>
            <a:ext cx="9009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80</a:t>
            </a:r>
            <a:endParaRPr lang="cs-CZ" sz="3600" dirty="0"/>
          </a:p>
          <a:p>
            <a:r>
              <a:rPr lang="cs-CZ" sz="3600" dirty="0"/>
              <a:t>-</a:t>
            </a:r>
            <a:r>
              <a:rPr lang="cs-CZ" sz="3600" u="sng" dirty="0" smtClean="0"/>
              <a:t>60</a:t>
            </a:r>
            <a:r>
              <a:rPr lang="cs-CZ" sz="3600" dirty="0" smtClean="0"/>
              <a:t>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658628" y="1906477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417475" y="1906096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856490" y="1915889"/>
            <a:ext cx="914400" cy="914400"/>
          </a:xfrm>
          <a:prstGeom prst="star6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99592" y="3020143"/>
            <a:ext cx="248400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  50</a:t>
            </a:r>
          </a:p>
          <a:p>
            <a:r>
              <a:rPr lang="cs-CZ" sz="3600" dirty="0" smtClean="0"/>
              <a:t> -</a:t>
            </a:r>
            <a:r>
              <a:rPr lang="cs-CZ" sz="3600" u="sng" dirty="0" smtClean="0"/>
              <a:t>20</a:t>
            </a:r>
            <a:r>
              <a:rPr lang="cs-CZ" sz="3600" dirty="0" smtClean="0"/>
              <a:t>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28847" y="316310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1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4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99592" y="4311738"/>
            <a:ext cx="24904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 40</a:t>
            </a:r>
          </a:p>
          <a:p>
            <a:r>
              <a:rPr lang="cs-CZ" sz="3600" dirty="0" smtClean="0"/>
              <a:t> -</a:t>
            </a:r>
            <a:r>
              <a:rPr lang="cs-CZ" sz="3600" u="sng" dirty="0" smtClean="0"/>
              <a:t>10</a:t>
            </a:r>
            <a:endParaRPr lang="cs-CZ" sz="3600" u="sng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1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7" name="Tlačítko akce: Dopředu nebo Další 26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Zpět nebo Předchozí 27">
            <a:hlinkClick r:id="" action="ppaction://hlinkshowjump?jump=previousslide" highlightClick="1"/>
          </p:cNvPr>
          <p:cNvSpPr/>
          <p:nvPr/>
        </p:nvSpPr>
        <p:spPr>
          <a:xfrm>
            <a:off x="243793" y="6279750"/>
            <a:ext cx="943831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698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Veselý obličej 29"/>
          <p:cNvSpPr/>
          <p:nvPr/>
        </p:nvSpPr>
        <p:spPr>
          <a:xfrm>
            <a:off x="3563864" y="4654279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4831889" y="4682397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6076650" y="4663862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3563864" y="3313800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6075236" y="3390801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4831890" y="3327068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6002878" y="214358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563863" y="2153095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4810193" y="2161397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Počítej příklady, zapiš a pak najdi správné výsledky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89820"/>
            <a:ext cx="97296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90</a:t>
            </a:r>
            <a:endParaRPr lang="cs-CZ" sz="3600" dirty="0"/>
          </a:p>
          <a:p>
            <a:r>
              <a:rPr lang="cs-CZ" sz="3600" dirty="0" smtClean="0"/>
              <a:t>-</a:t>
            </a:r>
            <a:r>
              <a:rPr lang="cs-CZ" sz="3600" u="sng" dirty="0" smtClean="0"/>
              <a:t>10</a:t>
            </a:r>
            <a:r>
              <a:rPr lang="cs-CZ" sz="3600" dirty="0" smtClean="0"/>
              <a:t> </a:t>
            </a:r>
          </a:p>
        </p:txBody>
      </p:sp>
      <p:sp>
        <p:nvSpPr>
          <p:cNvPr id="6" name="6cípá hvězda 5"/>
          <p:cNvSpPr/>
          <p:nvPr/>
        </p:nvSpPr>
        <p:spPr>
          <a:xfrm>
            <a:off x="4658628" y="1906477"/>
            <a:ext cx="914400" cy="914400"/>
          </a:xfrm>
          <a:prstGeom prst="star6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80</a:t>
            </a:r>
            <a:endParaRPr lang="cs-CZ" dirty="0"/>
          </a:p>
        </p:txBody>
      </p:sp>
      <p:sp>
        <p:nvSpPr>
          <p:cNvPr id="7" name="6cípá hvězda 6"/>
          <p:cNvSpPr/>
          <p:nvPr/>
        </p:nvSpPr>
        <p:spPr>
          <a:xfrm>
            <a:off x="3417475" y="1906096"/>
            <a:ext cx="914400" cy="914400"/>
          </a:xfrm>
          <a:prstGeom prst="star6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8" name="6cípá hvězda 7"/>
          <p:cNvSpPr/>
          <p:nvPr/>
        </p:nvSpPr>
        <p:spPr>
          <a:xfrm>
            <a:off x="5856490" y="1915889"/>
            <a:ext cx="914400" cy="914400"/>
          </a:xfrm>
          <a:prstGeom prst="star6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5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971600" y="3020143"/>
            <a:ext cx="241199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 30</a:t>
            </a:r>
          </a:p>
          <a:p>
            <a:r>
              <a:rPr lang="cs-CZ" sz="3600" dirty="0" smtClean="0"/>
              <a:t>-</a:t>
            </a:r>
            <a:r>
              <a:rPr lang="cs-CZ" sz="3600" u="sng" dirty="0"/>
              <a:t>2</a:t>
            </a:r>
            <a:r>
              <a:rPr lang="cs-CZ" sz="3600" u="sng" dirty="0" smtClean="0"/>
              <a:t>0</a:t>
            </a:r>
            <a:r>
              <a:rPr lang="cs-CZ" sz="3600" dirty="0" smtClean="0"/>
              <a:t> </a:t>
            </a:r>
          </a:p>
        </p:txBody>
      </p:sp>
      <p:sp>
        <p:nvSpPr>
          <p:cNvPr id="16" name="6cípá hvězda 15"/>
          <p:cNvSpPr/>
          <p:nvPr/>
        </p:nvSpPr>
        <p:spPr>
          <a:xfrm>
            <a:off x="5928847" y="3169567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4705368" y="3109772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3417475" y="3099375"/>
            <a:ext cx="914400" cy="91440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971600" y="4311738"/>
            <a:ext cx="241849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 50</a:t>
            </a:r>
          </a:p>
          <a:p>
            <a:r>
              <a:rPr lang="cs-CZ" sz="3600" dirty="0" smtClean="0"/>
              <a:t>-</a:t>
            </a:r>
            <a:r>
              <a:rPr lang="cs-CZ" sz="3600" u="sng" dirty="0"/>
              <a:t>3</a:t>
            </a:r>
            <a:r>
              <a:rPr lang="cs-CZ" sz="3600" u="sng" dirty="0" smtClean="0"/>
              <a:t>0</a:t>
            </a:r>
            <a:endParaRPr lang="cs-CZ" sz="3600" u="sng" dirty="0"/>
          </a:p>
        </p:txBody>
      </p:sp>
      <p:sp>
        <p:nvSpPr>
          <p:cNvPr id="23" name="6cípá hvězda 22"/>
          <p:cNvSpPr/>
          <p:nvPr/>
        </p:nvSpPr>
        <p:spPr>
          <a:xfrm>
            <a:off x="3417475" y="4426586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663805" y="4426586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5930262" y="4436169"/>
            <a:ext cx="914400" cy="914400"/>
          </a:xfrm>
          <a:prstGeom prst="star6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8" name="Tlačítko akce: Dopředu nebo Další 27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lačítko akce: Zpět nebo Předchozí 31">
            <a:hlinkClick r:id="" action="ppaction://hlinkshowjump?jump=previousslide" highlightClick="1"/>
          </p:cNvPr>
          <p:cNvSpPr/>
          <p:nvPr/>
        </p:nvSpPr>
        <p:spPr>
          <a:xfrm>
            <a:off x="243793" y="6279750"/>
            <a:ext cx="943831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4348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xit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5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xit" presetSubtype="4" fill="remove" grpId="0" nodeType="click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3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16" grpId="0" animBg="1"/>
      <p:bldP spid="17" grpId="0" animBg="1"/>
      <p:bldP spid="18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7455086" y="5584463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5805368" y="5567252"/>
            <a:ext cx="621623" cy="459013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slovní úlohu, klikni na výsledek a zapiš jej do odpovědi.  </a:t>
            </a:r>
            <a:endParaRPr lang="cs-CZ" dirty="0"/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244408" y="6232983"/>
            <a:ext cx="792088" cy="50864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lačítko akce: Zpět nebo Předchozí 30">
            <a:hlinkClick r:id="" action="ppaction://hlinkshowjump?jump=previousslide" highlightClick="1"/>
          </p:cNvPr>
          <p:cNvSpPr/>
          <p:nvPr/>
        </p:nvSpPr>
        <p:spPr>
          <a:xfrm>
            <a:off x="243793" y="6232983"/>
            <a:ext cx="871823" cy="50864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pastvě se páslo 40 krav. Odpoledne farmář přihnal ještě 20 krav? Kolik krav se páslo na pastvě celkem?</a:t>
            </a:r>
          </a:p>
          <a:p>
            <a:r>
              <a:rPr lang="cs-CZ" dirty="0" smtClean="0"/>
              <a:t>Páslo se .................................................... 40 krav</a:t>
            </a:r>
          </a:p>
          <a:p>
            <a:r>
              <a:rPr lang="cs-CZ" dirty="0" smtClean="0"/>
              <a:t>Odpoledne přihnal ................................... 20 krav</a:t>
            </a:r>
          </a:p>
          <a:p>
            <a:r>
              <a:rPr lang="cs-CZ" dirty="0" smtClean="0"/>
              <a:t>Celkem krav ..............................................   X</a:t>
            </a:r>
          </a:p>
          <a:p>
            <a:endParaRPr lang="cs-CZ" dirty="0" smtClean="0"/>
          </a:p>
          <a:p>
            <a:r>
              <a:rPr lang="cs-CZ" dirty="0" smtClean="0"/>
              <a:t>Na pastvě se celkem páslo ...... krav.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61480" y="3127670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1360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773365" y="3921030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7267812" y="3127669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726313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7359524" y="39132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5694" y="498160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11853" y="496801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713601" y="5466421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7404809" y="5483630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pic>
        <p:nvPicPr>
          <p:cNvPr id="1026" name="Picture 2" descr="C:\Program Files\Microsoft Office\MEDIA\CAGCAT10\j0149627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920" y="1124744"/>
            <a:ext cx="2174999" cy="1545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635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Veselý obličej 42"/>
          <p:cNvSpPr/>
          <p:nvPr/>
        </p:nvSpPr>
        <p:spPr>
          <a:xfrm>
            <a:off x="5796983" y="5683644"/>
            <a:ext cx="621623" cy="459013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7411700" y="5645635"/>
            <a:ext cx="621623" cy="535029"/>
          </a:xfrm>
          <a:prstGeom prst="smileyFace">
            <a:avLst>
              <a:gd name="adj" fmla="val -465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0" y="755412"/>
            <a:ext cx="914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Vypočítej slovní úlohu, klikni na výsledek a zapiš jej do odpovědi. 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634185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lese stálo 70 vzrostlých stromů. Dřevaři jich 20 porazili a odvezli.  Kolik stromů zůstalo v lese ? </a:t>
            </a:r>
          </a:p>
          <a:p>
            <a:r>
              <a:rPr lang="cs-CZ" dirty="0" smtClean="0"/>
              <a:t>Stromů .................................................... 70</a:t>
            </a:r>
          </a:p>
          <a:p>
            <a:r>
              <a:rPr lang="cs-CZ" dirty="0" smtClean="0"/>
              <a:t>Porazili ....................................................  20</a:t>
            </a:r>
          </a:p>
          <a:p>
            <a:r>
              <a:rPr lang="cs-CZ" dirty="0" smtClean="0"/>
              <a:t>Zůstalo  ...................................................    X</a:t>
            </a:r>
          </a:p>
          <a:p>
            <a:endParaRPr lang="cs-CZ" dirty="0" smtClean="0"/>
          </a:p>
          <a:p>
            <a:r>
              <a:rPr lang="cs-CZ" dirty="0" smtClean="0"/>
              <a:t>V lese zůstalo ...... stromů.</a:t>
            </a:r>
            <a:endParaRPr lang="cs-CZ" dirty="0"/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661480" y="3127670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32" name="Ovál 31"/>
          <p:cNvSpPr/>
          <p:nvPr/>
        </p:nvSpPr>
        <p:spPr>
          <a:xfrm>
            <a:off x="571360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5773365" y="3921030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-</a:t>
            </a:r>
          </a:p>
        </p:txBody>
      </p:sp>
      <p:sp>
        <p:nvSpPr>
          <p:cNvPr id="35" name="Ovál 34"/>
          <p:cNvSpPr/>
          <p:nvPr/>
        </p:nvSpPr>
        <p:spPr>
          <a:xfrm>
            <a:off x="7267812" y="3127669"/>
            <a:ext cx="765511" cy="660677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70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7263131" y="4281832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7359524" y="3913256"/>
            <a:ext cx="668860" cy="2286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</a:rPr>
              <a:t>+</a:t>
            </a:r>
          </a:p>
        </p:txBody>
      </p:sp>
      <p:sp>
        <p:nvSpPr>
          <p:cNvPr id="28" name="TextovéPole 27"/>
          <p:cNvSpPr txBox="1"/>
          <p:nvPr/>
        </p:nvSpPr>
        <p:spPr>
          <a:xfrm>
            <a:off x="5925694" y="4981607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511853" y="4968016"/>
            <a:ext cx="3642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40" name="Ovál 39"/>
          <p:cNvSpPr/>
          <p:nvPr/>
        </p:nvSpPr>
        <p:spPr>
          <a:xfrm>
            <a:off x="5745919" y="5572306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50</a:t>
            </a:r>
            <a:endParaRPr lang="cs-CZ" dirty="0"/>
          </a:p>
        </p:txBody>
      </p:sp>
      <p:sp>
        <p:nvSpPr>
          <p:cNvPr id="41" name="Ovál 40"/>
          <p:cNvSpPr/>
          <p:nvPr/>
        </p:nvSpPr>
        <p:spPr>
          <a:xfrm>
            <a:off x="7359524" y="5572306"/>
            <a:ext cx="765511" cy="660677"/>
          </a:xfrm>
          <a:prstGeom prst="ellipse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90</a:t>
            </a:r>
            <a:endParaRPr lang="cs-CZ" dirty="0"/>
          </a:p>
        </p:txBody>
      </p:sp>
      <p:sp>
        <p:nvSpPr>
          <p:cNvPr id="3" name="Tree"/>
          <p:cNvSpPr>
            <a:spLocks noEditPoints="1" noChangeArrowheads="1"/>
          </p:cNvSpPr>
          <p:nvPr/>
        </p:nvSpPr>
        <p:spPr bwMode="auto">
          <a:xfrm>
            <a:off x="3523109" y="1121287"/>
            <a:ext cx="1809750" cy="1512898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8028384" y="6279749"/>
            <a:ext cx="1008112" cy="461881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Zpět nebo Předchozí 20">
            <a:hlinkClick r:id="" action="ppaction://hlinkshowjump?jump=previousslide" highlightClick="1"/>
          </p:cNvPr>
          <p:cNvSpPr/>
          <p:nvPr/>
        </p:nvSpPr>
        <p:spPr>
          <a:xfrm>
            <a:off x="243793" y="6279750"/>
            <a:ext cx="943831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9506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office.microsoft.com/klipart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243793" y="6279750"/>
            <a:ext cx="943831" cy="46188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17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560</Words>
  <Application>Microsoft Office PowerPoint</Application>
  <PresentationFormat>Předvádění na obrazovce (4:3)</PresentationFormat>
  <Paragraphs>161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Písemné sčítání a odčítání dvojciferných čísel VY_32_INOVACE_1C_13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a odčítání dvojciferných čísel VY_32_INOVACE_1C_13 Číslo projektu: CZ.1.07/1.5.00/34.1056</dc:title>
  <dc:creator>April</dc:creator>
  <cp:lastModifiedBy>uzivatel</cp:lastModifiedBy>
  <cp:revision>4</cp:revision>
  <dcterms:created xsi:type="dcterms:W3CDTF">2011-08-10T13:49:17Z</dcterms:created>
  <dcterms:modified xsi:type="dcterms:W3CDTF">2013-01-25T10:33:52Z</dcterms:modified>
</cp:coreProperties>
</file>