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619639-617F-4FAA-9A2D-85BBC2900176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CCFD5B-9DDD-4093-871E-5094D60CC8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7522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43471-BD31-40F6-A508-65829286490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CFA2B-5B37-4744-B853-B402AE002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813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43471-BD31-40F6-A508-65829286490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CFA2B-5B37-4744-B853-B402AE002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442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43471-BD31-40F6-A508-65829286490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CFA2B-5B37-4744-B853-B402AE002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232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43471-BD31-40F6-A508-65829286490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CFA2B-5B37-4744-B853-B402AE002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076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43471-BD31-40F6-A508-65829286490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CFA2B-5B37-4744-B853-B402AE002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794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43471-BD31-40F6-A508-65829286490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CFA2B-5B37-4744-B853-B402AE002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118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43471-BD31-40F6-A508-65829286490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CFA2B-5B37-4744-B853-B402AE002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719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43471-BD31-40F6-A508-65829286490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CFA2B-5B37-4744-B853-B402AE002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490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43471-BD31-40F6-A508-65829286490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CFA2B-5B37-4744-B853-B402AE002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47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43471-BD31-40F6-A508-65829286490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CFA2B-5B37-4744-B853-B402AE002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585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43471-BD31-40F6-A508-65829286490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CFA2B-5B37-4744-B853-B402AE002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626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643471-BD31-40F6-A508-65829286490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CCFA2B-5B37-4744-B853-B402AE002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081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Písemné sčítání a odčítání bez přechodu přes základ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VY_32_INOVACE_1C_14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0173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6447321"/>
              </p:ext>
            </p:extLst>
          </p:nvPr>
        </p:nvGraphicFramePr>
        <p:xfrm>
          <a:off x="179512" y="764704"/>
          <a:ext cx="8784976" cy="5932377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444515"/>
                <a:gridCol w="6340461"/>
              </a:tblGrid>
              <a:tr h="22322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si zopakují pravidla pro písemné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sčítaní a odčítání. Zopakují si i zápis zkoušek při počítání příkladů. Pomocí interaktivního cvičení si procvičují sčítání a odčítání do sta bez  přechodu  přes základ. Žáci  na stránce vidí příklady, které vypočítají a  pomoci skrytého pera výsledky zapíší. Po vypočítání všech příkladů si zkontrolují správné výsledky. Po kliknutí myší na správný výsledek se pod správným  srdíčkem s výsledkem příkladu objeví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 úsměvem. Pod srdíčkem se špatným výsledkem se objeví zamračený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 Žáci se učí řešit slovní úlohy. Po přečtení dané úlohy se žáci musí rozhodnout, zda se v úloze bude sčítat nebo odčítat. Příklad vypočítají a po kliknutí myší na správný výsledek se jim objeví žlutý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 úsměvem. 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Antonie Veselá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922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1.stupeň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9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4.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29366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234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5" y="620688"/>
            <a:ext cx="769134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r>
              <a:rPr lang="cs-CZ" sz="3600" dirty="0" smtClean="0">
                <a:solidFill>
                  <a:srgbClr val="FF0000"/>
                </a:solidFill>
              </a:rPr>
              <a:t>0</a:t>
            </a:r>
            <a:r>
              <a:rPr lang="cs-CZ" sz="3600" dirty="0" smtClean="0"/>
              <a:t>   Nejdříve sčítáme jednotky: </a:t>
            </a:r>
            <a:r>
              <a:rPr lang="cs-CZ" sz="3600" dirty="0" smtClean="0">
                <a:solidFill>
                  <a:srgbClr val="FF0000"/>
                </a:solidFill>
              </a:rPr>
              <a:t>4</a:t>
            </a:r>
            <a:r>
              <a:rPr lang="cs-CZ" sz="3600" dirty="0" smtClean="0"/>
              <a:t> + </a:t>
            </a:r>
            <a:r>
              <a:rPr lang="cs-CZ" sz="3600" dirty="0" smtClean="0">
                <a:solidFill>
                  <a:srgbClr val="FF0000"/>
                </a:solidFill>
              </a:rPr>
              <a:t>0</a:t>
            </a:r>
            <a:r>
              <a:rPr lang="cs-CZ" sz="3600" dirty="0" smtClean="0"/>
              <a:t> = </a:t>
            </a:r>
            <a:r>
              <a:rPr lang="cs-CZ" sz="3600" b="1" dirty="0" smtClean="0"/>
              <a:t>4</a:t>
            </a:r>
          </a:p>
          <a:p>
            <a:r>
              <a:rPr lang="cs-CZ" sz="3600" u="sng" dirty="0" smtClean="0"/>
              <a:t>  </a:t>
            </a:r>
            <a:r>
              <a:rPr lang="cs-CZ" sz="3600" u="sng" dirty="0" smtClean="0">
                <a:solidFill>
                  <a:srgbClr val="FF0000"/>
                </a:solidFill>
              </a:rPr>
              <a:t>4 </a:t>
            </a:r>
            <a:r>
              <a:rPr lang="cs-CZ" sz="3600" dirty="0" smtClean="0">
                <a:solidFill>
                  <a:srgbClr val="FF0000"/>
                </a:solidFill>
              </a:rPr>
              <a:t>   </a:t>
            </a:r>
            <a:r>
              <a:rPr lang="cs-CZ" sz="3600" dirty="0" smtClean="0"/>
              <a:t>Desítky opíšeme:             </a:t>
            </a:r>
            <a:r>
              <a:rPr lang="cs-CZ" sz="3600" dirty="0" smtClean="0">
                <a:solidFill>
                  <a:srgbClr val="FF0000"/>
                </a:solidFill>
              </a:rPr>
              <a:t>    </a:t>
            </a:r>
            <a:r>
              <a:rPr lang="cs-CZ" sz="3600" b="1" dirty="0" smtClean="0"/>
              <a:t>5</a:t>
            </a:r>
            <a:endParaRPr lang="cs-CZ" sz="3600" b="1" dirty="0"/>
          </a:p>
          <a:p>
            <a:r>
              <a:rPr lang="cs-CZ" sz="3600" b="1" dirty="0" smtClean="0"/>
              <a:t>54</a:t>
            </a:r>
            <a:endParaRPr lang="cs-CZ" sz="3600" dirty="0"/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Zkouška: 4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</a:t>
            </a:r>
            <a:r>
              <a:rPr lang="cs-CZ" sz="3600" u="sng" dirty="0" smtClean="0"/>
              <a:t>5</a:t>
            </a:r>
            <a:r>
              <a:rPr lang="cs-CZ" sz="3600" u="sng" dirty="0" smtClean="0">
                <a:solidFill>
                  <a:srgbClr val="FF0000"/>
                </a:solidFill>
              </a:rPr>
              <a:t>0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5</a:t>
            </a:r>
            <a:r>
              <a:rPr lang="cs-CZ" sz="3600" dirty="0" smtClean="0">
                <a:solidFill>
                  <a:srgbClr val="FF0000"/>
                </a:solidFill>
              </a:rPr>
              <a:t>4</a:t>
            </a:r>
          </a:p>
          <a:p>
            <a:endParaRPr lang="cs-CZ" sz="3600" dirty="0"/>
          </a:p>
          <a:p>
            <a:endParaRPr lang="cs-CZ" sz="3600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63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unce 1"/>
          <p:cNvSpPr/>
          <p:nvPr/>
        </p:nvSpPr>
        <p:spPr>
          <a:xfrm>
            <a:off x="820982" y="747936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Slunce 2"/>
          <p:cNvSpPr/>
          <p:nvPr/>
        </p:nvSpPr>
        <p:spPr>
          <a:xfrm>
            <a:off x="1564432" y="747936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lunce 3"/>
          <p:cNvSpPr/>
          <p:nvPr/>
        </p:nvSpPr>
        <p:spPr>
          <a:xfrm>
            <a:off x="2968436" y="747936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2292896" y="747936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4290864" y="782363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3599919" y="782363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4960577" y="782363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6300192" y="782363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5645696" y="782363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7020272" y="782363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820982" y="1556792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unce 12"/>
          <p:cNvSpPr/>
          <p:nvPr/>
        </p:nvSpPr>
        <p:spPr>
          <a:xfrm>
            <a:off x="2292896" y="1577364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1564432" y="1556792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3599919" y="1611581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2969568" y="1597936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4295559" y="1597936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4971519" y="1577364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6300192" y="1611791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5667578" y="1611581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020272" y="1597727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1599037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820982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2969568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2296879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3658250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4971519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295559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6300192" y="2383307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5645696" y="2348880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7020272" y="2383307"/>
            <a:ext cx="576064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4981328" y="3073414"/>
            <a:ext cx="576064" cy="4572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4296628" y="3068751"/>
            <a:ext cx="576064" cy="4572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3658250" y="3068751"/>
            <a:ext cx="576064" cy="4572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2968436" y="3068751"/>
            <a:ext cx="576064" cy="4572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2296879" y="3087059"/>
            <a:ext cx="576064" cy="4572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unce 36"/>
          <p:cNvSpPr/>
          <p:nvPr/>
        </p:nvSpPr>
        <p:spPr>
          <a:xfrm>
            <a:off x="1599037" y="3073414"/>
            <a:ext cx="576064" cy="4572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814023" y="3068960"/>
            <a:ext cx="576064" cy="4572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2140496" y="4221088"/>
            <a:ext cx="65274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30</a:t>
            </a:r>
          </a:p>
          <a:p>
            <a:r>
              <a:rPr lang="cs-CZ" sz="3600" u="sng" dirty="0"/>
              <a:t> </a:t>
            </a:r>
            <a:r>
              <a:rPr lang="cs-CZ" sz="3600" u="sng" dirty="0" smtClean="0"/>
              <a:t> 6</a:t>
            </a:r>
          </a:p>
          <a:p>
            <a:r>
              <a:rPr lang="cs-CZ" sz="3600" dirty="0" smtClean="0"/>
              <a:t>36</a:t>
            </a:r>
            <a:endParaRPr lang="cs-CZ" sz="3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290864" y="4365104"/>
            <a:ext cx="242406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Zkouška:   6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 </a:t>
            </a:r>
            <a:r>
              <a:rPr lang="cs-CZ" sz="3600" u="sng" dirty="0" smtClean="0"/>
              <a:t>30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 36</a:t>
            </a:r>
            <a:endParaRPr lang="cs-CZ" sz="3600" dirty="0"/>
          </a:p>
        </p:txBody>
      </p:sp>
      <p:sp>
        <p:nvSpPr>
          <p:cNvPr id="41" name="Tlačítko akce: Dopředu nebo Další 40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lačítko akce: Zpět nebo Předchozí 41">
            <a:hlinkClick r:id="" action="ppaction://hlinkshowjump?jump=previousslide" highlightClick="1"/>
          </p:cNvPr>
          <p:cNvSpPr/>
          <p:nvPr/>
        </p:nvSpPr>
        <p:spPr>
          <a:xfrm>
            <a:off x="243793" y="6279749"/>
            <a:ext cx="1042416" cy="46188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201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6075235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3563862" y="4682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4758019" y="3390801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3563864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02878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63863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810193" y="2161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167994" y="588738"/>
            <a:ext cx="7284397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Počítej příklady, zapiš a pak najdi správné výsledky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689820"/>
            <a:ext cx="67197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90</a:t>
            </a:r>
            <a:endParaRPr lang="cs-CZ" sz="3200" dirty="0"/>
          </a:p>
          <a:p>
            <a:r>
              <a:rPr lang="cs-CZ" sz="3200" dirty="0" smtClean="0"/>
              <a:t> </a:t>
            </a:r>
            <a:r>
              <a:rPr lang="cs-CZ" sz="3200" u="sng" dirty="0" smtClean="0"/>
              <a:t> 6</a:t>
            </a:r>
            <a:r>
              <a:rPr lang="cs-CZ" sz="3200" dirty="0" smtClean="0"/>
              <a:t> </a:t>
            </a: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87624" y="3020143"/>
            <a:ext cx="219597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50</a:t>
            </a:r>
          </a:p>
          <a:p>
            <a:r>
              <a:rPr lang="cs-CZ" sz="3200" u="sng" dirty="0"/>
              <a:t> </a:t>
            </a:r>
            <a:r>
              <a:rPr lang="cs-CZ" sz="3200" u="sng" dirty="0" smtClean="0"/>
              <a:t> 2</a:t>
            </a:r>
            <a:r>
              <a:rPr lang="cs-CZ" sz="3200" dirty="0" smtClean="0"/>
              <a:t>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311738"/>
            <a:ext cx="22024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40</a:t>
            </a:r>
          </a:p>
          <a:p>
            <a:r>
              <a:rPr lang="cs-CZ" sz="3200" u="sng" dirty="0"/>
              <a:t> </a:t>
            </a:r>
            <a:r>
              <a:rPr lang="cs-CZ" sz="3200" u="sng" dirty="0" smtClean="0"/>
              <a:t> 6</a:t>
            </a:r>
            <a:endParaRPr lang="cs-CZ" sz="3200" u="sng" dirty="0"/>
          </a:p>
        </p:txBody>
      </p:sp>
      <p:sp>
        <p:nvSpPr>
          <p:cNvPr id="31" name="Tlačítko akce: Zpět nebo Předchozí 30">
            <a:hlinkClick r:id="" action="ppaction://hlinkshowjump?jump=previousslide" highlightClick="1"/>
          </p:cNvPr>
          <p:cNvSpPr/>
          <p:nvPr/>
        </p:nvSpPr>
        <p:spPr>
          <a:xfrm>
            <a:off x="243793" y="6279749"/>
            <a:ext cx="1042416" cy="46188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rdce 3"/>
          <p:cNvSpPr/>
          <p:nvPr/>
        </p:nvSpPr>
        <p:spPr>
          <a:xfrm>
            <a:off x="3445024" y="1975749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86</a:t>
            </a:r>
            <a:endParaRPr lang="cs-CZ" dirty="0"/>
          </a:p>
        </p:txBody>
      </p:sp>
      <p:sp>
        <p:nvSpPr>
          <p:cNvPr id="27" name="Srdce 26"/>
          <p:cNvSpPr/>
          <p:nvPr/>
        </p:nvSpPr>
        <p:spPr>
          <a:xfrm>
            <a:off x="4663804" y="1958345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96</a:t>
            </a:r>
            <a:endParaRPr lang="cs-CZ" dirty="0"/>
          </a:p>
        </p:txBody>
      </p:sp>
      <p:sp>
        <p:nvSpPr>
          <p:cNvPr id="28" name="Srdce 27"/>
          <p:cNvSpPr/>
          <p:nvPr/>
        </p:nvSpPr>
        <p:spPr>
          <a:xfrm>
            <a:off x="5856489" y="1984153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93</a:t>
            </a:r>
            <a:endParaRPr lang="cs-CZ" dirty="0"/>
          </a:p>
        </p:txBody>
      </p:sp>
      <p:sp>
        <p:nvSpPr>
          <p:cNvPr id="32" name="Srdce 31"/>
          <p:cNvSpPr/>
          <p:nvPr/>
        </p:nvSpPr>
        <p:spPr>
          <a:xfrm>
            <a:off x="5928847" y="4454702"/>
            <a:ext cx="914400" cy="914400"/>
          </a:xfrm>
          <a:prstGeom prst="hear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3" name="Srdce 32"/>
          <p:cNvSpPr/>
          <p:nvPr/>
        </p:nvSpPr>
        <p:spPr>
          <a:xfrm>
            <a:off x="4685500" y="4454702"/>
            <a:ext cx="914400" cy="914400"/>
          </a:xfrm>
          <a:prstGeom prst="hear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4" name="Srdce 33"/>
          <p:cNvSpPr/>
          <p:nvPr/>
        </p:nvSpPr>
        <p:spPr>
          <a:xfrm>
            <a:off x="3497835" y="4454703"/>
            <a:ext cx="914400" cy="914400"/>
          </a:xfrm>
          <a:prstGeom prst="hear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5" name="Srdce 34"/>
          <p:cNvSpPr/>
          <p:nvPr/>
        </p:nvSpPr>
        <p:spPr>
          <a:xfrm>
            <a:off x="3426572" y="3163107"/>
            <a:ext cx="914400" cy="91440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6" name="Srdce 35"/>
          <p:cNvSpPr/>
          <p:nvPr/>
        </p:nvSpPr>
        <p:spPr>
          <a:xfrm>
            <a:off x="4663804" y="3163107"/>
            <a:ext cx="914400" cy="91440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7" name="Srdce 36"/>
          <p:cNvSpPr/>
          <p:nvPr/>
        </p:nvSpPr>
        <p:spPr>
          <a:xfrm>
            <a:off x="5928847" y="3185482"/>
            <a:ext cx="914400" cy="91440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2762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28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6075235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3563862" y="4682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4758019" y="3390801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3563864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02878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63863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810193" y="2161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9632" y="573990"/>
            <a:ext cx="7668344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Počítej příklady, zapiš a pak najdi správné výsledky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689820"/>
            <a:ext cx="67197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3</a:t>
            </a:r>
            <a:r>
              <a:rPr lang="cs-CZ" sz="3200" dirty="0" smtClean="0"/>
              <a:t>0</a:t>
            </a:r>
            <a:endParaRPr lang="cs-CZ" sz="3200" dirty="0"/>
          </a:p>
          <a:p>
            <a:r>
              <a:rPr lang="cs-CZ" sz="3200" dirty="0" smtClean="0"/>
              <a:t> </a:t>
            </a:r>
            <a:r>
              <a:rPr lang="cs-CZ" sz="3200" u="sng" dirty="0" smtClean="0"/>
              <a:t> 9</a:t>
            </a:r>
            <a:r>
              <a:rPr lang="cs-CZ" sz="3200" dirty="0" smtClean="0"/>
              <a:t>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87624" y="3020143"/>
            <a:ext cx="219597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80</a:t>
            </a:r>
          </a:p>
          <a:p>
            <a:r>
              <a:rPr lang="cs-CZ" sz="3200" u="sng" dirty="0"/>
              <a:t> </a:t>
            </a:r>
            <a:r>
              <a:rPr lang="cs-CZ" sz="3200" u="sng" dirty="0" smtClean="0"/>
              <a:t> </a:t>
            </a:r>
            <a:r>
              <a:rPr lang="cs-CZ" sz="3200" u="sng" dirty="0"/>
              <a:t>4</a:t>
            </a:r>
            <a:r>
              <a:rPr lang="cs-CZ" sz="3200" dirty="0" smtClean="0"/>
              <a:t>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311738"/>
            <a:ext cx="22024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50</a:t>
            </a:r>
          </a:p>
          <a:p>
            <a:r>
              <a:rPr lang="cs-CZ" sz="3200" u="sng" dirty="0"/>
              <a:t> </a:t>
            </a:r>
            <a:r>
              <a:rPr lang="cs-CZ" sz="3200" u="sng" dirty="0" smtClean="0"/>
              <a:t> 6</a:t>
            </a:r>
            <a:endParaRPr lang="cs-CZ" sz="3200" u="sng" dirty="0"/>
          </a:p>
        </p:txBody>
      </p:sp>
      <p:sp>
        <p:nvSpPr>
          <p:cNvPr id="4" name="Srdce 3"/>
          <p:cNvSpPr/>
          <p:nvPr/>
        </p:nvSpPr>
        <p:spPr>
          <a:xfrm>
            <a:off x="3445024" y="1975749"/>
            <a:ext cx="914400" cy="914400"/>
          </a:xfrm>
          <a:prstGeom prst="hear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27" name="Srdce 26"/>
          <p:cNvSpPr/>
          <p:nvPr/>
        </p:nvSpPr>
        <p:spPr>
          <a:xfrm>
            <a:off x="4663804" y="1958345"/>
            <a:ext cx="914400" cy="914400"/>
          </a:xfrm>
          <a:prstGeom prst="hear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39</a:t>
            </a:r>
            <a:endParaRPr lang="cs-CZ" dirty="0"/>
          </a:p>
        </p:txBody>
      </p:sp>
      <p:sp>
        <p:nvSpPr>
          <p:cNvPr id="28" name="Srdce 27"/>
          <p:cNvSpPr/>
          <p:nvPr/>
        </p:nvSpPr>
        <p:spPr>
          <a:xfrm>
            <a:off x="5856489" y="1984153"/>
            <a:ext cx="914400" cy="914400"/>
          </a:xfrm>
          <a:prstGeom prst="hear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93</a:t>
            </a:r>
            <a:endParaRPr lang="cs-CZ" dirty="0"/>
          </a:p>
        </p:txBody>
      </p:sp>
      <p:sp>
        <p:nvSpPr>
          <p:cNvPr id="32" name="Srdce 31"/>
          <p:cNvSpPr/>
          <p:nvPr/>
        </p:nvSpPr>
        <p:spPr>
          <a:xfrm>
            <a:off x="5928847" y="4454702"/>
            <a:ext cx="914400" cy="914400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33" name="Srdce 32"/>
          <p:cNvSpPr/>
          <p:nvPr/>
        </p:nvSpPr>
        <p:spPr>
          <a:xfrm>
            <a:off x="4685500" y="4454702"/>
            <a:ext cx="914400" cy="914400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65</a:t>
            </a:r>
            <a:endParaRPr lang="cs-CZ" dirty="0"/>
          </a:p>
        </p:txBody>
      </p:sp>
      <p:sp>
        <p:nvSpPr>
          <p:cNvPr id="34" name="Srdce 33"/>
          <p:cNvSpPr/>
          <p:nvPr/>
        </p:nvSpPr>
        <p:spPr>
          <a:xfrm>
            <a:off x="3497835" y="4454703"/>
            <a:ext cx="914400" cy="914400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</a:t>
            </a:r>
            <a:endParaRPr lang="cs-CZ" dirty="0"/>
          </a:p>
        </p:txBody>
      </p:sp>
      <p:sp>
        <p:nvSpPr>
          <p:cNvPr id="35" name="Srdce 34"/>
          <p:cNvSpPr/>
          <p:nvPr/>
        </p:nvSpPr>
        <p:spPr>
          <a:xfrm>
            <a:off x="3426572" y="3163107"/>
            <a:ext cx="914400" cy="91440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82</a:t>
            </a:r>
            <a:endParaRPr lang="cs-CZ" dirty="0"/>
          </a:p>
        </p:txBody>
      </p:sp>
      <p:sp>
        <p:nvSpPr>
          <p:cNvPr id="36" name="Srdce 35"/>
          <p:cNvSpPr/>
          <p:nvPr/>
        </p:nvSpPr>
        <p:spPr>
          <a:xfrm>
            <a:off x="4663804" y="3163107"/>
            <a:ext cx="914400" cy="91440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84</a:t>
            </a:r>
            <a:endParaRPr lang="cs-CZ" dirty="0"/>
          </a:p>
        </p:txBody>
      </p:sp>
      <p:sp>
        <p:nvSpPr>
          <p:cNvPr id="37" name="Srdce 36"/>
          <p:cNvSpPr/>
          <p:nvPr/>
        </p:nvSpPr>
        <p:spPr>
          <a:xfrm>
            <a:off x="5929985" y="3182961"/>
            <a:ext cx="914400" cy="91440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38" name="Tlačítko akce: Dopředu nebo Další 37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lačítko akce: Zpět nebo Předchozí 38">
            <a:hlinkClick r:id="" action="ppaction://hlinkshowjump?jump=previousslide" highlightClick="1"/>
          </p:cNvPr>
          <p:cNvSpPr/>
          <p:nvPr/>
        </p:nvSpPr>
        <p:spPr>
          <a:xfrm>
            <a:off x="243793" y="6279749"/>
            <a:ext cx="1042416" cy="46188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153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28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988840"/>
            <a:ext cx="88164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lain" startAt="78"/>
            </a:pPr>
            <a:r>
              <a:rPr lang="cs-CZ" sz="3600" dirty="0" smtClean="0"/>
              <a:t>Nejdříve počítáme jednotky : </a:t>
            </a:r>
            <a:r>
              <a:rPr lang="cs-CZ" sz="3600" dirty="0" smtClean="0">
                <a:solidFill>
                  <a:srgbClr val="FF0000"/>
                </a:solidFill>
              </a:rPr>
              <a:t>8</a:t>
            </a:r>
            <a:r>
              <a:rPr lang="cs-CZ" sz="3600" dirty="0" smtClean="0"/>
              <a:t> + </a:t>
            </a:r>
            <a:r>
              <a:rPr lang="cs-CZ" sz="3600" b="1" dirty="0" smtClean="0"/>
              <a:t>0</a:t>
            </a:r>
            <a:r>
              <a:rPr lang="cs-CZ" sz="3600" dirty="0" smtClean="0"/>
              <a:t> = </a:t>
            </a:r>
            <a:r>
              <a:rPr lang="cs-CZ" sz="3600" dirty="0" smtClean="0">
                <a:solidFill>
                  <a:srgbClr val="FF0000"/>
                </a:solidFill>
              </a:rPr>
              <a:t>8</a:t>
            </a:r>
          </a:p>
          <a:p>
            <a:r>
              <a:rPr lang="cs-CZ" sz="3600" u="sng" dirty="0" smtClean="0"/>
              <a:t>- </a:t>
            </a:r>
            <a:r>
              <a:rPr lang="cs-CZ" sz="3600" u="sng" dirty="0" smtClean="0">
                <a:solidFill>
                  <a:srgbClr val="FF0000"/>
                </a:solidFill>
              </a:rPr>
              <a:t>8</a:t>
            </a:r>
            <a:r>
              <a:rPr lang="cs-CZ" sz="3600" dirty="0" smtClean="0">
                <a:solidFill>
                  <a:srgbClr val="FF0000"/>
                </a:solidFill>
              </a:rPr>
              <a:t>   </a:t>
            </a:r>
            <a:r>
              <a:rPr lang="cs-CZ" sz="3600" dirty="0" smtClean="0"/>
              <a:t>Desítky opíšeme :                     </a:t>
            </a:r>
            <a:r>
              <a:rPr lang="cs-CZ" sz="3600" b="1" dirty="0" smtClean="0"/>
              <a:t>7</a:t>
            </a:r>
          </a:p>
          <a:p>
            <a:r>
              <a:rPr lang="cs-CZ" sz="3600" b="1" dirty="0" smtClean="0"/>
              <a:t>70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Zkouška : </a:t>
            </a:r>
            <a:r>
              <a:rPr lang="cs-CZ" sz="3600" dirty="0" smtClean="0"/>
              <a:t>7</a:t>
            </a:r>
            <a:r>
              <a:rPr lang="cs-CZ" sz="3600" dirty="0" smtClean="0">
                <a:solidFill>
                  <a:srgbClr val="FF0000"/>
                </a:solidFill>
              </a:rPr>
              <a:t>0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</a:t>
            </a:r>
            <a:r>
              <a:rPr lang="cs-CZ" sz="3600" u="sng" dirty="0" smtClean="0"/>
              <a:t>   </a:t>
            </a:r>
            <a:r>
              <a:rPr lang="cs-CZ" sz="3600" u="sng" dirty="0" smtClean="0">
                <a:solidFill>
                  <a:srgbClr val="FF0000"/>
                </a:solidFill>
              </a:rPr>
              <a:t>8</a:t>
            </a:r>
            <a:endParaRPr lang="cs-CZ" sz="3600" u="sng" dirty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                       </a:t>
            </a:r>
            <a:r>
              <a:rPr lang="cs-CZ" sz="3600" dirty="0" smtClean="0"/>
              <a:t>7</a:t>
            </a:r>
            <a:r>
              <a:rPr lang="cs-CZ" sz="3600" dirty="0" smtClean="0">
                <a:solidFill>
                  <a:srgbClr val="FF0000"/>
                </a:solidFill>
              </a:rPr>
              <a:t>8</a:t>
            </a:r>
          </a:p>
          <a:p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243793" y="6279749"/>
            <a:ext cx="1042416" cy="46188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04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unce 1"/>
          <p:cNvSpPr/>
          <p:nvPr/>
        </p:nvSpPr>
        <p:spPr>
          <a:xfrm>
            <a:off x="820982" y="747936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Slunce 2"/>
          <p:cNvSpPr/>
          <p:nvPr/>
        </p:nvSpPr>
        <p:spPr>
          <a:xfrm>
            <a:off x="1564432" y="747936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lunce 3"/>
          <p:cNvSpPr/>
          <p:nvPr/>
        </p:nvSpPr>
        <p:spPr>
          <a:xfrm>
            <a:off x="2968436" y="747936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2292896" y="747936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4290864" y="782363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3599919" y="782363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8" name="Slunce 7"/>
          <p:cNvSpPr/>
          <p:nvPr/>
        </p:nvSpPr>
        <p:spPr>
          <a:xfrm>
            <a:off x="4960577" y="782363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6300192" y="782363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0" name="Slunce 9"/>
          <p:cNvSpPr/>
          <p:nvPr/>
        </p:nvSpPr>
        <p:spPr>
          <a:xfrm>
            <a:off x="5645696" y="782363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7020272" y="782363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820982" y="1556792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3" name="Slunce 12"/>
          <p:cNvSpPr/>
          <p:nvPr/>
        </p:nvSpPr>
        <p:spPr>
          <a:xfrm>
            <a:off x="2292896" y="1577364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4" name="Slunce 13"/>
          <p:cNvSpPr/>
          <p:nvPr/>
        </p:nvSpPr>
        <p:spPr>
          <a:xfrm>
            <a:off x="1564432" y="1556792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5" name="Slunce 14"/>
          <p:cNvSpPr/>
          <p:nvPr/>
        </p:nvSpPr>
        <p:spPr>
          <a:xfrm>
            <a:off x="3599919" y="1611581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6" name="Slunce 15"/>
          <p:cNvSpPr/>
          <p:nvPr/>
        </p:nvSpPr>
        <p:spPr>
          <a:xfrm>
            <a:off x="2969568" y="1597936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7" name="Slunce 16"/>
          <p:cNvSpPr/>
          <p:nvPr/>
        </p:nvSpPr>
        <p:spPr>
          <a:xfrm>
            <a:off x="4295559" y="1597936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8" name="Slunce 17"/>
          <p:cNvSpPr/>
          <p:nvPr/>
        </p:nvSpPr>
        <p:spPr>
          <a:xfrm>
            <a:off x="4971519" y="1577364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9" name="Slunce 18"/>
          <p:cNvSpPr/>
          <p:nvPr/>
        </p:nvSpPr>
        <p:spPr>
          <a:xfrm>
            <a:off x="6300192" y="1611791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20" name="Slunce 19"/>
          <p:cNvSpPr/>
          <p:nvPr/>
        </p:nvSpPr>
        <p:spPr>
          <a:xfrm>
            <a:off x="5667578" y="1611581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21" name="Slunce 20"/>
          <p:cNvSpPr/>
          <p:nvPr/>
        </p:nvSpPr>
        <p:spPr>
          <a:xfrm>
            <a:off x="7020272" y="1597727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1599037" y="2348880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820982" y="2348880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2969568" y="2348880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2296879" y="2348880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3658250" y="2348880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4971519" y="2348880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295559" y="2348880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6300192" y="2383307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5645696" y="2348880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7020272" y="2383307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4981328" y="3073414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4296628" y="3068751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3658250" y="3068751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2968436" y="3068751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2296879" y="3087059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unce 36"/>
          <p:cNvSpPr/>
          <p:nvPr/>
        </p:nvSpPr>
        <p:spPr>
          <a:xfrm>
            <a:off x="1599037" y="3073414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814023" y="3068960"/>
            <a:ext cx="576064" cy="457200"/>
          </a:xfrm>
          <a:prstGeom prst="su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2140496" y="4221088"/>
            <a:ext cx="65274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30</a:t>
            </a:r>
          </a:p>
          <a:p>
            <a:r>
              <a:rPr lang="cs-CZ" sz="3600" u="sng" dirty="0"/>
              <a:t> </a:t>
            </a:r>
            <a:r>
              <a:rPr lang="cs-CZ" sz="3600" u="sng" dirty="0" smtClean="0"/>
              <a:t> 6</a:t>
            </a:r>
          </a:p>
          <a:p>
            <a:r>
              <a:rPr lang="cs-CZ" sz="3600" dirty="0" smtClean="0"/>
              <a:t>36</a:t>
            </a:r>
            <a:endParaRPr lang="cs-CZ" sz="3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290864" y="4365104"/>
            <a:ext cx="242406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Zkouška :  6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 </a:t>
            </a:r>
            <a:r>
              <a:rPr lang="cs-CZ" sz="3600" u="sng" dirty="0" smtClean="0"/>
              <a:t>30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 36</a:t>
            </a:r>
            <a:endParaRPr lang="cs-CZ" sz="3600" dirty="0"/>
          </a:p>
        </p:txBody>
      </p:sp>
      <p:cxnSp>
        <p:nvCxnSpPr>
          <p:cNvPr id="42" name="Přímá spojnice 41"/>
          <p:cNvCxnSpPr/>
          <p:nvPr/>
        </p:nvCxnSpPr>
        <p:spPr>
          <a:xfrm>
            <a:off x="611560" y="3297351"/>
            <a:ext cx="5322168" cy="183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lačítko akce: Dopředu nebo Další 42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lačítko akce: Zpět nebo Předchozí 43">
            <a:hlinkClick r:id="" action="ppaction://hlinkshowjump?jump=previousslide" highlightClick="1"/>
          </p:cNvPr>
          <p:cNvSpPr/>
          <p:nvPr/>
        </p:nvSpPr>
        <p:spPr>
          <a:xfrm>
            <a:off x="243793" y="6279749"/>
            <a:ext cx="1042416" cy="46188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0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6075235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3563862" y="4682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4758019" y="3390801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3563864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02878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63863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810193" y="2161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příklady, zapiš a pak najdi správné výsledky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689820"/>
            <a:ext cx="70403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55</a:t>
            </a:r>
            <a:endParaRPr lang="cs-CZ" sz="3200" dirty="0"/>
          </a:p>
          <a:p>
            <a:r>
              <a:rPr lang="cs-CZ" sz="3200" u="sng" dirty="0"/>
              <a:t>-</a:t>
            </a:r>
            <a:r>
              <a:rPr lang="cs-CZ" sz="3200" u="sng" dirty="0" smtClean="0"/>
              <a:t> </a:t>
            </a:r>
            <a:r>
              <a:rPr lang="cs-CZ" sz="3200" u="sng" dirty="0"/>
              <a:t>5</a:t>
            </a:r>
            <a:r>
              <a:rPr lang="cs-CZ" sz="3200" dirty="0" smtClean="0"/>
              <a:t>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87624" y="3020143"/>
            <a:ext cx="219597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93</a:t>
            </a:r>
          </a:p>
          <a:p>
            <a:r>
              <a:rPr lang="cs-CZ" sz="3200" u="sng" dirty="0" smtClean="0"/>
              <a:t>- </a:t>
            </a:r>
            <a:r>
              <a:rPr lang="cs-CZ" sz="3200" u="sng" dirty="0"/>
              <a:t>3</a:t>
            </a:r>
            <a:r>
              <a:rPr lang="cs-CZ" sz="3200" dirty="0" smtClean="0"/>
              <a:t>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311738"/>
            <a:ext cx="22024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84</a:t>
            </a:r>
          </a:p>
          <a:p>
            <a:r>
              <a:rPr lang="cs-CZ" sz="3200" u="sng" dirty="0"/>
              <a:t> </a:t>
            </a:r>
            <a:r>
              <a:rPr lang="cs-CZ" sz="3200" u="sng" dirty="0" smtClean="0"/>
              <a:t>-4</a:t>
            </a:r>
            <a:endParaRPr lang="cs-CZ" sz="3200" u="sng" dirty="0"/>
          </a:p>
        </p:txBody>
      </p:sp>
      <p:sp>
        <p:nvSpPr>
          <p:cNvPr id="4" name="Srdce 3"/>
          <p:cNvSpPr/>
          <p:nvPr/>
        </p:nvSpPr>
        <p:spPr>
          <a:xfrm>
            <a:off x="3445024" y="1975749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51</a:t>
            </a:r>
            <a:endParaRPr lang="cs-CZ" dirty="0"/>
          </a:p>
        </p:txBody>
      </p:sp>
      <p:sp>
        <p:nvSpPr>
          <p:cNvPr id="27" name="Srdce 26"/>
          <p:cNvSpPr/>
          <p:nvPr/>
        </p:nvSpPr>
        <p:spPr>
          <a:xfrm>
            <a:off x="4663804" y="1958345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28" name="Srdce 27"/>
          <p:cNvSpPr/>
          <p:nvPr/>
        </p:nvSpPr>
        <p:spPr>
          <a:xfrm>
            <a:off x="5856489" y="1984153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32" name="Srdce 31"/>
          <p:cNvSpPr/>
          <p:nvPr/>
        </p:nvSpPr>
        <p:spPr>
          <a:xfrm>
            <a:off x="5928847" y="4454702"/>
            <a:ext cx="914400" cy="914400"/>
          </a:xfrm>
          <a:prstGeom prst="hear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78</a:t>
            </a:r>
            <a:endParaRPr lang="cs-CZ" dirty="0"/>
          </a:p>
        </p:txBody>
      </p:sp>
      <p:sp>
        <p:nvSpPr>
          <p:cNvPr id="33" name="Srdce 32"/>
          <p:cNvSpPr/>
          <p:nvPr/>
        </p:nvSpPr>
        <p:spPr>
          <a:xfrm>
            <a:off x="4685500" y="4454702"/>
            <a:ext cx="914400" cy="914400"/>
          </a:xfrm>
          <a:prstGeom prst="hear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88</a:t>
            </a:r>
            <a:endParaRPr lang="cs-CZ" dirty="0"/>
          </a:p>
        </p:txBody>
      </p:sp>
      <p:sp>
        <p:nvSpPr>
          <p:cNvPr id="34" name="Srdce 33"/>
          <p:cNvSpPr/>
          <p:nvPr/>
        </p:nvSpPr>
        <p:spPr>
          <a:xfrm>
            <a:off x="3497835" y="4454703"/>
            <a:ext cx="914400" cy="914400"/>
          </a:xfrm>
          <a:prstGeom prst="hear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35" name="Srdce 34"/>
          <p:cNvSpPr/>
          <p:nvPr/>
        </p:nvSpPr>
        <p:spPr>
          <a:xfrm>
            <a:off x="3426572" y="3163107"/>
            <a:ext cx="914400" cy="91440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96</a:t>
            </a:r>
            <a:endParaRPr lang="cs-CZ" dirty="0"/>
          </a:p>
        </p:txBody>
      </p:sp>
      <p:sp>
        <p:nvSpPr>
          <p:cNvPr id="36" name="Srdce 35"/>
          <p:cNvSpPr/>
          <p:nvPr/>
        </p:nvSpPr>
        <p:spPr>
          <a:xfrm>
            <a:off x="4663804" y="3163107"/>
            <a:ext cx="914400" cy="91440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37" name="Srdce 36"/>
          <p:cNvSpPr/>
          <p:nvPr/>
        </p:nvSpPr>
        <p:spPr>
          <a:xfrm>
            <a:off x="5928846" y="3153502"/>
            <a:ext cx="914400" cy="91440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91</a:t>
            </a:r>
            <a:endParaRPr lang="cs-CZ" dirty="0"/>
          </a:p>
        </p:txBody>
      </p:sp>
      <p:sp>
        <p:nvSpPr>
          <p:cNvPr id="38" name="Tlačítko akce: Dopředu nebo Další 37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lačítko akce: Zpět nebo Předchozí 38">
            <a:hlinkClick r:id="" action="ppaction://hlinkshowjump?jump=previousslide" highlightClick="1"/>
          </p:cNvPr>
          <p:cNvSpPr/>
          <p:nvPr/>
        </p:nvSpPr>
        <p:spPr>
          <a:xfrm>
            <a:off x="243793" y="6279749"/>
            <a:ext cx="1042416" cy="46188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657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28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6075235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3563862" y="4682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4758019" y="3390801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3563864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02878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63863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810193" y="2161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příklady, zapiš a pak najdi správné výsledky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689820"/>
            <a:ext cx="70403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47</a:t>
            </a:r>
            <a:endParaRPr lang="cs-CZ" sz="3200" dirty="0"/>
          </a:p>
          <a:p>
            <a:r>
              <a:rPr lang="cs-CZ" sz="3200" dirty="0" smtClean="0"/>
              <a:t> </a:t>
            </a:r>
            <a:r>
              <a:rPr lang="cs-CZ" sz="3200" u="sng" dirty="0" smtClean="0"/>
              <a:t>-7</a:t>
            </a:r>
            <a:r>
              <a:rPr lang="cs-CZ" sz="3200" dirty="0" smtClean="0"/>
              <a:t>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87624" y="3020143"/>
            <a:ext cx="219597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61</a:t>
            </a:r>
          </a:p>
          <a:p>
            <a:r>
              <a:rPr lang="cs-CZ" sz="3200" u="sng" dirty="0"/>
              <a:t> </a:t>
            </a:r>
            <a:r>
              <a:rPr lang="cs-CZ" sz="3200" u="sng" dirty="0" smtClean="0"/>
              <a:t>-1</a:t>
            </a:r>
            <a:r>
              <a:rPr lang="cs-CZ" sz="3200" dirty="0" smtClean="0"/>
              <a:t>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311738"/>
            <a:ext cx="22024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98</a:t>
            </a:r>
          </a:p>
          <a:p>
            <a:r>
              <a:rPr lang="cs-CZ" sz="3200" u="sng" dirty="0"/>
              <a:t> </a:t>
            </a:r>
            <a:r>
              <a:rPr lang="cs-CZ" sz="3200" u="sng" dirty="0" smtClean="0"/>
              <a:t>-8</a:t>
            </a:r>
            <a:endParaRPr lang="cs-CZ" sz="3200" u="sng" dirty="0"/>
          </a:p>
        </p:txBody>
      </p:sp>
      <p:sp>
        <p:nvSpPr>
          <p:cNvPr id="4" name="Srdce 3"/>
          <p:cNvSpPr/>
          <p:nvPr/>
        </p:nvSpPr>
        <p:spPr>
          <a:xfrm>
            <a:off x="3445024" y="1975749"/>
            <a:ext cx="914400" cy="914400"/>
          </a:xfrm>
          <a:prstGeom prst="hear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41</a:t>
            </a:r>
            <a:endParaRPr lang="cs-CZ" dirty="0"/>
          </a:p>
        </p:txBody>
      </p:sp>
      <p:sp>
        <p:nvSpPr>
          <p:cNvPr id="27" name="Srdce 26"/>
          <p:cNvSpPr/>
          <p:nvPr/>
        </p:nvSpPr>
        <p:spPr>
          <a:xfrm>
            <a:off x="4663804" y="1958345"/>
            <a:ext cx="914400" cy="914400"/>
          </a:xfrm>
          <a:prstGeom prst="hear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28" name="Srdce 27"/>
          <p:cNvSpPr/>
          <p:nvPr/>
        </p:nvSpPr>
        <p:spPr>
          <a:xfrm>
            <a:off x="5856489" y="1984153"/>
            <a:ext cx="914400" cy="914400"/>
          </a:xfrm>
          <a:prstGeom prst="hear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32" name="Srdce 31"/>
          <p:cNvSpPr/>
          <p:nvPr/>
        </p:nvSpPr>
        <p:spPr>
          <a:xfrm>
            <a:off x="5928847" y="4454702"/>
            <a:ext cx="914400" cy="914400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91</a:t>
            </a:r>
            <a:endParaRPr lang="cs-CZ" dirty="0"/>
          </a:p>
        </p:txBody>
      </p:sp>
      <p:sp>
        <p:nvSpPr>
          <p:cNvPr id="33" name="Srdce 32"/>
          <p:cNvSpPr/>
          <p:nvPr/>
        </p:nvSpPr>
        <p:spPr>
          <a:xfrm>
            <a:off x="4685500" y="4454702"/>
            <a:ext cx="914400" cy="914400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92</a:t>
            </a:r>
            <a:endParaRPr lang="cs-CZ" dirty="0"/>
          </a:p>
        </p:txBody>
      </p:sp>
      <p:sp>
        <p:nvSpPr>
          <p:cNvPr id="34" name="Srdce 33"/>
          <p:cNvSpPr/>
          <p:nvPr/>
        </p:nvSpPr>
        <p:spPr>
          <a:xfrm>
            <a:off x="3445024" y="4474556"/>
            <a:ext cx="914400" cy="914400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35" name="Srdce 34"/>
          <p:cNvSpPr/>
          <p:nvPr/>
        </p:nvSpPr>
        <p:spPr>
          <a:xfrm>
            <a:off x="3426572" y="3163107"/>
            <a:ext cx="914400" cy="91440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62</a:t>
            </a:r>
            <a:endParaRPr lang="cs-CZ" dirty="0"/>
          </a:p>
        </p:txBody>
      </p:sp>
      <p:sp>
        <p:nvSpPr>
          <p:cNvPr id="36" name="Srdce 35"/>
          <p:cNvSpPr/>
          <p:nvPr/>
        </p:nvSpPr>
        <p:spPr>
          <a:xfrm>
            <a:off x="4663804" y="3163107"/>
            <a:ext cx="914400" cy="91440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37" name="Srdce 36"/>
          <p:cNvSpPr/>
          <p:nvPr/>
        </p:nvSpPr>
        <p:spPr>
          <a:xfrm>
            <a:off x="5973743" y="3182961"/>
            <a:ext cx="914400" cy="91440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61</a:t>
            </a:r>
            <a:endParaRPr lang="cs-CZ" dirty="0"/>
          </a:p>
        </p:txBody>
      </p:sp>
      <p:sp>
        <p:nvSpPr>
          <p:cNvPr id="38" name="Tlačítko akce: Dopředu nebo Další 37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lačítko akce: Zpět nebo Předchozí 38">
            <a:hlinkClick r:id="" action="ppaction://hlinkshowjump?jump=previousslide" highlightClick="1"/>
          </p:cNvPr>
          <p:cNvSpPr/>
          <p:nvPr/>
        </p:nvSpPr>
        <p:spPr>
          <a:xfrm>
            <a:off x="243793" y="6279749"/>
            <a:ext cx="1042416" cy="46188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229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28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Veselý obličej 42"/>
          <p:cNvSpPr/>
          <p:nvPr/>
        </p:nvSpPr>
        <p:spPr>
          <a:xfrm>
            <a:off x="7455086" y="5584463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5805368" y="556725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Vypočítej slovní úlohu, klikni na výsledek a zapiš jej do odpovědi.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34185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Dědeček choval 30 králíků. Do chovu si přikoupil ještě 3 králíky. Kolik králíků měl dědeček do chovu ?</a:t>
            </a:r>
          </a:p>
          <a:p>
            <a:r>
              <a:rPr lang="cs-CZ" dirty="0" smtClean="0"/>
              <a:t>Choval .................................................... 30 králíků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řikoupil..................................................  3 králíky</a:t>
            </a:r>
          </a:p>
          <a:p>
            <a:r>
              <a:rPr lang="cs-CZ" dirty="0" smtClean="0"/>
              <a:t>Celkem králíků .......................................   X</a:t>
            </a:r>
          </a:p>
          <a:p>
            <a:endParaRPr lang="cs-CZ" dirty="0" smtClean="0"/>
          </a:p>
          <a:p>
            <a:r>
              <a:rPr lang="cs-CZ" dirty="0" smtClean="0"/>
              <a:t>Dědeček měl celkem  ...... králíků.</a:t>
            </a:r>
            <a:endParaRPr lang="cs-CZ" dirty="0"/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661480" y="3127670"/>
            <a:ext cx="765511" cy="66067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5713601" y="4281832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5773365" y="3921030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35" name="Ovál 34"/>
          <p:cNvSpPr/>
          <p:nvPr/>
        </p:nvSpPr>
        <p:spPr>
          <a:xfrm>
            <a:off x="7267812" y="3127669"/>
            <a:ext cx="765511" cy="66067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7263131" y="4281832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7359524" y="3913256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925694" y="4981607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511853" y="496801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40" name="Ovál 39"/>
          <p:cNvSpPr/>
          <p:nvPr/>
        </p:nvSpPr>
        <p:spPr>
          <a:xfrm>
            <a:off x="5713601" y="5466421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41" name="Ovál 40"/>
          <p:cNvSpPr/>
          <p:nvPr/>
        </p:nvSpPr>
        <p:spPr>
          <a:xfrm>
            <a:off x="7311198" y="5507721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</a:t>
            </a:r>
            <a:endParaRPr lang="cs-CZ" dirty="0"/>
          </a:p>
        </p:txBody>
      </p:sp>
      <p:pic>
        <p:nvPicPr>
          <p:cNvPr id="3" name="Picture 2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7413" y="1204272"/>
            <a:ext cx="1576635" cy="144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43793" y="6279749"/>
            <a:ext cx="1042416" cy="46188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183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Veselý obličej 42"/>
          <p:cNvSpPr/>
          <p:nvPr/>
        </p:nvSpPr>
        <p:spPr>
          <a:xfrm>
            <a:off x="5796983" y="5683644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7411700" y="5645635"/>
            <a:ext cx="621623" cy="535029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Vypočítej slovní úlohu, klikni na výsledek a zapiš jej do odpovědi.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34185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Edita měla ušetřeno 67 Kč. Za 7 Kč si koupila čokoládu.  Kolik korun Editě ještě zůstalo ? </a:t>
            </a:r>
          </a:p>
          <a:p>
            <a:r>
              <a:rPr lang="cs-CZ" dirty="0" smtClean="0"/>
              <a:t>Měla ušetřeno.......................................... 67</a:t>
            </a:r>
          </a:p>
          <a:p>
            <a:r>
              <a:rPr lang="cs-CZ" dirty="0" smtClean="0"/>
              <a:t>Koupila si ................................................    7</a:t>
            </a:r>
          </a:p>
          <a:p>
            <a:r>
              <a:rPr lang="cs-CZ" dirty="0" smtClean="0"/>
              <a:t>Zůstalo  ...................................................    X</a:t>
            </a:r>
          </a:p>
          <a:p>
            <a:endParaRPr lang="cs-CZ" dirty="0" smtClean="0"/>
          </a:p>
          <a:p>
            <a:r>
              <a:rPr lang="cs-CZ" dirty="0" smtClean="0"/>
              <a:t>Editě zůstalo ....... Kč.</a:t>
            </a:r>
            <a:endParaRPr lang="cs-CZ" dirty="0"/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661480" y="3127670"/>
            <a:ext cx="765511" cy="66067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67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5713601" y="4281832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5773365" y="3921030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35" name="Ovál 34"/>
          <p:cNvSpPr/>
          <p:nvPr/>
        </p:nvSpPr>
        <p:spPr>
          <a:xfrm>
            <a:off x="7267812" y="3127669"/>
            <a:ext cx="765511" cy="66067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67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7263131" y="4281832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7359524" y="3913256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925694" y="4981607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511853" y="496801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40" name="Ovál 39"/>
          <p:cNvSpPr/>
          <p:nvPr/>
        </p:nvSpPr>
        <p:spPr>
          <a:xfrm>
            <a:off x="5745919" y="5572306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41" name="Ovál 40"/>
          <p:cNvSpPr/>
          <p:nvPr/>
        </p:nvSpPr>
        <p:spPr>
          <a:xfrm>
            <a:off x="7359524" y="5572306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74</a:t>
            </a:r>
            <a:endParaRPr lang="cs-CZ" dirty="0"/>
          </a:p>
        </p:txBody>
      </p:sp>
      <p:pic>
        <p:nvPicPr>
          <p:cNvPr id="2051" name="Picture 3" descr="C:\Users\April\AppData\Local\Microsoft\Windows\Temporary Internet Files\Content.IE5\W3KPO7QQ\MC9002412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8156" y="1173235"/>
            <a:ext cx="1819656" cy="120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43793" y="6279749"/>
            <a:ext cx="1042416" cy="46188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56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http://</a:t>
            </a:r>
            <a:r>
              <a:rPr lang="cs-CZ" dirty="0" smtClean="0"/>
              <a:t>office.microsoft.com/klipart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243793" y="6279749"/>
            <a:ext cx="1042416" cy="46188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770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550</Words>
  <Application>Microsoft Office PowerPoint</Application>
  <PresentationFormat>Předvádění na obrazovce (4:3)</PresentationFormat>
  <Paragraphs>155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Písemné sčítání a odčítání bez přechodu přes základ VY_32_INOVACE_1C_14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 bez přechodu přes základ VY_32_INOVACE_1C_14 Číslo projektu: CZ.1.07/1.5.00/34.1056</dc:title>
  <dc:creator>April</dc:creator>
  <cp:lastModifiedBy>uzivatel</cp:lastModifiedBy>
  <cp:revision>4</cp:revision>
  <dcterms:created xsi:type="dcterms:W3CDTF">2011-08-10T17:37:10Z</dcterms:created>
  <dcterms:modified xsi:type="dcterms:W3CDTF">2013-01-25T10:34:24Z</dcterms:modified>
</cp:coreProperties>
</file>