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D91691-10FF-4F74-8936-25549F895E6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36456D-93A5-4AA3-A707-29B3EC606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503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258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206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764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391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370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464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7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341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588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229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431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284651-0963-417C-A1BE-5D4B389FCCB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BB805-2800-4BDB-8E6A-091BA00BA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97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Písemné sčítání a odčítání s přechodem přes základ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VY_32_INOVACE_1C_15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823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7624854"/>
              </p:ext>
            </p:extLst>
          </p:nvPr>
        </p:nvGraphicFramePr>
        <p:xfrm>
          <a:off x="251520" y="836712"/>
          <a:ext cx="8712967" cy="547098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24477"/>
                <a:gridCol w="6288490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sčítají a odčítají příklady, pomocí interaktivního cvičení si procvičují sčítání a odčítání do sta s přechodem  přes základ. Žáci  na stránce vidí příklady, které vypočítají a  pomoci skrytého pera výsledky zapíší. Po vypočítání všech příkladů si zkontrolují správné výsledky. Po kliknutí myší na správný výsledek se pod správným srdíčkem nebo hvězdičkou s výsledkem příkladu objeví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Pod srdíčkem nebo hvězdičkou se špatným výsledkem se objeví zamračený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Žáci se učí řešit slovní úlohy. Po přečtení dané úlohy se žáci musí rozhodnout, zda se v úloze bude sčítat nebo odčítat. Příklad vypočítají a po kliknutí myší na správný výsledek se jim objeví žlutý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Antonie Veselá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78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1.stupeň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9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90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44824"/>
            <a:ext cx="86409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37     Nejdříve sčítáme jednotky :     </a:t>
            </a:r>
            <a:r>
              <a:rPr lang="cs-CZ" sz="3600" dirty="0" smtClean="0">
                <a:solidFill>
                  <a:srgbClr val="FF0000"/>
                </a:solidFill>
              </a:rPr>
              <a:t>6</a:t>
            </a:r>
            <a:r>
              <a:rPr lang="cs-CZ" sz="3600" dirty="0" smtClean="0"/>
              <a:t> + </a:t>
            </a:r>
            <a:r>
              <a:rPr lang="cs-CZ" sz="3600" dirty="0">
                <a:solidFill>
                  <a:srgbClr val="FF0000"/>
                </a:solidFill>
              </a:rPr>
              <a:t>7</a:t>
            </a:r>
            <a:r>
              <a:rPr lang="cs-CZ" sz="3600" dirty="0" smtClean="0"/>
              <a:t> = 1</a:t>
            </a:r>
            <a:r>
              <a:rPr lang="cs-CZ" sz="3600" b="1" dirty="0" smtClean="0"/>
              <a:t>3</a:t>
            </a:r>
          </a:p>
          <a:p>
            <a:r>
              <a:rPr lang="cs-CZ" sz="3600" u="sng" dirty="0" smtClean="0"/>
              <a:t>  </a:t>
            </a:r>
            <a:r>
              <a:rPr lang="cs-CZ" sz="3600" u="sng" dirty="0"/>
              <a:t>6</a:t>
            </a:r>
            <a:r>
              <a:rPr lang="cs-CZ" sz="3600" u="sng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</a:t>
            </a:r>
            <a:r>
              <a:rPr lang="cs-CZ" sz="3600" dirty="0" smtClean="0"/>
              <a:t>3 jednotky zapíšeme</a:t>
            </a:r>
            <a:endParaRPr lang="cs-CZ" sz="3600" b="1" dirty="0"/>
          </a:p>
          <a:p>
            <a:pPr marL="742950" indent="-742950">
              <a:buFontTx/>
              <a:buAutoNum type="arabicPlain" startAt="43"/>
            </a:pPr>
            <a:r>
              <a:rPr lang="cs-CZ" sz="3600" dirty="0" smtClean="0"/>
              <a:t>1 desítku přičteme k desítkám : </a:t>
            </a:r>
            <a:r>
              <a:rPr lang="cs-CZ" sz="3600" dirty="0" smtClean="0">
                <a:solidFill>
                  <a:srgbClr val="FF0000"/>
                </a:solidFill>
              </a:rPr>
              <a:t>1</a:t>
            </a:r>
            <a:r>
              <a:rPr lang="cs-CZ" sz="3600" dirty="0" smtClean="0"/>
              <a:t> + </a:t>
            </a:r>
            <a:r>
              <a:rPr lang="cs-CZ" sz="3600" dirty="0" smtClean="0">
                <a:solidFill>
                  <a:srgbClr val="FF0000"/>
                </a:solidFill>
              </a:rPr>
              <a:t>3</a:t>
            </a:r>
            <a:r>
              <a:rPr lang="cs-CZ" sz="3600" dirty="0" smtClean="0"/>
              <a:t> = </a:t>
            </a:r>
            <a:r>
              <a:rPr lang="cs-CZ" sz="3600" b="1" dirty="0" smtClean="0"/>
              <a:t>4</a:t>
            </a:r>
          </a:p>
          <a:p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                                                   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Zkouška : </a:t>
            </a:r>
            <a:r>
              <a:rPr lang="cs-CZ" sz="3600" dirty="0" smtClean="0"/>
              <a:t>6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</a:t>
            </a:r>
            <a:r>
              <a:rPr lang="cs-CZ" sz="3600" u="sng" dirty="0" smtClean="0"/>
              <a:t>37</a:t>
            </a:r>
            <a:endParaRPr lang="cs-CZ" sz="3600" u="sng" dirty="0" smtClean="0">
              <a:solidFill>
                <a:srgbClr val="FF0000"/>
              </a:solidFill>
            </a:endParaRPr>
          </a:p>
          <a:p>
            <a:r>
              <a:rPr lang="cs-CZ" sz="3600" dirty="0"/>
              <a:t> </a:t>
            </a:r>
            <a:r>
              <a:rPr lang="cs-CZ" sz="3600" dirty="0" smtClean="0"/>
              <a:t>               43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/>
          </a:p>
          <a:p>
            <a:endParaRPr lang="cs-CZ" sz="3600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15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820982" y="74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Slunce 2"/>
          <p:cNvSpPr/>
          <p:nvPr/>
        </p:nvSpPr>
        <p:spPr>
          <a:xfrm>
            <a:off x="1564432" y="74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2968436" y="74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2292896" y="74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4290864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3599919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4960577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6300192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5645696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7020272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820982" y="1556792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2292896" y="1577364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1564432" y="1556792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3599919" y="1611581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2969568" y="159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4295559" y="159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4971519" y="1577364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6300192" y="1611791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5667578" y="1611581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020272" y="1597727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599037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820982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2969568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2296879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3658250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971519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295559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6300192" y="2383307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5645696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7020272" y="2383307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2968436" y="3068751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2296879" y="3087059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1599037" y="3073414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814023" y="3068960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140496" y="4221088"/>
            <a:ext cx="65274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28</a:t>
            </a:r>
          </a:p>
          <a:p>
            <a:r>
              <a:rPr lang="cs-CZ" sz="3600" u="sng" dirty="0"/>
              <a:t> </a:t>
            </a:r>
            <a:r>
              <a:rPr lang="cs-CZ" sz="3600" u="sng" dirty="0" smtClean="0"/>
              <a:t> 6</a:t>
            </a:r>
          </a:p>
          <a:p>
            <a:r>
              <a:rPr lang="cs-CZ" sz="3600" dirty="0" smtClean="0"/>
              <a:t>34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290864" y="4365104"/>
            <a:ext cx="245990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Zkouška :   6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</a:t>
            </a:r>
            <a:r>
              <a:rPr lang="cs-CZ" sz="3600" u="sng" dirty="0" smtClean="0"/>
              <a:t>28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34</a:t>
            </a:r>
            <a:endParaRPr lang="cs-CZ" sz="3600" dirty="0"/>
          </a:p>
        </p:txBody>
      </p:sp>
      <p:sp>
        <p:nvSpPr>
          <p:cNvPr id="41" name="Tlačítko akce: Zpět nebo Předchozí 40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lačítko akce: Dopředu nebo Další 41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82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6075235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563862" y="4682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758019" y="3390801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563864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67197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85</a:t>
            </a:r>
            <a:endParaRPr lang="cs-CZ" sz="3200" dirty="0"/>
          </a:p>
          <a:p>
            <a:r>
              <a:rPr lang="cs-CZ" sz="3200" dirty="0" smtClean="0"/>
              <a:t> </a:t>
            </a:r>
            <a:r>
              <a:rPr lang="cs-CZ" sz="3200" u="sng" dirty="0" smtClean="0"/>
              <a:t> 7</a:t>
            </a:r>
            <a:r>
              <a:rPr lang="cs-CZ" sz="3200" dirty="0" smtClean="0"/>
              <a:t> </a:t>
            </a: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52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 </a:t>
            </a:r>
            <a:r>
              <a:rPr lang="cs-CZ" sz="3200" u="sng" dirty="0"/>
              <a:t>9</a:t>
            </a:r>
            <a:r>
              <a:rPr lang="cs-CZ" sz="3200" dirty="0" smtClean="0"/>
              <a:t>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311738"/>
            <a:ext cx="2202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38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 8</a:t>
            </a:r>
            <a:endParaRPr lang="cs-CZ" sz="3200" u="sng" dirty="0"/>
          </a:p>
        </p:txBody>
      </p:sp>
      <p:sp>
        <p:nvSpPr>
          <p:cNvPr id="31" name="Tlačítko akce: Zpět nebo Předchozí 30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rdce 3"/>
          <p:cNvSpPr/>
          <p:nvPr/>
        </p:nvSpPr>
        <p:spPr>
          <a:xfrm>
            <a:off x="3445024" y="1975749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91</a:t>
            </a:r>
            <a:endParaRPr lang="cs-CZ" dirty="0"/>
          </a:p>
        </p:txBody>
      </p:sp>
      <p:sp>
        <p:nvSpPr>
          <p:cNvPr id="27" name="Srdce 26"/>
          <p:cNvSpPr/>
          <p:nvPr/>
        </p:nvSpPr>
        <p:spPr>
          <a:xfrm>
            <a:off x="4663804" y="1958345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92</a:t>
            </a:r>
            <a:endParaRPr lang="cs-CZ" dirty="0"/>
          </a:p>
        </p:txBody>
      </p:sp>
      <p:sp>
        <p:nvSpPr>
          <p:cNvPr id="28" name="Srdce 27"/>
          <p:cNvSpPr/>
          <p:nvPr/>
        </p:nvSpPr>
        <p:spPr>
          <a:xfrm>
            <a:off x="5856489" y="1984153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32" name="Srdce 31"/>
          <p:cNvSpPr/>
          <p:nvPr/>
        </p:nvSpPr>
        <p:spPr>
          <a:xfrm>
            <a:off x="5928847" y="4454702"/>
            <a:ext cx="914400" cy="914400"/>
          </a:xfrm>
          <a:prstGeom prst="hear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</a:t>
            </a:r>
            <a:endParaRPr lang="cs-CZ" dirty="0"/>
          </a:p>
        </p:txBody>
      </p:sp>
      <p:sp>
        <p:nvSpPr>
          <p:cNvPr id="33" name="Srdce 32"/>
          <p:cNvSpPr/>
          <p:nvPr/>
        </p:nvSpPr>
        <p:spPr>
          <a:xfrm>
            <a:off x="4685500" y="4454702"/>
            <a:ext cx="914400" cy="914400"/>
          </a:xfrm>
          <a:prstGeom prst="hear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34" name="Srdce 33"/>
          <p:cNvSpPr/>
          <p:nvPr/>
        </p:nvSpPr>
        <p:spPr>
          <a:xfrm>
            <a:off x="3497835" y="4454703"/>
            <a:ext cx="914400" cy="914400"/>
          </a:xfrm>
          <a:prstGeom prst="hear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46</a:t>
            </a:r>
            <a:endParaRPr lang="cs-CZ" dirty="0"/>
          </a:p>
        </p:txBody>
      </p:sp>
      <p:sp>
        <p:nvSpPr>
          <p:cNvPr id="35" name="Srdce 34"/>
          <p:cNvSpPr/>
          <p:nvPr/>
        </p:nvSpPr>
        <p:spPr>
          <a:xfrm>
            <a:off x="3426572" y="3163107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36" name="Srdce 35"/>
          <p:cNvSpPr/>
          <p:nvPr/>
        </p:nvSpPr>
        <p:spPr>
          <a:xfrm>
            <a:off x="4663804" y="3163107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61</a:t>
            </a:r>
            <a:endParaRPr lang="cs-CZ" dirty="0"/>
          </a:p>
        </p:txBody>
      </p:sp>
      <p:sp>
        <p:nvSpPr>
          <p:cNvPr id="37" name="Srdce 36"/>
          <p:cNvSpPr/>
          <p:nvPr/>
        </p:nvSpPr>
        <p:spPr>
          <a:xfrm>
            <a:off x="5985040" y="3182961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877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67197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69</a:t>
            </a:r>
            <a:endParaRPr lang="cs-CZ" sz="3200" dirty="0"/>
          </a:p>
          <a:p>
            <a:r>
              <a:rPr lang="cs-CZ" sz="3200" u="sng" dirty="0"/>
              <a:t> </a:t>
            </a:r>
            <a:r>
              <a:rPr lang="cs-CZ" sz="3200" u="sng" dirty="0" smtClean="0"/>
              <a:t> 8</a:t>
            </a:r>
            <a:r>
              <a:rPr lang="cs-CZ" sz="3200" dirty="0" smtClean="0"/>
              <a:t>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658628" y="1906477"/>
            <a:ext cx="914400" cy="914400"/>
          </a:xfrm>
          <a:prstGeom prst="star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77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417475" y="1906096"/>
            <a:ext cx="914400" cy="914400"/>
          </a:xfrm>
          <a:prstGeom prst="star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856490" y="1915889"/>
            <a:ext cx="914400" cy="914400"/>
          </a:xfrm>
          <a:prstGeom prst="star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79</a:t>
            </a: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028384" y="5817869"/>
            <a:ext cx="1008112" cy="92376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86</a:t>
            </a:r>
          </a:p>
          <a:p>
            <a:r>
              <a:rPr lang="cs-CZ" sz="3600" u="sng" dirty="0" smtClean="0"/>
              <a:t>  </a:t>
            </a:r>
            <a:r>
              <a:rPr lang="cs-CZ" sz="3600" u="sng" dirty="0"/>
              <a:t>5</a:t>
            </a:r>
            <a:r>
              <a:rPr lang="cs-CZ" sz="3600" dirty="0" smtClean="0"/>
              <a:t>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30262" y="312006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99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95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311738"/>
            <a:ext cx="2202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49</a:t>
            </a:r>
          </a:p>
          <a:p>
            <a:r>
              <a:rPr lang="cs-CZ" sz="3600" u="sng" dirty="0"/>
              <a:t> </a:t>
            </a:r>
            <a:r>
              <a:rPr lang="cs-CZ" sz="3600" u="sng" dirty="0" smtClean="0"/>
              <a:t> 4</a:t>
            </a:r>
            <a:endParaRPr lang="cs-CZ" sz="3600" u="sng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53</a:t>
            </a:r>
            <a:endParaRPr lang="cs-CZ" dirty="0"/>
          </a:p>
        </p:txBody>
      </p:sp>
      <p:sp>
        <p:nvSpPr>
          <p:cNvPr id="27" name="Tlačítko akce: Zpět nebo Předchozí 26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773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988840"/>
            <a:ext cx="88164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r>
              <a:rPr lang="cs-CZ" sz="3600" dirty="0" smtClean="0">
                <a:solidFill>
                  <a:srgbClr val="FF0000"/>
                </a:solidFill>
              </a:rPr>
              <a:t>3</a:t>
            </a:r>
            <a:r>
              <a:rPr lang="cs-CZ" sz="3600" dirty="0" smtClean="0"/>
              <a:t>   Nejdříve počítáme jednotky : </a:t>
            </a:r>
            <a:r>
              <a:rPr lang="cs-CZ" sz="3600" dirty="0" smtClean="0">
                <a:solidFill>
                  <a:srgbClr val="FF0000"/>
                </a:solidFill>
              </a:rPr>
              <a:t>8</a:t>
            </a:r>
            <a:r>
              <a:rPr lang="cs-CZ" sz="3600" dirty="0" smtClean="0"/>
              <a:t> + </a:t>
            </a:r>
            <a:r>
              <a:rPr lang="cs-CZ" sz="3600" b="1" dirty="0"/>
              <a:t>5</a:t>
            </a:r>
            <a:r>
              <a:rPr lang="cs-CZ" sz="3600" dirty="0" smtClean="0"/>
              <a:t> = </a:t>
            </a:r>
            <a:r>
              <a:rPr lang="cs-CZ" sz="3600" dirty="0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3600" u="sng" dirty="0" smtClean="0"/>
              <a:t>- </a:t>
            </a:r>
            <a:r>
              <a:rPr lang="cs-CZ" sz="3600" u="sng" dirty="0" smtClean="0">
                <a:solidFill>
                  <a:srgbClr val="FF0000"/>
                </a:solidFill>
              </a:rPr>
              <a:t>8</a:t>
            </a:r>
            <a:r>
              <a:rPr lang="cs-CZ" sz="3600" dirty="0" smtClean="0">
                <a:solidFill>
                  <a:srgbClr val="FF0000"/>
                </a:solidFill>
              </a:rPr>
              <a:t>   </a:t>
            </a:r>
            <a:r>
              <a:rPr lang="cs-CZ" sz="3600" dirty="0" smtClean="0"/>
              <a:t>1 desítka = 10 jednotek                      </a:t>
            </a:r>
            <a:endParaRPr lang="cs-CZ" sz="3600" b="1" dirty="0" smtClean="0"/>
          </a:p>
          <a:p>
            <a:r>
              <a:rPr lang="cs-CZ" sz="3600" b="1" dirty="0" smtClean="0"/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5    </a:t>
            </a:r>
            <a:r>
              <a:rPr lang="cs-CZ" sz="3600" dirty="0" smtClean="0"/>
              <a:t>Potom počítáme desítky :       </a:t>
            </a:r>
            <a:r>
              <a:rPr lang="cs-CZ" sz="3600" dirty="0" smtClean="0">
                <a:solidFill>
                  <a:srgbClr val="FF0000"/>
                </a:solidFill>
              </a:rPr>
              <a:t>1 +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/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= 4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Zkouška : </a:t>
            </a:r>
            <a:r>
              <a:rPr lang="cs-CZ" sz="3600" dirty="0" smtClean="0"/>
              <a:t>3</a:t>
            </a:r>
            <a:r>
              <a:rPr lang="cs-CZ" sz="3600" dirty="0">
                <a:solidFill>
                  <a:srgbClr val="FF0000"/>
                </a:solidFill>
              </a:rPr>
              <a:t>5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</a:t>
            </a:r>
            <a:r>
              <a:rPr lang="cs-CZ" sz="3600" u="sng" dirty="0" smtClean="0"/>
              <a:t>   </a:t>
            </a:r>
            <a:r>
              <a:rPr lang="cs-CZ" sz="3600" u="sng" dirty="0" smtClean="0">
                <a:solidFill>
                  <a:srgbClr val="FF0000"/>
                </a:solidFill>
              </a:rPr>
              <a:t>8</a:t>
            </a:r>
            <a:endParaRPr lang="cs-CZ" sz="3600" u="sng" dirty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                       </a:t>
            </a:r>
            <a:r>
              <a:rPr lang="cs-CZ" sz="3600" dirty="0" smtClean="0"/>
              <a:t>4</a:t>
            </a:r>
            <a:r>
              <a:rPr lang="cs-CZ" sz="3600" dirty="0" smtClean="0">
                <a:solidFill>
                  <a:srgbClr val="FF0000"/>
                </a:solidFill>
              </a:rPr>
              <a:t>3</a:t>
            </a:r>
          </a:p>
          <a:p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24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820982" y="747936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Slunce 2"/>
          <p:cNvSpPr/>
          <p:nvPr/>
        </p:nvSpPr>
        <p:spPr>
          <a:xfrm>
            <a:off x="1564432" y="747936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2968436" y="747936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2292896" y="747936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4290864" y="782363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3599919" y="782363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4960577" y="782363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6300192" y="782363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Slunce 9"/>
          <p:cNvSpPr/>
          <p:nvPr/>
        </p:nvSpPr>
        <p:spPr>
          <a:xfrm>
            <a:off x="5645696" y="782363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7020272" y="782363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820982" y="1556792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2292896" y="1577364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1564432" y="1556792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3599919" y="1611581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6" name="Slunce 15"/>
          <p:cNvSpPr/>
          <p:nvPr/>
        </p:nvSpPr>
        <p:spPr>
          <a:xfrm>
            <a:off x="2969568" y="1597936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7" name="Slunce 16"/>
          <p:cNvSpPr/>
          <p:nvPr/>
        </p:nvSpPr>
        <p:spPr>
          <a:xfrm>
            <a:off x="4295559" y="1597936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4971519" y="1577364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9" name="Slunce 18"/>
          <p:cNvSpPr/>
          <p:nvPr/>
        </p:nvSpPr>
        <p:spPr>
          <a:xfrm>
            <a:off x="6300192" y="1611791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0" name="Slunce 19"/>
          <p:cNvSpPr/>
          <p:nvPr/>
        </p:nvSpPr>
        <p:spPr>
          <a:xfrm>
            <a:off x="5667578" y="1611581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7020272" y="1597727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599037" y="234888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820982" y="234888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2969568" y="234888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2296879" y="234888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3658250" y="234888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971519" y="234888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295559" y="234888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6300192" y="2383307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5645696" y="234888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7020272" y="2383307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4981328" y="3073414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4296628" y="3068751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658250" y="3068751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2968436" y="3068751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2296879" y="3087059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1599037" y="3073414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814023" y="306896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140496" y="4221088"/>
            <a:ext cx="66396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44</a:t>
            </a:r>
          </a:p>
          <a:p>
            <a:r>
              <a:rPr lang="cs-CZ" sz="3600" u="sng" dirty="0" smtClean="0"/>
              <a:t>- </a:t>
            </a:r>
            <a:r>
              <a:rPr lang="cs-CZ" sz="3600" u="sng" dirty="0"/>
              <a:t>7</a:t>
            </a:r>
            <a:endParaRPr lang="cs-CZ" sz="3600" u="sng" dirty="0" smtClean="0"/>
          </a:p>
          <a:p>
            <a:r>
              <a:rPr lang="cs-CZ" sz="3600" dirty="0" smtClean="0"/>
              <a:t>37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290864" y="4365104"/>
            <a:ext cx="248555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Zkouška : 37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</a:t>
            </a:r>
            <a:r>
              <a:rPr lang="cs-CZ" sz="3600" u="sng" dirty="0"/>
              <a:t> </a:t>
            </a:r>
            <a:r>
              <a:rPr lang="cs-CZ" sz="3600" u="sng" dirty="0" smtClean="0"/>
              <a:t> 7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</a:t>
            </a:r>
            <a:r>
              <a:rPr lang="cs-CZ" sz="3600" dirty="0"/>
              <a:t>4</a:t>
            </a:r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3" name="Slunce 42"/>
          <p:cNvSpPr/>
          <p:nvPr/>
        </p:nvSpPr>
        <p:spPr>
          <a:xfrm>
            <a:off x="7013732" y="3076003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lunce 43"/>
          <p:cNvSpPr/>
          <p:nvPr/>
        </p:nvSpPr>
        <p:spPr>
          <a:xfrm>
            <a:off x="6321361" y="3059675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lunce 44"/>
          <p:cNvSpPr/>
          <p:nvPr/>
        </p:nvSpPr>
        <p:spPr>
          <a:xfrm>
            <a:off x="5667578" y="3076003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lunce 45"/>
          <p:cNvSpPr/>
          <p:nvPr/>
        </p:nvSpPr>
        <p:spPr>
          <a:xfrm>
            <a:off x="2969568" y="3771350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lunce 46"/>
          <p:cNvSpPr/>
          <p:nvPr/>
        </p:nvSpPr>
        <p:spPr>
          <a:xfrm>
            <a:off x="2296879" y="3763888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lunce 47"/>
          <p:cNvSpPr/>
          <p:nvPr/>
        </p:nvSpPr>
        <p:spPr>
          <a:xfrm>
            <a:off x="1564432" y="3763888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unce 48"/>
          <p:cNvSpPr/>
          <p:nvPr/>
        </p:nvSpPr>
        <p:spPr>
          <a:xfrm>
            <a:off x="820982" y="3763888"/>
            <a:ext cx="576064" cy="45720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>
            <a:off x="611560" y="3992488"/>
            <a:ext cx="3334722" cy="7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32" idx="3"/>
          </p:cNvCxnSpPr>
          <p:nvPr/>
        </p:nvCxnSpPr>
        <p:spPr>
          <a:xfrm flipV="1">
            <a:off x="5557392" y="3297351"/>
            <a:ext cx="2398984" cy="46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lačítko akce: Zpět nebo Předchozí 50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lačítko akce: Dopředu nebo Další 51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45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0" y="4677214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68167" y="4682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6083911" y="3390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4831889" y="332924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563864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4810192" y="2211846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563861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7040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92</a:t>
            </a:r>
            <a:endParaRPr lang="cs-CZ" sz="3200" dirty="0"/>
          </a:p>
          <a:p>
            <a:r>
              <a:rPr lang="cs-CZ" sz="3200" dirty="0" smtClean="0"/>
              <a:t> </a:t>
            </a:r>
            <a:r>
              <a:rPr lang="cs-CZ" sz="3200" u="sng" dirty="0" smtClean="0"/>
              <a:t>-5</a:t>
            </a:r>
            <a:r>
              <a:rPr lang="cs-CZ" sz="3200" dirty="0" smtClean="0"/>
              <a:t>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41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-6</a:t>
            </a:r>
            <a:r>
              <a:rPr lang="cs-CZ" sz="3200" dirty="0" smtClean="0"/>
              <a:t>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141286" y="4277590"/>
            <a:ext cx="12704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26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-8</a:t>
            </a:r>
            <a:endParaRPr lang="cs-CZ" sz="3200" u="sng" dirty="0"/>
          </a:p>
        </p:txBody>
      </p:sp>
      <p:sp>
        <p:nvSpPr>
          <p:cNvPr id="4" name="Srdce 3"/>
          <p:cNvSpPr/>
          <p:nvPr/>
        </p:nvSpPr>
        <p:spPr>
          <a:xfrm>
            <a:off x="4703433" y="1933703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</a:t>
            </a:r>
            <a:endParaRPr lang="cs-CZ" dirty="0"/>
          </a:p>
        </p:txBody>
      </p:sp>
      <p:sp>
        <p:nvSpPr>
          <p:cNvPr id="27" name="Srdce 26"/>
          <p:cNvSpPr/>
          <p:nvPr/>
        </p:nvSpPr>
        <p:spPr>
          <a:xfrm>
            <a:off x="3445024" y="1903979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87</a:t>
            </a:r>
            <a:endParaRPr lang="cs-CZ" dirty="0"/>
          </a:p>
        </p:txBody>
      </p:sp>
      <p:sp>
        <p:nvSpPr>
          <p:cNvPr id="28" name="Srdce 27"/>
          <p:cNvSpPr/>
          <p:nvPr/>
        </p:nvSpPr>
        <p:spPr>
          <a:xfrm>
            <a:off x="5856489" y="1984153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32" name="Srdce 31"/>
          <p:cNvSpPr/>
          <p:nvPr/>
        </p:nvSpPr>
        <p:spPr>
          <a:xfrm>
            <a:off x="5937522" y="4454702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33" name="Srdce 32"/>
          <p:cNvSpPr/>
          <p:nvPr/>
        </p:nvSpPr>
        <p:spPr>
          <a:xfrm>
            <a:off x="4685500" y="4477227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34" name="Srdce 33"/>
          <p:cNvSpPr/>
          <p:nvPr/>
        </p:nvSpPr>
        <p:spPr>
          <a:xfrm>
            <a:off x="3365303" y="4461655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5" name="Srdce 34"/>
          <p:cNvSpPr/>
          <p:nvPr/>
        </p:nvSpPr>
        <p:spPr>
          <a:xfrm>
            <a:off x="3426572" y="3163107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37</a:t>
            </a:r>
            <a:endParaRPr lang="cs-CZ" dirty="0"/>
          </a:p>
        </p:txBody>
      </p:sp>
      <p:sp>
        <p:nvSpPr>
          <p:cNvPr id="36" name="Srdce 35"/>
          <p:cNvSpPr/>
          <p:nvPr/>
        </p:nvSpPr>
        <p:spPr>
          <a:xfrm>
            <a:off x="5937522" y="3182961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37" name="Srdce 36"/>
          <p:cNvSpPr/>
          <p:nvPr/>
        </p:nvSpPr>
        <p:spPr>
          <a:xfrm>
            <a:off x="4733076" y="3163924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</a:t>
            </a:r>
            <a:endParaRPr lang="cs-CZ" dirty="0"/>
          </a:p>
        </p:txBody>
      </p:sp>
      <p:sp>
        <p:nvSpPr>
          <p:cNvPr id="38" name="Tlačítko akce: Zpět nebo Předchozí 37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02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851756" y="206047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076968" y="218886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689820"/>
            <a:ext cx="90095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200" dirty="0" smtClean="0"/>
              <a:t>73</a:t>
            </a:r>
            <a:endParaRPr lang="cs-CZ" sz="3200" dirty="0"/>
          </a:p>
          <a:p>
            <a:r>
              <a:rPr lang="cs-CZ" sz="3200" dirty="0" smtClean="0"/>
              <a:t>-</a:t>
            </a:r>
            <a:r>
              <a:rPr lang="cs-CZ" sz="3200" u="sng" dirty="0"/>
              <a:t> </a:t>
            </a:r>
            <a:r>
              <a:rPr lang="cs-CZ" sz="3200" u="sng" dirty="0" smtClean="0"/>
              <a:t> 6</a:t>
            </a:r>
            <a:r>
              <a:rPr lang="cs-CZ" sz="3200" dirty="0" smtClean="0"/>
              <a:t>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685501" y="1872309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417475" y="1906096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68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937221" y="1927974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99592" y="3020143"/>
            <a:ext cx="2484002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200" dirty="0" smtClean="0"/>
              <a:t>41</a:t>
            </a:r>
          </a:p>
          <a:p>
            <a:r>
              <a:rPr lang="cs-CZ" sz="3200" dirty="0" smtClean="0"/>
              <a:t> -</a:t>
            </a:r>
            <a:r>
              <a:rPr lang="cs-CZ" sz="3200" u="sng" dirty="0"/>
              <a:t> </a:t>
            </a:r>
            <a:r>
              <a:rPr lang="cs-CZ" sz="3200" u="sng" dirty="0" smtClean="0"/>
              <a:t> 3</a:t>
            </a:r>
            <a:r>
              <a:rPr lang="cs-CZ" sz="3200" dirty="0" smtClean="0"/>
              <a:t>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09511" y="3132329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39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4" y="309937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311738"/>
            <a:ext cx="249049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200" dirty="0" smtClean="0"/>
              <a:t>92</a:t>
            </a:r>
          </a:p>
          <a:p>
            <a:r>
              <a:rPr lang="cs-CZ" sz="3200" dirty="0" smtClean="0"/>
              <a:t> -</a:t>
            </a:r>
            <a:r>
              <a:rPr lang="cs-CZ" sz="3200" u="sng" dirty="0"/>
              <a:t> </a:t>
            </a:r>
            <a:r>
              <a:rPr lang="cs-CZ" sz="3200" u="sng" dirty="0" smtClean="0"/>
              <a:t> 9</a:t>
            </a:r>
            <a:endParaRPr lang="cs-CZ" sz="3200" u="sng" dirty="0"/>
          </a:p>
        </p:txBody>
      </p:sp>
      <p:sp>
        <p:nvSpPr>
          <p:cNvPr id="23" name="6cípá hvězda 22"/>
          <p:cNvSpPr/>
          <p:nvPr/>
        </p:nvSpPr>
        <p:spPr>
          <a:xfrm>
            <a:off x="3398652" y="4436169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81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83</a:t>
            </a:r>
            <a:endParaRPr lang="cs-CZ" dirty="0"/>
          </a:p>
        </p:txBody>
      </p:sp>
      <p:sp>
        <p:nvSpPr>
          <p:cNvPr id="27" name="Tlačítko akce: Zpět nebo Předchozí 26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Dopředu nebo Další 27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87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5925694" y="5537256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7411700" y="556725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slovní úlohu, klikni na výsledek a zapiš jej do odpovědi.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4185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Petra přečetla za jeden den z pohádkové knihy 32 stránek. Jana přečetla o 6 stránek méně. Kolik stránek přečetla Jana?</a:t>
            </a:r>
          </a:p>
          <a:p>
            <a:r>
              <a:rPr lang="cs-CZ" dirty="0" smtClean="0"/>
              <a:t>Petra .................................................... 32 stránek</a:t>
            </a:r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ana....................................................  o 6 méně </a:t>
            </a:r>
          </a:p>
          <a:p>
            <a:r>
              <a:rPr lang="cs-CZ" dirty="0" smtClean="0"/>
              <a:t>Jana.......................................................   X</a:t>
            </a:r>
          </a:p>
          <a:p>
            <a:endParaRPr lang="cs-CZ" dirty="0" smtClean="0"/>
          </a:p>
          <a:p>
            <a:r>
              <a:rPr lang="cs-CZ" dirty="0" smtClean="0"/>
              <a:t>Jana přečetla  ...... stránek.</a:t>
            </a:r>
            <a:endParaRPr lang="cs-CZ" dirty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661480" y="3127670"/>
            <a:ext cx="765511" cy="660677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13601" y="4281832"/>
            <a:ext cx="765511" cy="660677"/>
          </a:xfrm>
          <a:prstGeom prst="ellipse">
            <a:avLst/>
          </a:prstGeom>
          <a:solidFill>
            <a:srgbClr val="F06A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773365" y="3921030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7267812" y="3127669"/>
            <a:ext cx="765511" cy="660677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7263131" y="4281832"/>
            <a:ext cx="765511" cy="660677"/>
          </a:xfrm>
          <a:prstGeom prst="ellipse">
            <a:avLst/>
          </a:prstGeom>
          <a:solidFill>
            <a:srgbClr val="F06A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7359524" y="39132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925694" y="498160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11853" y="496801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811474" y="5490647"/>
            <a:ext cx="765511" cy="66067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7359524" y="5477255"/>
            <a:ext cx="765511" cy="66067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</a:t>
            </a:r>
            <a:endParaRPr lang="cs-CZ" dirty="0"/>
          </a:p>
        </p:txBody>
      </p:sp>
      <p:pic>
        <p:nvPicPr>
          <p:cNvPr id="1026" name="Picture 2" descr="C:\Users\April\AppData\Local\Microsoft\Windows\Temporary Internet Files\Content.IE5\O488ON3U\MC9002812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192" y="1124744"/>
            <a:ext cx="1199584" cy="134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lačítko akce: Zpět nebo Předchozí 18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80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7455086" y="5584463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5805368" y="556725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slovní úlohu, klikni na výsledek a zapiš jej do odpovědi.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4185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obchodu ovoce a zeleniny přivezli 57 beden mandarinek a 9 beden banánů. Kolik beden ovoce přivezli do obchodu ?</a:t>
            </a:r>
          </a:p>
          <a:p>
            <a:r>
              <a:rPr lang="cs-CZ" dirty="0" smtClean="0"/>
              <a:t>Mandarinek ............................................ 57 beden</a:t>
            </a:r>
            <a:endParaRPr lang="cs-CZ" dirty="0"/>
          </a:p>
          <a:p>
            <a:r>
              <a:rPr lang="cs-CZ" dirty="0" smtClean="0"/>
              <a:t>Banánů..................................................     9 beden</a:t>
            </a:r>
          </a:p>
          <a:p>
            <a:r>
              <a:rPr lang="cs-CZ" dirty="0" smtClean="0"/>
              <a:t>Celkem beden  .......................................   X</a:t>
            </a:r>
          </a:p>
          <a:p>
            <a:endParaRPr lang="cs-CZ" dirty="0" smtClean="0"/>
          </a:p>
          <a:p>
            <a:r>
              <a:rPr lang="cs-CZ" dirty="0" smtClean="0"/>
              <a:t>Do obchodu přivezli  ...... beden ovoce.</a:t>
            </a:r>
            <a:endParaRPr lang="cs-CZ" dirty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661480" y="3127670"/>
            <a:ext cx="765511" cy="66067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57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13601" y="4281832"/>
            <a:ext cx="765511" cy="660677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773365" y="3921030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7267812" y="3127669"/>
            <a:ext cx="765511" cy="66067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57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7263131" y="4281832"/>
            <a:ext cx="765511" cy="660677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7359524" y="39132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925694" y="498160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11853" y="496801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713601" y="5466421"/>
            <a:ext cx="765511" cy="660677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7311198" y="5507721"/>
            <a:ext cx="765511" cy="660677"/>
          </a:xfrm>
          <a:prstGeom prst="ellips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  <p:pic>
        <p:nvPicPr>
          <p:cNvPr id="2050" name="Picture 2" descr="C:\Users\April\AppData\Local\Microsoft\Windows\Temporary Internet Files\Content.IE5\61BPKQWV\MC9001935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1139145"/>
            <a:ext cx="1831738" cy="104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pril\AppData\Local\Microsoft\Windows\Temporary Internet Files\Content.IE5\W3KPO7QQ\MC90044171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476" y="1139145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Dopředu nebo Další 20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83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office.microsoft.com/klipart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146992" y="6279750"/>
            <a:ext cx="1042416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56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573</Words>
  <Application>Microsoft Office PowerPoint</Application>
  <PresentationFormat>Předvádění na obrazovce (4:3)</PresentationFormat>
  <Paragraphs>156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Písemné sčítání a odčítání s přechodem přes základ VY_32_INOVACE_1C_15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VY_32_INOVACE_1C_15 Číslo projektu: CZ.1.07/1.5.00/34.1056</dc:title>
  <dc:creator>April</dc:creator>
  <cp:lastModifiedBy>uzivatel</cp:lastModifiedBy>
  <cp:revision>4</cp:revision>
  <dcterms:created xsi:type="dcterms:W3CDTF">2011-08-15T17:38:21Z</dcterms:created>
  <dcterms:modified xsi:type="dcterms:W3CDTF">2013-01-25T10:35:14Z</dcterms:modified>
</cp:coreProperties>
</file>