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B7DC16-28C1-4B7A-82A6-3653007809E2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CE0CCA-88D1-4658-B739-AB0325D70A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49802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7A98-553A-4C54-BB51-46C9183E8A3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6344D-D3E2-40E3-936E-0AF8CE61B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984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7A98-553A-4C54-BB51-46C9183E8A3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6344D-D3E2-40E3-936E-0AF8CE61B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7839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7A98-553A-4C54-BB51-46C9183E8A3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6344D-D3E2-40E3-936E-0AF8CE61B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101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7A98-553A-4C54-BB51-46C9183E8A3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6344D-D3E2-40E3-936E-0AF8CE61B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6414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7A98-553A-4C54-BB51-46C9183E8A3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6344D-D3E2-40E3-936E-0AF8CE61B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5608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7A98-553A-4C54-BB51-46C9183E8A3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6344D-D3E2-40E3-936E-0AF8CE61B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0648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7A98-553A-4C54-BB51-46C9183E8A3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6344D-D3E2-40E3-936E-0AF8CE61B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0901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7A98-553A-4C54-BB51-46C9183E8A3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6344D-D3E2-40E3-936E-0AF8CE61B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473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7A98-553A-4C54-BB51-46C9183E8A3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6344D-D3E2-40E3-936E-0AF8CE61B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9525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7A98-553A-4C54-BB51-46C9183E8A3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6344D-D3E2-40E3-936E-0AF8CE61B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8198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7A98-553A-4C54-BB51-46C9183E8A3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6344D-D3E2-40E3-936E-0AF8CE61B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2310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27A98-553A-4C54-BB51-46C9183E8A3B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86344D-D3E2-40E3-936E-0AF8CE61B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452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wmf"/><Relationship Id="rId5" Type="http://schemas.openxmlformats.org/officeDocument/2006/relationships/audio" Target="../media/audio4.wav"/><Relationship Id="rId4" Type="http://schemas.openxmlformats.org/officeDocument/2006/relationships/audio" Target="../media/audio3.wav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Sudá a lichá čísla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VY_32_INOVACE_1C_16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9896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7012196"/>
              </p:ext>
            </p:extLst>
          </p:nvPr>
        </p:nvGraphicFramePr>
        <p:xfrm>
          <a:off x="262215" y="1052736"/>
          <a:ext cx="8547561" cy="4736616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78452"/>
                <a:gridCol w="6169109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Žáci vyhledávají lichá a sudá čísla v kroužkách.  Pokud kliknou myší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na správné číslo, zbarví se číslo v kroužku do modra. Pokud kliknou myší na špatné číslo,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se zbarví do červena.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se učí řešit slovní úlohu. Po přečtení dané úlohy se žáci musí rozhodnout, zda se v úloze bude sčítat nebo odčítat a zda bude výsledek sudý nebo lichý. Příklad vypočítají a po kliknutí myší na správný výsledek se jim objeví žlutý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 úsměvem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. 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Antonie Veselá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036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1.stupeň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10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12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5.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95536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16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3987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916832"/>
            <a:ext cx="7200800" cy="255454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Sudá čísla : 0 2 4 6 8 </a:t>
            </a:r>
          </a:p>
          <a:p>
            <a:pPr algn="ctr"/>
            <a:endParaRPr lang="cs-CZ" sz="4000" dirty="0">
              <a:solidFill>
                <a:srgbClr val="FF0000"/>
              </a:solidFill>
            </a:endParaRPr>
          </a:p>
          <a:p>
            <a:pPr algn="ctr"/>
            <a:endParaRPr lang="cs-CZ" sz="4000" dirty="0">
              <a:solidFill>
                <a:srgbClr val="7030A0"/>
              </a:solidFill>
            </a:endParaRPr>
          </a:p>
          <a:p>
            <a:pPr algn="ctr"/>
            <a:r>
              <a:rPr lang="cs-CZ" sz="4000" dirty="0" smtClean="0">
                <a:solidFill>
                  <a:srgbClr val="7030A0"/>
                </a:solidFill>
              </a:rPr>
              <a:t>Lichá čísla : 1 3 5 7 9</a:t>
            </a: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956376" y="6237311"/>
            <a:ext cx="898400" cy="541809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59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221988" y="3737008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779231" y="4127407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4197571" y="2276872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4654771" y="3770575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0</a:t>
            </a:r>
          </a:p>
        </p:txBody>
      </p:sp>
      <p:sp>
        <p:nvSpPr>
          <p:cNvPr id="8" name="Ovál 7"/>
          <p:cNvSpPr/>
          <p:nvPr/>
        </p:nvSpPr>
        <p:spPr>
          <a:xfrm>
            <a:off x="1679188" y="5041807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3621623" y="5301208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7092280" y="2945160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2674756" y="2487960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5655211" y="2487960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6251313" y="4505997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0335" y="347120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Hledejte lichá čísla v kroužkách.  Pokud kliknete na správné číslo, zbarví se číslo v kroužku do modra. Pokud kliknete na špatné číslo, číslo se zbarví do červena.</a:t>
            </a:r>
            <a:endParaRPr lang="cs-CZ" sz="2400" dirty="0"/>
          </a:p>
        </p:txBody>
      </p:sp>
      <p:sp>
        <p:nvSpPr>
          <p:cNvPr id="17" name="Tlačítko akce: Dopředu nebo Další 16">
            <a:hlinkClick r:id="" action="ppaction://hlinkshowjump?jump=nextslide" highlightClick="1"/>
          </p:cNvPr>
          <p:cNvSpPr/>
          <p:nvPr/>
        </p:nvSpPr>
        <p:spPr>
          <a:xfrm>
            <a:off x="7956376" y="6237311"/>
            <a:ext cx="898400" cy="541809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lačítko akce: Zpět nebo Předchozí 17">
            <a:hlinkClick r:id="" action="ppaction://hlinkshowjump?jump=previousslide" highlightClick="1"/>
          </p:cNvPr>
          <p:cNvSpPr/>
          <p:nvPr/>
        </p:nvSpPr>
        <p:spPr>
          <a:xfrm>
            <a:off x="251520" y="6237312"/>
            <a:ext cx="936104" cy="52120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26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F81BD"/>
                                      </p:to>
                                    </p:animClr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2000" fill="hold"/>
                                        <p:tgtEl>
                                          <p:spTgt spid="13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3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3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9" dur="2000" fill="hold"/>
                                        <p:tgtEl>
                                          <p:spTgt spid="8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F81B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8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F81B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8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2000" fill="hold"/>
                                        <p:tgtEl>
                                          <p:spTgt spid="9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F81B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9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F81B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9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3" dur="2000" fill="hold"/>
                                        <p:tgtEl>
                                          <p:spTgt spid="15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F81B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4" dur="2000" fill="hold"/>
                                        <p:tgtEl>
                                          <p:spTgt spid="15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F81B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15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0" dur="2000" fill="hold"/>
                                        <p:tgtEl>
                                          <p:spTgt spid="7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7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7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7" dur="2000" fill="hold"/>
                                        <p:tgtEl>
                                          <p:spTgt spid="10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10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2000" fill="hold"/>
                                        <p:tgtEl>
                                          <p:spTgt spid="10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" grpId="0" autoUpdateAnimBg="0"/>
      <p:bldP spid="4" grpId="0" autoUpdateAnimBg="0"/>
      <p:bldP spid="6" grpId="0" animBg="1"/>
      <p:bldP spid="7" grpId="0" autoUpdateAnimBg="0"/>
      <p:bldP spid="8" grpId="0" autoUpdateAnimBg="0"/>
      <p:bldP spid="9" grpId="0" autoUpdateAnimBg="0"/>
      <p:bldP spid="10" grpId="0" autoUpdateAnimBg="0"/>
      <p:bldP spid="13" grpId="0" autoUpdateAnimBg="0"/>
      <p:bldP spid="14" grpId="0" autoUpdateAnimBg="0"/>
      <p:bldP spid="15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419872" y="4107361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4" name="Ovál 3"/>
          <p:cNvSpPr/>
          <p:nvPr/>
        </p:nvSpPr>
        <p:spPr>
          <a:xfrm>
            <a:off x="4607064" y="4040110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5</a:t>
            </a:r>
          </a:p>
        </p:txBody>
      </p:sp>
      <p:sp>
        <p:nvSpPr>
          <p:cNvPr id="6" name="Ovál 5"/>
          <p:cNvSpPr/>
          <p:nvPr/>
        </p:nvSpPr>
        <p:spPr>
          <a:xfrm>
            <a:off x="7740352" y="4632920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</a:p>
        </p:txBody>
      </p:sp>
      <p:sp>
        <p:nvSpPr>
          <p:cNvPr id="7" name="Ovál 6"/>
          <p:cNvSpPr/>
          <p:nvPr/>
        </p:nvSpPr>
        <p:spPr>
          <a:xfrm>
            <a:off x="5794113" y="5346041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1679188" y="5041807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8</a:t>
            </a:r>
          </a:p>
        </p:txBody>
      </p:sp>
      <p:sp>
        <p:nvSpPr>
          <p:cNvPr id="9" name="Ovál 8"/>
          <p:cNvSpPr/>
          <p:nvPr/>
        </p:nvSpPr>
        <p:spPr>
          <a:xfrm>
            <a:off x="1547664" y="3789040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0</a:t>
            </a:r>
          </a:p>
        </p:txBody>
      </p:sp>
      <p:sp>
        <p:nvSpPr>
          <p:cNvPr id="10" name="Ovál 9"/>
          <p:cNvSpPr/>
          <p:nvPr/>
        </p:nvSpPr>
        <p:spPr>
          <a:xfrm>
            <a:off x="7092280" y="2945160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9</a:t>
            </a:r>
          </a:p>
        </p:txBody>
      </p:sp>
      <p:sp>
        <p:nvSpPr>
          <p:cNvPr id="13" name="Ovál 12"/>
          <p:cNvSpPr/>
          <p:nvPr/>
        </p:nvSpPr>
        <p:spPr>
          <a:xfrm>
            <a:off x="2674756" y="2487960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6593872" y="3955294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15" name="Ovál 14"/>
          <p:cNvSpPr/>
          <p:nvPr/>
        </p:nvSpPr>
        <p:spPr>
          <a:xfrm>
            <a:off x="4113887" y="2675949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4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33440" y="308555"/>
            <a:ext cx="8547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Hledejte sudá čísla v kroužkách.  Pokud kliknete na správné číslo, </a:t>
            </a:r>
          </a:p>
          <a:p>
            <a:r>
              <a:rPr lang="cs-CZ" sz="2400" dirty="0" smtClean="0"/>
              <a:t>zbarví se číslo v kroužku do modra. Pokud kliknete na špatné číslo, </a:t>
            </a:r>
          </a:p>
          <a:p>
            <a:r>
              <a:rPr lang="cs-CZ" sz="2400" dirty="0" smtClean="0"/>
              <a:t>číslo se zbarví do červena.</a:t>
            </a:r>
            <a:endParaRPr lang="cs-CZ" sz="2400" dirty="0"/>
          </a:p>
        </p:txBody>
      </p:sp>
      <p:sp>
        <p:nvSpPr>
          <p:cNvPr id="17" name="Tlačítko akce: Zpět nebo Předchozí 16">
            <a:hlinkClick r:id="" action="ppaction://hlinkshowjump?jump=previousslide" highlightClick="1"/>
          </p:cNvPr>
          <p:cNvSpPr/>
          <p:nvPr/>
        </p:nvSpPr>
        <p:spPr>
          <a:xfrm>
            <a:off x="251520" y="6237312"/>
            <a:ext cx="936104" cy="52120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lačítko akce: Dopředu nebo Další 17">
            <a:hlinkClick r:id="" action="ppaction://hlinkshowjump?jump=nextslide" highlightClick="1"/>
          </p:cNvPr>
          <p:cNvSpPr/>
          <p:nvPr/>
        </p:nvSpPr>
        <p:spPr>
          <a:xfrm>
            <a:off x="7956376" y="6237311"/>
            <a:ext cx="898400" cy="541809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217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F81BD"/>
                                      </p:to>
                                    </p:animClr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2000" fill="hold"/>
                                        <p:tgtEl>
                                          <p:spTgt spid="13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3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3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9" dur="2000" fill="hold"/>
                                        <p:tgtEl>
                                          <p:spTgt spid="8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F81B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8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F81B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8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2000" fill="hold"/>
                                        <p:tgtEl>
                                          <p:spTgt spid="9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F81B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9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F81B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9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3" dur="2000" fill="hold"/>
                                        <p:tgtEl>
                                          <p:spTgt spid="15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F81B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4" dur="2000" fill="hold"/>
                                        <p:tgtEl>
                                          <p:spTgt spid="15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F81B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15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0" dur="2000" fill="hold"/>
                                        <p:tgtEl>
                                          <p:spTgt spid="7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7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7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7" dur="2000" fill="hold"/>
                                        <p:tgtEl>
                                          <p:spTgt spid="10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10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2000" fill="hold"/>
                                        <p:tgtEl>
                                          <p:spTgt spid="10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" grpId="0" autoUpdateAnimBg="0"/>
      <p:bldP spid="4" grpId="0" autoUpdateAnimBg="0"/>
      <p:bldP spid="6" grpId="0" animBg="1"/>
      <p:bldP spid="7" grpId="0" autoUpdateAnimBg="0"/>
      <p:bldP spid="8" grpId="0" autoUpdateAnimBg="0"/>
      <p:bldP spid="9" grpId="0" autoUpdateAnimBg="0"/>
      <p:bldP spid="10" grpId="0" autoUpdateAnimBg="0"/>
      <p:bldP spid="13" grpId="0" autoUpdateAnimBg="0"/>
      <p:bldP spid="14" grpId="0" autoUpdateAnimBg="0"/>
      <p:bldP spid="15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221988" y="3737008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779231" y="4127407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38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4197571" y="2276872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83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4654771" y="3770575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1679188" y="5041807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85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3621623" y="5301208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97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7092280" y="2945160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64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2674756" y="2487960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5655211" y="2487960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42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6251313" y="4505997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69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7571" y="347120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Hledejte lichá čísla v kroužku.  Pokud kliknete na správné číslo, </a:t>
            </a:r>
          </a:p>
          <a:p>
            <a:r>
              <a:rPr lang="cs-CZ" sz="2400" dirty="0" smtClean="0"/>
              <a:t>zbarví se číslo v kroužku do modra. Pokud kliknete na špatné číslo, číslo se zbarví do červena.</a:t>
            </a:r>
            <a:endParaRPr lang="cs-CZ" sz="2400" dirty="0"/>
          </a:p>
        </p:txBody>
      </p:sp>
      <p:sp>
        <p:nvSpPr>
          <p:cNvPr id="17" name="Tlačítko akce: Dopředu nebo Další 16">
            <a:hlinkClick r:id="" action="ppaction://hlinkshowjump?jump=nextslide" highlightClick="1"/>
          </p:cNvPr>
          <p:cNvSpPr/>
          <p:nvPr/>
        </p:nvSpPr>
        <p:spPr>
          <a:xfrm>
            <a:off x="7956376" y="6237311"/>
            <a:ext cx="898400" cy="541809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lačítko akce: Zpět nebo Předchozí 17">
            <a:hlinkClick r:id="" action="ppaction://hlinkshowjump?jump=previousslide" highlightClick="1"/>
          </p:cNvPr>
          <p:cNvSpPr/>
          <p:nvPr/>
        </p:nvSpPr>
        <p:spPr>
          <a:xfrm>
            <a:off x="251520" y="6237312"/>
            <a:ext cx="936104" cy="52120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500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F81BD"/>
                                      </p:to>
                                    </p:animClr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2000" fill="hold"/>
                                        <p:tgtEl>
                                          <p:spTgt spid="13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3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3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9" dur="2000" fill="hold"/>
                                        <p:tgtEl>
                                          <p:spTgt spid="8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F81B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8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F81B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8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2000" fill="hold"/>
                                        <p:tgtEl>
                                          <p:spTgt spid="9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F81B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9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F81B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9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3" dur="2000" fill="hold"/>
                                        <p:tgtEl>
                                          <p:spTgt spid="15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F81B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4" dur="2000" fill="hold"/>
                                        <p:tgtEl>
                                          <p:spTgt spid="15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F81B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15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0" dur="2000" fill="hold"/>
                                        <p:tgtEl>
                                          <p:spTgt spid="7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7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7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7" dur="2000" fill="hold"/>
                                        <p:tgtEl>
                                          <p:spTgt spid="10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10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2000" fill="hold"/>
                                        <p:tgtEl>
                                          <p:spTgt spid="10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" grpId="0" autoUpdateAnimBg="0"/>
      <p:bldP spid="4" grpId="0" autoUpdateAnimBg="0"/>
      <p:bldP spid="6" grpId="0" animBg="1"/>
      <p:bldP spid="7" grpId="0" autoUpdateAnimBg="0"/>
      <p:bldP spid="8" grpId="0" autoUpdateAnimBg="0"/>
      <p:bldP spid="9" grpId="0" autoUpdateAnimBg="0"/>
      <p:bldP spid="10" grpId="0" autoUpdateAnimBg="0"/>
      <p:bldP spid="13" grpId="0" autoUpdateAnimBg="0"/>
      <p:bldP spid="14" grpId="0" autoUpdateAnimBg="0"/>
      <p:bldP spid="15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419872" y="4107361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76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607064" y="4040110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7740352" y="4632920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5794113" y="5346041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77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1679188" y="5041807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5</a:t>
            </a:r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1547664" y="3789040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7092280" y="2945160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99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2674756" y="2487960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6593872" y="3955294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63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4113887" y="2675949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4704" y="332656"/>
            <a:ext cx="80900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Hledejte sudá čísla v kroužku.  Pokud kliknete na správné číslo, </a:t>
            </a:r>
          </a:p>
          <a:p>
            <a:r>
              <a:rPr lang="cs-CZ" sz="2400" dirty="0" smtClean="0"/>
              <a:t>zbarví se číslo v kroužku do modra. Pokud kliknete na špatné číslo, číslo se zbarví do červena.</a:t>
            </a:r>
            <a:endParaRPr lang="cs-CZ" sz="2400" dirty="0"/>
          </a:p>
        </p:txBody>
      </p:sp>
      <p:sp>
        <p:nvSpPr>
          <p:cNvPr id="17" name="Tlačítko akce: Dopředu nebo Další 16">
            <a:hlinkClick r:id="" action="ppaction://hlinkshowjump?jump=nextslide" highlightClick="1"/>
          </p:cNvPr>
          <p:cNvSpPr/>
          <p:nvPr/>
        </p:nvSpPr>
        <p:spPr>
          <a:xfrm>
            <a:off x="7956376" y="6237311"/>
            <a:ext cx="898400" cy="541809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lačítko akce: Zpět nebo Předchozí 17">
            <a:hlinkClick r:id="" action="ppaction://hlinkshowjump?jump=previousslide" highlightClick="1"/>
          </p:cNvPr>
          <p:cNvSpPr/>
          <p:nvPr/>
        </p:nvSpPr>
        <p:spPr>
          <a:xfrm>
            <a:off x="251520" y="6237312"/>
            <a:ext cx="936104" cy="52120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891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4F81BD"/>
                                      </p:to>
                                    </p:animClr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2000" fill="hold"/>
                                        <p:tgtEl>
                                          <p:spTgt spid="13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3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3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9" dur="2000" fill="hold"/>
                                        <p:tgtEl>
                                          <p:spTgt spid="8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F81B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8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F81B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8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2000" fill="hold"/>
                                        <p:tgtEl>
                                          <p:spTgt spid="9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F81B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9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F81B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9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3" dur="2000" fill="hold"/>
                                        <p:tgtEl>
                                          <p:spTgt spid="15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F81B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4" dur="2000" fill="hold"/>
                                        <p:tgtEl>
                                          <p:spTgt spid="15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F81B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15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0" dur="2000" fill="hold"/>
                                        <p:tgtEl>
                                          <p:spTgt spid="7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7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7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7" dur="2000" fill="hold"/>
                                        <p:tgtEl>
                                          <p:spTgt spid="10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10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2000" fill="hold"/>
                                        <p:tgtEl>
                                          <p:spTgt spid="10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" grpId="0" autoUpdateAnimBg="0"/>
      <p:bldP spid="4" grpId="0" autoUpdateAnimBg="0"/>
      <p:bldP spid="6" grpId="0" animBg="1"/>
      <p:bldP spid="7" grpId="0" autoUpdateAnimBg="0"/>
      <p:bldP spid="8" grpId="0" autoUpdateAnimBg="0"/>
      <p:bldP spid="9" grpId="0" autoUpdateAnimBg="0"/>
      <p:bldP spid="10" grpId="0" autoUpdateAnimBg="0"/>
      <p:bldP spid="13" grpId="0" autoUpdateAnimBg="0"/>
      <p:bldP spid="14" grpId="0" autoUpdateAnimBg="0"/>
      <p:bldP spid="15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Veselý obličej 42"/>
          <p:cNvSpPr/>
          <p:nvPr/>
        </p:nvSpPr>
        <p:spPr>
          <a:xfrm>
            <a:off x="5796983" y="5683644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eselý obličej 41"/>
          <p:cNvSpPr/>
          <p:nvPr/>
        </p:nvSpPr>
        <p:spPr>
          <a:xfrm>
            <a:off x="7411700" y="5645635"/>
            <a:ext cx="621623" cy="535029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7554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Vypočítej slovní úlohu, klikni na výsledek a zapiš jej do odpovědi.  </a:t>
            </a:r>
            <a:endParaRPr lang="cs-CZ" dirty="0"/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244408" y="6232983"/>
            <a:ext cx="792088" cy="5086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lačítko akce: Zpět nebo Předchozí 30">
            <a:hlinkClick r:id="" action="ppaction://hlinkshowjump?jump=previousslide" highlightClick="1"/>
          </p:cNvPr>
          <p:cNvSpPr/>
          <p:nvPr/>
        </p:nvSpPr>
        <p:spPr>
          <a:xfrm>
            <a:off x="243793" y="6232983"/>
            <a:ext cx="871823" cy="50864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634185"/>
            <a:ext cx="763284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Hrábě na trávu mají 22 zubů. Při hrabání Pepíček 3 zuby vylomil. </a:t>
            </a:r>
          </a:p>
          <a:p>
            <a:r>
              <a:rPr lang="cs-CZ" dirty="0" smtClean="0"/>
              <a:t>a) Kolik zubu zůstalo na hrábích ? </a:t>
            </a:r>
          </a:p>
          <a:p>
            <a:r>
              <a:rPr lang="cs-CZ" dirty="0" smtClean="0"/>
              <a:t>b) Je vypočítaný výsledek sudý nebo lichý?</a:t>
            </a:r>
          </a:p>
          <a:p>
            <a:endParaRPr lang="cs-CZ" dirty="0" smtClean="0"/>
          </a:p>
          <a:p>
            <a:r>
              <a:rPr lang="cs-CZ" dirty="0" smtClean="0"/>
              <a:t>Mají ......................................  22 zubů</a:t>
            </a:r>
          </a:p>
          <a:p>
            <a:r>
              <a:rPr lang="cs-CZ" dirty="0" smtClean="0"/>
              <a:t>Vylomil ................................      3 zuby</a:t>
            </a:r>
          </a:p>
          <a:p>
            <a:r>
              <a:rPr lang="cs-CZ" dirty="0" smtClean="0"/>
              <a:t>Zůstalo .................................     X</a:t>
            </a:r>
          </a:p>
          <a:p>
            <a:endParaRPr lang="cs-CZ" dirty="0" smtClean="0"/>
          </a:p>
          <a:p>
            <a:r>
              <a:rPr lang="cs-CZ" dirty="0" smtClean="0"/>
              <a:t>a) Na hrábích zůstalo  .....    zubů.</a:t>
            </a:r>
          </a:p>
          <a:p>
            <a:r>
              <a:rPr lang="cs-CZ" dirty="0" smtClean="0"/>
              <a:t>b)        </a:t>
            </a:r>
          </a:p>
          <a:p>
            <a:r>
              <a:rPr lang="cs-CZ" dirty="0" smtClean="0"/>
              <a:t> Lichý počet                        Sudý počet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5661480" y="3127670"/>
            <a:ext cx="765511" cy="66067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5713601" y="4281832"/>
            <a:ext cx="765511" cy="66067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5773365" y="3921030"/>
            <a:ext cx="668860" cy="228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-</a:t>
            </a:r>
          </a:p>
        </p:txBody>
      </p:sp>
      <p:sp>
        <p:nvSpPr>
          <p:cNvPr id="35" name="Ovál 34"/>
          <p:cNvSpPr/>
          <p:nvPr/>
        </p:nvSpPr>
        <p:spPr>
          <a:xfrm>
            <a:off x="7267812" y="3127669"/>
            <a:ext cx="765511" cy="66067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36" name="Ovál 35"/>
          <p:cNvSpPr/>
          <p:nvPr/>
        </p:nvSpPr>
        <p:spPr>
          <a:xfrm>
            <a:off x="7263131" y="4281832"/>
            <a:ext cx="765511" cy="66067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7359524" y="3913256"/>
            <a:ext cx="668860" cy="228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5925694" y="4981607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511853" y="496801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40" name="Ovál 39"/>
          <p:cNvSpPr/>
          <p:nvPr/>
        </p:nvSpPr>
        <p:spPr>
          <a:xfrm>
            <a:off x="5745919" y="5572306"/>
            <a:ext cx="765511" cy="66067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41" name="Ovál 40"/>
          <p:cNvSpPr/>
          <p:nvPr/>
        </p:nvSpPr>
        <p:spPr>
          <a:xfrm>
            <a:off x="7359524" y="5572306"/>
            <a:ext cx="765511" cy="66067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25</a:t>
            </a:r>
            <a:endParaRPr lang="cs-CZ" dirty="0"/>
          </a:p>
        </p:txBody>
      </p:sp>
      <p:pic>
        <p:nvPicPr>
          <p:cNvPr id="19" name="Picture 4" descr="C:\Users\April\AppData\Local\Microsoft\Windows\Temporary Internet Files\Content.IE5\XGJZ7P72\MC90021510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5419" y="1124744"/>
            <a:ext cx="1589213" cy="1514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eselý obličej 2"/>
          <p:cNvSpPr/>
          <p:nvPr/>
        </p:nvSpPr>
        <p:spPr>
          <a:xfrm>
            <a:off x="1234480" y="5913149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2959975" y="5916430"/>
            <a:ext cx="457200" cy="457200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tyřiadvaceticípá hvězda 5"/>
          <p:cNvSpPr/>
          <p:nvPr/>
        </p:nvSpPr>
        <p:spPr>
          <a:xfrm>
            <a:off x="1114128" y="5819987"/>
            <a:ext cx="685800" cy="679900"/>
          </a:xfrm>
          <a:prstGeom prst="star24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Čtyřiadvaceticípá hvězda 22"/>
          <p:cNvSpPr/>
          <p:nvPr/>
        </p:nvSpPr>
        <p:spPr>
          <a:xfrm>
            <a:off x="2845675" y="5819987"/>
            <a:ext cx="685800" cy="679900"/>
          </a:xfrm>
          <a:prstGeom prst="star24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386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40" grpId="0" animBg="1"/>
      <p:bldP spid="41" grpId="0" animBg="1"/>
      <p:bldP spid="6" grpId="0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http://</a:t>
            </a:r>
            <a:r>
              <a:rPr lang="cs-CZ" dirty="0" smtClean="0"/>
              <a:t>office.microsoft.com/klipart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243793" y="6232983"/>
            <a:ext cx="871823" cy="50864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851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467</Words>
  <Application>Microsoft Office PowerPoint</Application>
  <PresentationFormat>Předvádění na obrazovce (4:3)</PresentationFormat>
  <Paragraphs>106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Sudá a lichá čísla VY_32_INOVACE_1C_16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Sudá a lichá čísla VY_32_INOVACE_1C_16 Číslo projektu: CZ.1.07/1.5.00/34.1056</dc:title>
  <dc:creator>April</dc:creator>
  <cp:lastModifiedBy>uzivatel</cp:lastModifiedBy>
  <cp:revision>5</cp:revision>
  <dcterms:created xsi:type="dcterms:W3CDTF">2011-08-15T15:54:10Z</dcterms:created>
  <dcterms:modified xsi:type="dcterms:W3CDTF">2013-01-25T10:36:49Z</dcterms:modified>
</cp:coreProperties>
</file>