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65" d="100"/>
          <a:sy n="65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25909-42A7-4663-98DE-3041A51587C0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F03729-9A2B-4EFA-8D56-CADCA4F1C4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407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314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793C4-70FA-43E6-AE65-FCC1BFC33C4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172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2236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919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893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156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57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287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5806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4952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4851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4028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7464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F96B90-01AF-4729-845E-8BEBD1BEAEFE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21269-86D0-4FC8-958F-50563B2ED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39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dirty="0" smtClean="0"/>
              <a:t>Zaokrouhlování čísel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VY_32_INOVACE_1C_17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103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6585109"/>
              </p:ext>
            </p:extLst>
          </p:nvPr>
        </p:nvGraphicFramePr>
        <p:xfrm>
          <a:off x="518161" y="1052736"/>
          <a:ext cx="8280920" cy="46886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si zopakují pravidla pro zaokrouhlování čísel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na desítky a na stovky.  Pomocí interaktivního cvičení si procvičují zaokrouhlování čísel na desítky a na stovky. Žáci skrytým perem zakroužkují správný výsledek a po kliknutím myší na správný výsledek ve čtverci se objeví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 úsměvem. 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Antonie Veselá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</a:t>
                      </a:r>
                    </a:p>
                  </a:txBody>
                  <a:tcPr marL="8466" marR="8466" marT="8466" marB="8466" anchor="ctr"/>
                </a:tc>
              </a:tr>
              <a:tr h="7369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1.stupeň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12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5.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17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47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340768"/>
            <a:ext cx="94474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7030A0"/>
                </a:solidFill>
              </a:rPr>
              <a:t>Čísla : </a:t>
            </a:r>
            <a:r>
              <a:rPr lang="cs-CZ" sz="3600" b="1" u="sng" dirty="0" smtClean="0">
                <a:solidFill>
                  <a:srgbClr val="7030A0"/>
                </a:solidFill>
              </a:rPr>
              <a:t>0 1 2 3 4 </a:t>
            </a:r>
          </a:p>
          <a:p>
            <a:r>
              <a:rPr lang="cs-CZ" sz="3600" dirty="0" smtClean="0">
                <a:solidFill>
                  <a:srgbClr val="7030A0"/>
                </a:solidFill>
              </a:rPr>
              <a:t>se zaokrouhlují směrem </a:t>
            </a:r>
            <a:r>
              <a:rPr lang="cs-CZ" sz="3600" b="1" u="sng" dirty="0" smtClean="0">
                <a:solidFill>
                  <a:srgbClr val="7030A0"/>
                </a:solidFill>
              </a:rPr>
              <a:t>dolů</a:t>
            </a:r>
            <a:endParaRPr lang="cs-CZ" sz="3600" b="1" u="sng" dirty="0">
              <a:solidFill>
                <a:srgbClr val="7030A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3068960"/>
            <a:ext cx="8666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Čísla : </a:t>
            </a:r>
            <a:r>
              <a:rPr lang="cs-CZ" sz="3600" b="1" u="sng" dirty="0" smtClean="0">
                <a:solidFill>
                  <a:srgbClr val="FF0000"/>
                </a:solidFill>
              </a:rPr>
              <a:t>5 6 7 8 9 </a:t>
            </a:r>
          </a:p>
          <a:p>
            <a:r>
              <a:rPr lang="cs-CZ" sz="3600" dirty="0" smtClean="0">
                <a:solidFill>
                  <a:srgbClr val="FF0000"/>
                </a:solidFill>
              </a:rPr>
              <a:t>se zaokrouhlují směrem </a:t>
            </a:r>
            <a:r>
              <a:rPr lang="cs-CZ" sz="3600" b="1" u="sng" dirty="0" smtClean="0">
                <a:solidFill>
                  <a:srgbClr val="FF0000"/>
                </a:solidFill>
              </a:rPr>
              <a:t>nahoru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7943441" y="6289285"/>
            <a:ext cx="1042416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uzivatel\AppData\Local\Microsoft\Windows\Temporary Internet Files\Content.IE5\9BRHG7ZI\MM900395696[1]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735" y="1329906"/>
            <a:ext cx="1297705" cy="121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02KQOVLI\MM900395699[1]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735" y="3513953"/>
            <a:ext cx="1297705" cy="1211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43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Šipka doprava 13"/>
          <p:cNvSpPr/>
          <p:nvPr/>
        </p:nvSpPr>
        <p:spPr>
          <a:xfrm>
            <a:off x="5724128" y="2820710"/>
            <a:ext cx="1572488" cy="8768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eva 12"/>
          <p:cNvSpPr/>
          <p:nvPr/>
        </p:nvSpPr>
        <p:spPr>
          <a:xfrm>
            <a:off x="2699792" y="2820710"/>
            <a:ext cx="1602041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187624" y="1268760"/>
            <a:ext cx="74168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lain" startAt="9"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</a:t>
            </a:r>
            <a:r>
              <a:rPr lang="cs-CZ" sz="2800" dirty="0" smtClean="0"/>
              <a:t>Zaokrouhlování na desítky :          </a:t>
            </a:r>
          </a:p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                 </a:t>
            </a:r>
            <a:r>
              <a:rPr lang="cs-CZ" sz="2800" b="1" dirty="0" smtClean="0"/>
              <a:t>Pravidlo :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                  </a:t>
            </a:r>
          </a:p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                     </a:t>
            </a:r>
            <a:r>
              <a:rPr lang="cs-CZ" sz="2800" b="1" dirty="0" smtClean="0"/>
              <a:t>dolů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nahoru</a:t>
            </a:r>
          </a:p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5                   0 1 2 3 4                    5 6 7 8 9</a:t>
            </a:r>
          </a:p>
          <a:p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                          </a:t>
            </a:r>
            <a:r>
              <a:rPr lang="cs-CZ" sz="2800" b="1" dirty="0" smtClean="0"/>
              <a:t>.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cs-CZ" sz="2800" b="1" dirty="0" smtClean="0"/>
              <a:t>   </a:t>
            </a:r>
          </a:p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                                   </a:t>
            </a:r>
            <a:r>
              <a:rPr lang="cs-CZ" sz="2400" dirty="0" smtClean="0"/>
              <a:t>čteme </a:t>
            </a:r>
            <a:r>
              <a:rPr lang="cs-CZ" sz="2400" b="1" dirty="0" smtClean="0"/>
              <a:t>rovná se přibližně</a:t>
            </a:r>
          </a:p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800" dirty="0" smtClean="0"/>
          </a:p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                </a:t>
            </a:r>
            <a:r>
              <a:rPr lang="cs-CZ" sz="2000" b="1" u="sng" dirty="0" smtClean="0"/>
              <a:t>34</a:t>
            </a:r>
            <a:r>
              <a:rPr lang="cs-CZ" sz="2000" dirty="0" smtClean="0"/>
              <a:t> zaokrouhlíme na </a:t>
            </a:r>
            <a:r>
              <a:rPr lang="cs-CZ" sz="2000" b="1" u="sng" dirty="0" smtClean="0"/>
              <a:t>30</a:t>
            </a:r>
            <a:r>
              <a:rPr lang="cs-CZ" sz="2000" dirty="0" smtClean="0"/>
              <a:t>(dolů)</a:t>
            </a:r>
          </a:p>
          <a:p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                 </a:t>
            </a:r>
            <a:r>
              <a:rPr lang="cs-CZ" sz="2000" b="1" u="sng" dirty="0" smtClean="0"/>
              <a:t>35</a:t>
            </a:r>
            <a:r>
              <a:rPr lang="cs-CZ" sz="2000" dirty="0" smtClean="0"/>
              <a:t> zaokrouhlíme na </a:t>
            </a:r>
            <a:r>
              <a:rPr lang="cs-CZ" sz="2000" b="1" u="sng" dirty="0" smtClean="0"/>
              <a:t>40</a:t>
            </a:r>
            <a:r>
              <a:rPr lang="cs-CZ" sz="2000" dirty="0" smtClean="0"/>
              <a:t> (nahoru)</a:t>
            </a:r>
            <a:endParaRPr lang="cs-CZ" sz="2800" dirty="0"/>
          </a:p>
        </p:txBody>
      </p:sp>
      <p:cxnSp>
        <p:nvCxnSpPr>
          <p:cNvPr id="4" name="Přímá spojnice se šipkou 3"/>
          <p:cNvCxnSpPr/>
          <p:nvPr/>
        </p:nvCxnSpPr>
        <p:spPr>
          <a:xfrm flipV="1">
            <a:off x="2123728" y="1268760"/>
            <a:ext cx="0" cy="2160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123728" y="3933056"/>
            <a:ext cx="0" cy="23118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Je rovno 14"/>
          <p:cNvSpPr/>
          <p:nvPr/>
        </p:nvSpPr>
        <p:spPr>
          <a:xfrm>
            <a:off x="3501077" y="4452931"/>
            <a:ext cx="508070" cy="291810"/>
          </a:xfrm>
          <a:prstGeom prst="mathEqual">
            <a:avLst>
              <a:gd name="adj1" fmla="val 23520"/>
              <a:gd name="adj2" fmla="val 3719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lačítko akce: Zpět nebo Předchozí 9">
            <a:hlinkClick r:id="" action="ppaction://hlinkshowjump?jump=previousslide" highlightClick="1"/>
          </p:cNvPr>
          <p:cNvSpPr/>
          <p:nvPr/>
        </p:nvSpPr>
        <p:spPr>
          <a:xfrm>
            <a:off x="180999" y="6289285"/>
            <a:ext cx="1042416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7943441" y="6289285"/>
            <a:ext cx="1042416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605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eselý obličej 12"/>
          <p:cNvSpPr/>
          <p:nvPr/>
        </p:nvSpPr>
        <p:spPr>
          <a:xfrm>
            <a:off x="2932397" y="1850735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3955198" y="1857266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4149420" y="2996952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3059832" y="2996952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41036" y="319296"/>
            <a:ext cx="845003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Zaokrouhli na desítky, perem zakroužkuj správný výsledek a zkontroluj kliknutím.</a:t>
            </a:r>
          </a:p>
          <a:p>
            <a:endParaRPr lang="cs-CZ" dirty="0"/>
          </a:p>
          <a:p>
            <a:r>
              <a:rPr lang="cs-CZ" sz="3200" dirty="0" smtClean="0"/>
              <a:t>18</a:t>
            </a:r>
            <a:r>
              <a:rPr lang="cs-CZ" dirty="0" smtClean="0"/>
              <a:t>    zaokrouhlíme na </a:t>
            </a:r>
          </a:p>
          <a:p>
            <a:endParaRPr lang="cs-CZ" sz="3200" dirty="0" smtClean="0"/>
          </a:p>
          <a:p>
            <a:r>
              <a:rPr lang="cs-CZ" sz="3200" dirty="0" smtClean="0"/>
              <a:t>54  </a:t>
            </a:r>
            <a:r>
              <a:rPr lang="cs-CZ" dirty="0" smtClean="0"/>
              <a:t>zaokrouhlíme na  </a:t>
            </a:r>
            <a:endParaRPr lang="cs-CZ" dirty="0"/>
          </a:p>
          <a:p>
            <a:endParaRPr lang="cs-CZ" sz="3200" dirty="0"/>
          </a:p>
          <a:p>
            <a:r>
              <a:rPr lang="cs-CZ" sz="3200" dirty="0" smtClean="0"/>
              <a:t>32 </a:t>
            </a:r>
            <a:r>
              <a:rPr lang="cs-CZ" dirty="0" smtClean="0"/>
              <a:t>zaokrouhlíme na </a:t>
            </a:r>
            <a:endParaRPr lang="cs-CZ" dirty="0"/>
          </a:p>
          <a:p>
            <a:endParaRPr lang="cs-CZ" sz="3200" dirty="0" smtClean="0"/>
          </a:p>
          <a:p>
            <a:r>
              <a:rPr lang="cs-CZ" sz="3200" dirty="0" smtClean="0"/>
              <a:t>60 </a:t>
            </a:r>
            <a:r>
              <a:rPr lang="cs-CZ" dirty="0"/>
              <a:t>zaokrouhlíme na </a:t>
            </a:r>
            <a:endParaRPr lang="cs-CZ" dirty="0" smtClean="0"/>
          </a:p>
          <a:p>
            <a:endParaRPr lang="cs-CZ" sz="3200" dirty="0" smtClean="0"/>
          </a:p>
          <a:p>
            <a:r>
              <a:rPr lang="cs-CZ" sz="3200" dirty="0" smtClean="0"/>
              <a:t>25 </a:t>
            </a:r>
            <a:r>
              <a:rPr lang="cs-CZ" dirty="0"/>
              <a:t>zaokrouhlíme na </a:t>
            </a:r>
          </a:p>
          <a:p>
            <a:endParaRPr lang="cs-CZ" dirty="0"/>
          </a:p>
        </p:txBody>
      </p:sp>
      <p:sp>
        <p:nvSpPr>
          <p:cNvPr id="3" name="Veselý obličej 2"/>
          <p:cNvSpPr/>
          <p:nvPr/>
        </p:nvSpPr>
        <p:spPr>
          <a:xfrm>
            <a:off x="2870344" y="858781"/>
            <a:ext cx="369508" cy="495464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eselý obličej 3"/>
          <p:cNvSpPr/>
          <p:nvPr/>
        </p:nvSpPr>
        <p:spPr>
          <a:xfrm>
            <a:off x="3950464" y="862051"/>
            <a:ext cx="378976" cy="488942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787983" y="782477"/>
            <a:ext cx="61680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866098" y="785729"/>
            <a:ext cx="61680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798529" y="1786275"/>
            <a:ext cx="61680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881699" y="1786275"/>
            <a:ext cx="61680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6</a:t>
            </a:r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4" name="Veselý obličej 13"/>
          <p:cNvSpPr/>
          <p:nvPr/>
        </p:nvSpPr>
        <p:spPr>
          <a:xfrm>
            <a:off x="3959932" y="4018541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2870344" y="4738621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2851739" y="4018541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3903559" y="4748887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804396" y="2794387"/>
            <a:ext cx="61680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3883383" y="4604853"/>
            <a:ext cx="61680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2787983" y="3730491"/>
            <a:ext cx="61680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60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2775190" y="4604853"/>
            <a:ext cx="61680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3883383" y="3741524"/>
            <a:ext cx="61680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883383" y="2794387"/>
            <a:ext cx="616802" cy="64807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</a:t>
            </a:r>
            <a:endParaRPr lang="cs-CZ" dirty="0"/>
          </a:p>
        </p:txBody>
      </p:sp>
      <p:sp>
        <p:nvSpPr>
          <p:cNvPr id="27" name="Tlačítko akce: Zpět nebo Předchozí 26">
            <a:hlinkClick r:id="" action="ppaction://hlinkshowjump?jump=previousslide" highlightClick="1"/>
          </p:cNvPr>
          <p:cNvSpPr/>
          <p:nvPr/>
        </p:nvSpPr>
        <p:spPr>
          <a:xfrm>
            <a:off x="180999" y="6289285"/>
            <a:ext cx="1042416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lačítko akce: Dopředu nebo Další 28">
            <a:hlinkClick r:id="" action="ppaction://hlinkshowjump?jump=nextslide" highlightClick="1"/>
          </p:cNvPr>
          <p:cNvSpPr/>
          <p:nvPr/>
        </p:nvSpPr>
        <p:spPr>
          <a:xfrm>
            <a:off x="7943441" y="6289285"/>
            <a:ext cx="1042416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4791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0444" y="226087"/>
            <a:ext cx="845003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Zaokrouhli na desítky, perem zakroužkuj správný výsledek a zkontroluj kliknutím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sz="3200" dirty="0" smtClean="0"/>
              <a:t>325</a:t>
            </a:r>
            <a:r>
              <a:rPr lang="cs-CZ" dirty="0" smtClean="0"/>
              <a:t>    zaokrouhlíme na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z="3200" dirty="0" smtClean="0"/>
              <a:t>417  </a:t>
            </a:r>
            <a:r>
              <a:rPr lang="cs-CZ" dirty="0" smtClean="0"/>
              <a:t>zaokrouhlíme na  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3200" dirty="0" smtClean="0"/>
              <a:t>721 </a:t>
            </a:r>
            <a:r>
              <a:rPr lang="cs-CZ" dirty="0" smtClean="0"/>
              <a:t>zaokrouhlíme na 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sz="3200" dirty="0" smtClean="0"/>
              <a:t>444 </a:t>
            </a:r>
            <a:r>
              <a:rPr lang="cs-CZ" dirty="0"/>
              <a:t>zaokrouhlíme na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3200" dirty="0" smtClean="0"/>
              <a:t>803 </a:t>
            </a:r>
            <a:r>
              <a:rPr lang="cs-CZ" dirty="0"/>
              <a:t>zaokrouhlíme na </a:t>
            </a:r>
          </a:p>
          <a:p>
            <a:endParaRPr lang="cs-CZ" dirty="0"/>
          </a:p>
        </p:txBody>
      </p:sp>
      <p:sp>
        <p:nvSpPr>
          <p:cNvPr id="10" name="Veselý obličej 9"/>
          <p:cNvSpPr/>
          <p:nvPr/>
        </p:nvSpPr>
        <p:spPr>
          <a:xfrm>
            <a:off x="4132135" y="2483611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3030056" y="2483611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eselý obličej 2"/>
          <p:cNvSpPr/>
          <p:nvPr/>
        </p:nvSpPr>
        <p:spPr>
          <a:xfrm>
            <a:off x="3059832" y="1444229"/>
            <a:ext cx="369508" cy="495464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eselý obličej 3"/>
          <p:cNvSpPr/>
          <p:nvPr/>
        </p:nvSpPr>
        <p:spPr>
          <a:xfrm>
            <a:off x="4139952" y="1447499"/>
            <a:ext cx="369508" cy="495464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925639" y="1367925"/>
            <a:ext cx="61680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320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005759" y="1380413"/>
            <a:ext cx="61680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330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925639" y="2384229"/>
            <a:ext cx="61680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420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008809" y="2384229"/>
            <a:ext cx="61680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410</a:t>
            </a:r>
            <a:endParaRPr lang="cs-CZ" dirty="0"/>
          </a:p>
        </p:txBody>
      </p:sp>
      <p:sp>
        <p:nvSpPr>
          <p:cNvPr id="11" name="Veselý obličej 10"/>
          <p:cNvSpPr/>
          <p:nvPr/>
        </p:nvSpPr>
        <p:spPr>
          <a:xfrm>
            <a:off x="4144686" y="3354667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3030056" y="3414460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4132135" y="4547634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3059832" y="5625625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3054020" y="4509275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4113428" y="5590208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937526" y="3395305"/>
            <a:ext cx="61680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720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3994313" y="5494097"/>
            <a:ext cx="61680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800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2915093" y="4416106"/>
            <a:ext cx="61680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440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2931506" y="5515610"/>
            <a:ext cx="61680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810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3994313" y="4423657"/>
            <a:ext cx="61680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450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3978115" y="3362580"/>
            <a:ext cx="61680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730</a:t>
            </a:r>
            <a:endParaRPr lang="cs-CZ" dirty="0"/>
          </a:p>
        </p:txBody>
      </p:sp>
      <p:sp>
        <p:nvSpPr>
          <p:cNvPr id="27" name="Tlačítko akce: Zpět nebo Předchozí 26">
            <a:hlinkClick r:id="" action="ppaction://hlinkshowjump?jump=previousslide" highlightClick="1"/>
          </p:cNvPr>
          <p:cNvSpPr/>
          <p:nvPr/>
        </p:nvSpPr>
        <p:spPr>
          <a:xfrm>
            <a:off x="180999" y="6431443"/>
            <a:ext cx="1042416" cy="3790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lačítko akce: Dopředu nebo Další 28">
            <a:hlinkClick r:id="" action="ppaction://hlinkshowjump?jump=nextslide" highlightClick="1"/>
          </p:cNvPr>
          <p:cNvSpPr/>
          <p:nvPr/>
        </p:nvSpPr>
        <p:spPr>
          <a:xfrm>
            <a:off x="7943441" y="6289285"/>
            <a:ext cx="1042416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332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leva 5"/>
          <p:cNvSpPr/>
          <p:nvPr/>
        </p:nvSpPr>
        <p:spPr>
          <a:xfrm>
            <a:off x="2627784" y="3091181"/>
            <a:ext cx="1633106" cy="70065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4932040" y="3055177"/>
            <a:ext cx="1626480" cy="772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627784" y="1268760"/>
            <a:ext cx="40612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Zaokrouhlování na </a:t>
            </a:r>
            <a:r>
              <a:rPr lang="cs-CZ" sz="2800" dirty="0" smtClean="0"/>
              <a:t>stovky </a:t>
            </a:r>
            <a:r>
              <a:rPr lang="cs-CZ" sz="2800" dirty="0"/>
              <a:t>:</a:t>
            </a:r>
          </a:p>
        </p:txBody>
      </p:sp>
      <p:sp>
        <p:nvSpPr>
          <p:cNvPr id="3" name="Obdélník 2"/>
          <p:cNvSpPr/>
          <p:nvPr/>
        </p:nvSpPr>
        <p:spPr>
          <a:xfrm>
            <a:off x="107505" y="1844824"/>
            <a:ext cx="8725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/>
              <a:t>Pravidlo </a:t>
            </a:r>
            <a:r>
              <a:rPr lang="cs-CZ" sz="2800" b="1" dirty="0" smtClean="0"/>
              <a:t>: rozhodující je číslice na místě desítek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1691680" y="2708921"/>
            <a:ext cx="5166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r>
              <a:rPr lang="cs-CZ" sz="2800" b="1" dirty="0" smtClean="0"/>
              <a:t>dolů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nahoru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0 1 2 3 4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5 6 7 8 9</a:t>
            </a:r>
          </a:p>
        </p:txBody>
      </p:sp>
      <p:sp>
        <p:nvSpPr>
          <p:cNvPr id="7" name="Obdélník 6"/>
          <p:cNvSpPr/>
          <p:nvPr/>
        </p:nvSpPr>
        <p:spPr>
          <a:xfrm>
            <a:off x="2483768" y="4869160"/>
            <a:ext cx="4374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u="sng" dirty="0" smtClean="0"/>
              <a:t>9</a:t>
            </a:r>
            <a:r>
              <a:rPr lang="cs-CZ" sz="2400" b="1" u="sng" dirty="0" smtClean="0">
                <a:solidFill>
                  <a:srgbClr val="FF0000"/>
                </a:solidFill>
              </a:rPr>
              <a:t>3</a:t>
            </a:r>
            <a:r>
              <a:rPr lang="cs-CZ" sz="2400" b="1" u="sng" dirty="0" smtClean="0"/>
              <a:t>6</a:t>
            </a:r>
            <a:r>
              <a:rPr lang="cs-CZ" sz="2400" dirty="0" smtClean="0"/>
              <a:t> </a:t>
            </a:r>
            <a:r>
              <a:rPr lang="cs-CZ" sz="2400" dirty="0"/>
              <a:t>zaokrouhlíme na </a:t>
            </a:r>
            <a:r>
              <a:rPr lang="cs-CZ" sz="2400" b="1" u="sng" dirty="0" smtClean="0"/>
              <a:t>900 </a:t>
            </a:r>
            <a:r>
              <a:rPr lang="cs-CZ" sz="2400" dirty="0" smtClean="0"/>
              <a:t>(dolů</a:t>
            </a:r>
            <a:r>
              <a:rPr lang="cs-CZ" sz="2400" dirty="0"/>
              <a:t>)</a:t>
            </a:r>
          </a:p>
        </p:txBody>
      </p:sp>
      <p:sp>
        <p:nvSpPr>
          <p:cNvPr id="8" name="Obdélník 7"/>
          <p:cNvSpPr/>
          <p:nvPr/>
        </p:nvSpPr>
        <p:spPr>
          <a:xfrm>
            <a:off x="2483768" y="5373216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u="sng" dirty="0" smtClean="0"/>
              <a:t>1</a:t>
            </a:r>
            <a:r>
              <a:rPr lang="cs-CZ" sz="2400" b="1" u="sng" dirty="0" smtClean="0">
                <a:solidFill>
                  <a:srgbClr val="FF0000"/>
                </a:solidFill>
              </a:rPr>
              <a:t>5</a:t>
            </a:r>
            <a:r>
              <a:rPr lang="cs-CZ" sz="2400" b="1" u="sng" dirty="0" smtClean="0"/>
              <a:t>2</a:t>
            </a:r>
            <a:r>
              <a:rPr lang="cs-CZ" sz="2400" dirty="0" smtClean="0"/>
              <a:t> </a:t>
            </a:r>
            <a:r>
              <a:rPr lang="cs-CZ" sz="2400" dirty="0"/>
              <a:t>zaokrouhlíme na </a:t>
            </a:r>
            <a:r>
              <a:rPr lang="cs-CZ" sz="2400" b="1" u="sng" dirty="0" smtClean="0"/>
              <a:t>200</a:t>
            </a:r>
            <a:r>
              <a:rPr lang="cs-CZ" sz="2400" dirty="0"/>
              <a:t> </a:t>
            </a:r>
            <a:r>
              <a:rPr lang="cs-CZ" sz="2400" dirty="0" smtClean="0"/>
              <a:t>(nahoru</a:t>
            </a:r>
            <a:r>
              <a:rPr lang="cs-CZ" sz="2400" dirty="0"/>
              <a:t>)</a:t>
            </a:r>
          </a:p>
        </p:txBody>
      </p:sp>
      <p:sp>
        <p:nvSpPr>
          <p:cNvPr id="12" name="Tlačítko akce: Zpět nebo Předchozí 11">
            <a:hlinkClick r:id="" action="ppaction://hlinkshowjump?jump=previousslide" highlightClick="1"/>
          </p:cNvPr>
          <p:cNvSpPr/>
          <p:nvPr/>
        </p:nvSpPr>
        <p:spPr>
          <a:xfrm>
            <a:off x="180999" y="6289285"/>
            <a:ext cx="1042416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lačítko akce: Dopředu nebo Další 12">
            <a:hlinkClick r:id="" action="ppaction://hlinkshowjump?jump=nextslide" highlightClick="1"/>
          </p:cNvPr>
          <p:cNvSpPr/>
          <p:nvPr/>
        </p:nvSpPr>
        <p:spPr>
          <a:xfrm>
            <a:off x="7943441" y="6289285"/>
            <a:ext cx="1042416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610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Veselý obličej 9"/>
          <p:cNvSpPr/>
          <p:nvPr/>
        </p:nvSpPr>
        <p:spPr>
          <a:xfrm>
            <a:off x="4149420" y="2996952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3059832" y="2996952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95537" y="1209046"/>
            <a:ext cx="845003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Zaokrouhli na stovky, perem zakroužkuj správný výsledek a zkontroluj kliknutím.</a:t>
            </a:r>
          </a:p>
          <a:p>
            <a:endParaRPr lang="cs-CZ" dirty="0"/>
          </a:p>
          <a:p>
            <a:r>
              <a:rPr lang="cs-CZ" sz="3200" dirty="0" smtClean="0"/>
              <a:t>530</a:t>
            </a:r>
            <a:r>
              <a:rPr lang="cs-CZ" dirty="0" smtClean="0"/>
              <a:t>    zaokrouhlíme na </a:t>
            </a:r>
          </a:p>
          <a:p>
            <a:endParaRPr lang="cs-CZ" sz="3200" dirty="0" smtClean="0"/>
          </a:p>
          <a:p>
            <a:r>
              <a:rPr lang="cs-CZ" sz="3200" dirty="0" smtClean="0"/>
              <a:t>780  </a:t>
            </a:r>
            <a:r>
              <a:rPr lang="cs-CZ" dirty="0" smtClean="0"/>
              <a:t>zaokrouhlíme na  </a:t>
            </a:r>
            <a:endParaRPr lang="cs-CZ" dirty="0"/>
          </a:p>
          <a:p>
            <a:endParaRPr lang="cs-CZ" sz="3200" dirty="0"/>
          </a:p>
          <a:p>
            <a:r>
              <a:rPr lang="cs-CZ" sz="3200" dirty="0" smtClean="0"/>
              <a:t>240 </a:t>
            </a:r>
            <a:r>
              <a:rPr lang="cs-CZ" dirty="0" smtClean="0"/>
              <a:t>zaokrouhlíme na </a:t>
            </a:r>
            <a:endParaRPr lang="cs-CZ" dirty="0"/>
          </a:p>
          <a:p>
            <a:endParaRPr lang="cs-CZ" sz="3200" dirty="0" smtClean="0"/>
          </a:p>
          <a:p>
            <a:r>
              <a:rPr lang="cs-CZ" sz="3200" dirty="0" smtClean="0"/>
              <a:t>170 </a:t>
            </a:r>
            <a:r>
              <a:rPr lang="cs-CZ" dirty="0"/>
              <a:t>zaokrouhlíme na </a:t>
            </a:r>
            <a:endParaRPr lang="cs-CZ" dirty="0" smtClean="0"/>
          </a:p>
          <a:p>
            <a:endParaRPr lang="cs-CZ" sz="3200" dirty="0" smtClean="0"/>
          </a:p>
          <a:p>
            <a:r>
              <a:rPr lang="cs-CZ" sz="3200" dirty="0" smtClean="0"/>
              <a:t>660 </a:t>
            </a:r>
            <a:r>
              <a:rPr lang="cs-CZ" dirty="0"/>
              <a:t>zaokrouhlíme na </a:t>
            </a:r>
          </a:p>
          <a:p>
            <a:endParaRPr lang="cs-CZ" dirty="0"/>
          </a:p>
        </p:txBody>
      </p:sp>
      <p:sp>
        <p:nvSpPr>
          <p:cNvPr id="3" name="Veselý obličej 2"/>
          <p:cNvSpPr/>
          <p:nvPr/>
        </p:nvSpPr>
        <p:spPr>
          <a:xfrm>
            <a:off x="3059832" y="1925424"/>
            <a:ext cx="369508" cy="495464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eselý obličej 3"/>
          <p:cNvSpPr/>
          <p:nvPr/>
        </p:nvSpPr>
        <p:spPr>
          <a:xfrm>
            <a:off x="4139952" y="1928694"/>
            <a:ext cx="369508" cy="495464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936185" y="1836632"/>
            <a:ext cx="616802" cy="648072"/>
          </a:xfrm>
          <a:prstGeom prst="rect">
            <a:avLst/>
          </a:prstGeom>
          <a:solidFill>
            <a:srgbClr val="DD2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600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016305" y="1849120"/>
            <a:ext cx="616802" cy="648072"/>
          </a:xfrm>
          <a:prstGeom prst="rect">
            <a:avLst/>
          </a:prstGeom>
          <a:solidFill>
            <a:srgbClr val="DD2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936185" y="2852936"/>
            <a:ext cx="616802" cy="648072"/>
          </a:xfrm>
          <a:prstGeom prst="rect">
            <a:avLst/>
          </a:prstGeom>
          <a:solidFill>
            <a:srgbClr val="DD2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800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019355" y="2852936"/>
            <a:ext cx="616802" cy="648072"/>
          </a:xfrm>
          <a:prstGeom prst="rect">
            <a:avLst/>
          </a:prstGeom>
          <a:solidFill>
            <a:srgbClr val="DD2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700</a:t>
            </a:r>
            <a:endParaRPr lang="cs-CZ" dirty="0"/>
          </a:p>
        </p:txBody>
      </p:sp>
      <p:sp>
        <p:nvSpPr>
          <p:cNvPr id="11" name="Veselý obličej 10"/>
          <p:cNvSpPr/>
          <p:nvPr/>
        </p:nvSpPr>
        <p:spPr>
          <a:xfrm>
            <a:off x="4144686" y="4005064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3059832" y="4075675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4149420" y="5085184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3059832" y="5805264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3041227" y="5085184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4093047" y="5815530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942052" y="3861048"/>
            <a:ext cx="616802" cy="648072"/>
          </a:xfrm>
          <a:prstGeom prst="rect">
            <a:avLst/>
          </a:prstGeom>
          <a:solidFill>
            <a:srgbClr val="DD2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021039" y="5671514"/>
            <a:ext cx="616802" cy="648072"/>
          </a:xfrm>
          <a:prstGeom prst="rect">
            <a:avLst/>
          </a:prstGeom>
          <a:solidFill>
            <a:srgbClr val="DD2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700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2925639" y="4797152"/>
            <a:ext cx="616802" cy="648072"/>
          </a:xfrm>
          <a:prstGeom prst="rect">
            <a:avLst/>
          </a:prstGeom>
          <a:solidFill>
            <a:srgbClr val="DD2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2912846" y="5671514"/>
            <a:ext cx="616802" cy="648072"/>
          </a:xfrm>
          <a:prstGeom prst="rect">
            <a:avLst/>
          </a:prstGeom>
          <a:solidFill>
            <a:srgbClr val="DD2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800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4021039" y="4808185"/>
            <a:ext cx="616802" cy="648072"/>
          </a:xfrm>
          <a:prstGeom prst="rect">
            <a:avLst/>
          </a:prstGeom>
          <a:solidFill>
            <a:srgbClr val="DD2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4021039" y="3861048"/>
            <a:ext cx="616802" cy="648072"/>
          </a:xfrm>
          <a:prstGeom prst="rect">
            <a:avLst/>
          </a:prstGeom>
          <a:solidFill>
            <a:srgbClr val="DD2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7" name="Tlačítko akce: Zpět nebo Předchozí 26">
            <a:hlinkClick r:id="" action="ppaction://hlinkshowjump?jump=previousslide" highlightClick="1"/>
          </p:cNvPr>
          <p:cNvSpPr/>
          <p:nvPr/>
        </p:nvSpPr>
        <p:spPr>
          <a:xfrm>
            <a:off x="180999" y="6289285"/>
            <a:ext cx="1042416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lačítko akce: Dopředu nebo Další 28">
            <a:hlinkClick r:id="" action="ppaction://hlinkshowjump?jump=nextslide" highlightClick="1"/>
          </p:cNvPr>
          <p:cNvSpPr/>
          <p:nvPr/>
        </p:nvSpPr>
        <p:spPr>
          <a:xfrm>
            <a:off x="7943441" y="6289285"/>
            <a:ext cx="1042416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21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Veselý obličej 9"/>
          <p:cNvSpPr/>
          <p:nvPr/>
        </p:nvSpPr>
        <p:spPr>
          <a:xfrm>
            <a:off x="4149420" y="2996952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3059832" y="2996952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95537" y="1209046"/>
            <a:ext cx="845003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Zaokrouhli na stovky, perem zakroužkuj správný výsledek a zkontroluj kliknutím.</a:t>
            </a:r>
          </a:p>
          <a:p>
            <a:endParaRPr lang="cs-CZ" dirty="0"/>
          </a:p>
          <a:p>
            <a:r>
              <a:rPr lang="cs-CZ" sz="3200" dirty="0" smtClean="0"/>
              <a:t>922</a:t>
            </a:r>
            <a:r>
              <a:rPr lang="cs-CZ" dirty="0" smtClean="0"/>
              <a:t>    zaokrouhlíme na </a:t>
            </a:r>
          </a:p>
          <a:p>
            <a:endParaRPr lang="cs-CZ" sz="3200" dirty="0" smtClean="0"/>
          </a:p>
          <a:p>
            <a:r>
              <a:rPr lang="cs-CZ" sz="3200" dirty="0" smtClean="0"/>
              <a:t>565  </a:t>
            </a:r>
            <a:r>
              <a:rPr lang="cs-CZ" dirty="0" smtClean="0"/>
              <a:t>zaokrouhlíme na  </a:t>
            </a:r>
            <a:endParaRPr lang="cs-CZ" dirty="0"/>
          </a:p>
          <a:p>
            <a:endParaRPr lang="cs-CZ" sz="3200" dirty="0"/>
          </a:p>
          <a:p>
            <a:r>
              <a:rPr lang="cs-CZ" sz="3200" dirty="0" smtClean="0"/>
              <a:t>431 </a:t>
            </a:r>
            <a:r>
              <a:rPr lang="cs-CZ" dirty="0" smtClean="0"/>
              <a:t>zaokrouhlíme na </a:t>
            </a:r>
            <a:endParaRPr lang="cs-CZ" dirty="0"/>
          </a:p>
          <a:p>
            <a:endParaRPr lang="cs-CZ" sz="3200" dirty="0" smtClean="0"/>
          </a:p>
          <a:p>
            <a:r>
              <a:rPr lang="cs-CZ" sz="3200" dirty="0" smtClean="0"/>
              <a:t>177 </a:t>
            </a:r>
            <a:r>
              <a:rPr lang="cs-CZ" dirty="0"/>
              <a:t>zaokrouhlíme na </a:t>
            </a:r>
            <a:endParaRPr lang="cs-CZ" dirty="0" smtClean="0"/>
          </a:p>
          <a:p>
            <a:endParaRPr lang="cs-CZ" sz="3200" dirty="0" smtClean="0"/>
          </a:p>
          <a:p>
            <a:r>
              <a:rPr lang="cs-CZ" sz="3200" dirty="0" smtClean="0"/>
              <a:t>801 </a:t>
            </a:r>
            <a:r>
              <a:rPr lang="cs-CZ" dirty="0"/>
              <a:t>zaokrouhlíme na </a:t>
            </a:r>
          </a:p>
          <a:p>
            <a:endParaRPr lang="cs-CZ" dirty="0"/>
          </a:p>
        </p:txBody>
      </p:sp>
      <p:sp>
        <p:nvSpPr>
          <p:cNvPr id="3" name="Veselý obličej 2"/>
          <p:cNvSpPr/>
          <p:nvPr/>
        </p:nvSpPr>
        <p:spPr>
          <a:xfrm>
            <a:off x="4245855" y="1908892"/>
            <a:ext cx="369508" cy="495464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eselý obličej 3"/>
          <p:cNvSpPr/>
          <p:nvPr/>
        </p:nvSpPr>
        <p:spPr>
          <a:xfrm>
            <a:off x="3050364" y="1923553"/>
            <a:ext cx="369508" cy="495464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998561" y="1847249"/>
            <a:ext cx="616802" cy="6480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800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942052" y="1847249"/>
            <a:ext cx="616802" cy="6480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900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936185" y="2852936"/>
            <a:ext cx="616802" cy="6480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600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019355" y="2852936"/>
            <a:ext cx="616802" cy="6480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11" name="Veselý obličej 10"/>
          <p:cNvSpPr/>
          <p:nvPr/>
        </p:nvSpPr>
        <p:spPr>
          <a:xfrm>
            <a:off x="3078117" y="4037102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4188462" y="4037102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3105480" y="4916197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4208041" y="5847117"/>
            <a:ext cx="360040" cy="3600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4147736" y="4927230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3186116" y="5816680"/>
            <a:ext cx="360040" cy="36004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043306" y="3861048"/>
            <a:ext cx="616802" cy="6480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2953090" y="5671514"/>
            <a:ext cx="616802" cy="6480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800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4025458" y="4761148"/>
            <a:ext cx="616802" cy="6480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043306" y="5671514"/>
            <a:ext cx="616802" cy="6480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9</a:t>
            </a:r>
            <a:r>
              <a:rPr lang="cs-CZ" dirty="0" smtClean="0"/>
              <a:t>00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2953072" y="4783214"/>
            <a:ext cx="616802" cy="6480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2949736" y="3861048"/>
            <a:ext cx="616802" cy="64807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29" name="Tlačítko akce: Zpět nebo Předchozí 28">
            <a:hlinkClick r:id="" action="ppaction://hlinkshowjump?jump=previousslide" highlightClick="1"/>
          </p:cNvPr>
          <p:cNvSpPr/>
          <p:nvPr/>
        </p:nvSpPr>
        <p:spPr>
          <a:xfrm>
            <a:off x="180999" y="6289285"/>
            <a:ext cx="1042416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lačítko akce: Dopředu nebo Další 29">
            <a:hlinkClick r:id="" action="ppaction://hlinkshowjump?jump=nextslide" highlightClick="1"/>
          </p:cNvPr>
          <p:cNvSpPr/>
          <p:nvPr/>
        </p:nvSpPr>
        <p:spPr>
          <a:xfrm>
            <a:off x="7943441" y="6289285"/>
            <a:ext cx="1042416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4571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http://</a:t>
            </a:r>
            <a:r>
              <a:rPr lang="cs-CZ" dirty="0" smtClean="0"/>
              <a:t>office.microsoft.com/klipart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180999" y="6289285"/>
            <a:ext cx="1042416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895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418</Words>
  <Application>Microsoft Office PowerPoint</Application>
  <PresentationFormat>Předvádění na obrazovce (4:3)</PresentationFormat>
  <Paragraphs>141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Zaokrouhlování čísel VY_32_INOVACE_1C_17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Zaokrouhlování čísel VY_32_INOVACE_1C_17 Číslo projektu: CZ.1.07/1.5.00/34.1056</dc:title>
  <dc:creator>April</dc:creator>
  <cp:lastModifiedBy>uzivatel</cp:lastModifiedBy>
  <cp:revision>4</cp:revision>
  <dcterms:created xsi:type="dcterms:W3CDTF">2011-08-20T14:55:57Z</dcterms:created>
  <dcterms:modified xsi:type="dcterms:W3CDTF">2013-01-25T10:38:01Z</dcterms:modified>
</cp:coreProperties>
</file>