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A1B42-C921-446B-A3DE-9E08BA4A75E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10001E-782E-4F2B-A85D-E1D3CEE0E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8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838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752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938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487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548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3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4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089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981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799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43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5F470-F20E-49BD-8772-6F43CEE312A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7F5DD-99AB-44D9-B835-01FD24B44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87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Písemné sčítání a odčítání do 1000 bez přechodu přes základ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VY_32_INOVACE_1C_18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95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712937"/>
              </p:ext>
            </p:extLst>
          </p:nvPr>
        </p:nvGraphicFramePr>
        <p:xfrm>
          <a:off x="496038" y="662997"/>
          <a:ext cx="8280920" cy="579843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si zopakují pravidla pro písemné sčítání a odčítání do tisíce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bez přechodu přes základ. Žáci sčítají a odčítají příklady, pomocí interaktivního cvičení si procvičují sčítání a odčítání do tisíce bez přechodu přes základ. Žáci  na stránce vidí příklady, které vypočítají a  pomoci skrytého pera výsledky zapíší. Po vypočítání všech příkladů si zkontrolují správné výsledky. Po kliknutí myší na správný výsledek se pod správným srdíčkem s výsledkem příkladu objeví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Pod srdíčkem se špatným výsledkem se objeví zamračený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Žáci se učí řešit slovní úlohy. Po přečtení dané úlohy se žáci musí rozhodnout, zda se v úloze bude sčítat nebo odčítat. Příklad vypočítají pomocí skrytého pera a po kliknutí myší na správný výsledek se jim objeví žlutý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Antonie Veselá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666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1.stupeň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12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5.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08467" y="111719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0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59" y="548680"/>
            <a:ext cx="9350637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Písemné sčítání :</a:t>
            </a:r>
          </a:p>
          <a:p>
            <a:r>
              <a:rPr lang="cs-CZ" sz="2400" dirty="0" smtClean="0"/>
              <a:t>                                                                  Zkouška (záměnou sčítanců) :</a:t>
            </a:r>
          </a:p>
          <a:p>
            <a:r>
              <a:rPr lang="cs-CZ" sz="2400" dirty="0" smtClean="0">
                <a:solidFill>
                  <a:srgbClr val="00B0F0"/>
                </a:solidFill>
              </a:rPr>
              <a:t>4</a:t>
            </a:r>
            <a:r>
              <a:rPr lang="cs-CZ" sz="2400" dirty="0" smtClean="0">
                <a:solidFill>
                  <a:srgbClr val="92D050"/>
                </a:solidFill>
              </a:rPr>
              <a:t>0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         sčítanec                                                    </a:t>
            </a:r>
            <a:r>
              <a:rPr lang="cs-CZ" sz="2400" dirty="0" smtClean="0">
                <a:solidFill>
                  <a:srgbClr val="00B0F0"/>
                </a:solidFill>
              </a:rPr>
              <a:t>1</a:t>
            </a:r>
            <a:r>
              <a:rPr lang="cs-CZ" sz="2400" dirty="0" smtClean="0">
                <a:solidFill>
                  <a:srgbClr val="92D05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    sčítanec</a:t>
            </a:r>
          </a:p>
          <a:p>
            <a:r>
              <a:rPr lang="cs-CZ" sz="2400" u="sng" dirty="0" smtClean="0">
                <a:solidFill>
                  <a:srgbClr val="00B0F0"/>
                </a:solidFill>
              </a:rPr>
              <a:t>1</a:t>
            </a:r>
            <a:r>
              <a:rPr lang="cs-CZ" sz="2400" u="sng" dirty="0" smtClean="0">
                <a:solidFill>
                  <a:srgbClr val="92D050"/>
                </a:solidFill>
              </a:rPr>
              <a:t>2</a:t>
            </a:r>
            <a:r>
              <a:rPr lang="cs-CZ" sz="2400" u="sng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         sčítanec                                                    </a:t>
            </a:r>
            <a:r>
              <a:rPr lang="cs-CZ" sz="2400" u="sng" dirty="0" smtClean="0">
                <a:solidFill>
                  <a:srgbClr val="00B0F0"/>
                </a:solidFill>
              </a:rPr>
              <a:t>4</a:t>
            </a:r>
            <a:r>
              <a:rPr lang="cs-CZ" sz="2400" u="sng" dirty="0" smtClean="0">
                <a:solidFill>
                  <a:srgbClr val="92D050"/>
                </a:solidFill>
              </a:rPr>
              <a:t>0</a:t>
            </a:r>
            <a:r>
              <a:rPr lang="cs-CZ" sz="2400" u="sng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    sčítanec</a:t>
            </a:r>
            <a:endParaRPr lang="cs-CZ" sz="2400" dirty="0"/>
          </a:p>
          <a:p>
            <a:r>
              <a:rPr lang="cs-CZ" sz="2400" dirty="0" smtClean="0">
                <a:solidFill>
                  <a:srgbClr val="00B0F0"/>
                </a:solidFill>
              </a:rPr>
              <a:t>5</a:t>
            </a:r>
            <a:r>
              <a:rPr lang="cs-CZ" sz="2400" dirty="0" smtClean="0">
                <a:solidFill>
                  <a:srgbClr val="92D05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         součet                                                       </a:t>
            </a:r>
            <a:r>
              <a:rPr lang="cs-CZ" sz="2400" dirty="0" smtClean="0">
                <a:solidFill>
                  <a:srgbClr val="00B0F0"/>
                </a:solidFill>
              </a:rPr>
              <a:t>5</a:t>
            </a:r>
            <a:r>
              <a:rPr lang="cs-CZ" sz="2400" dirty="0" smtClean="0">
                <a:solidFill>
                  <a:srgbClr val="92D05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    součet     </a:t>
            </a:r>
          </a:p>
          <a:p>
            <a:r>
              <a:rPr lang="cs-CZ" sz="2400" dirty="0" smtClean="0"/>
              <a:t>                                                         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Nejprve sčítáme </a:t>
            </a:r>
            <a:r>
              <a:rPr lang="cs-CZ" sz="2400" dirty="0" smtClean="0">
                <a:solidFill>
                  <a:srgbClr val="FF0000"/>
                </a:solidFill>
              </a:rPr>
              <a:t>jednotky</a:t>
            </a:r>
            <a:r>
              <a:rPr lang="cs-CZ" sz="2400" dirty="0" smtClean="0"/>
              <a:t>, potom  </a:t>
            </a:r>
            <a:r>
              <a:rPr lang="cs-CZ" sz="2400" dirty="0" smtClean="0">
                <a:solidFill>
                  <a:srgbClr val="92D050"/>
                </a:solidFill>
              </a:rPr>
              <a:t>desítky</a:t>
            </a:r>
            <a:r>
              <a:rPr lang="cs-CZ" sz="2400" dirty="0" smtClean="0"/>
              <a:t> a nakonec </a:t>
            </a:r>
            <a:r>
              <a:rPr lang="cs-CZ" sz="2400" dirty="0" smtClean="0">
                <a:solidFill>
                  <a:srgbClr val="00B0F0"/>
                </a:solidFill>
              </a:rPr>
              <a:t>stovky</a:t>
            </a:r>
            <a:r>
              <a:rPr lang="cs-CZ" sz="2400" dirty="0" smtClean="0"/>
              <a:t>.</a:t>
            </a:r>
            <a:r>
              <a:rPr lang="cs-CZ" dirty="0" smtClean="0"/>
              <a:t>                                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78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6075235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563862" y="4682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4758019" y="3390801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810193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8146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521</a:t>
            </a:r>
            <a:endParaRPr lang="cs-CZ" sz="2800" dirty="0"/>
          </a:p>
          <a:p>
            <a:r>
              <a:rPr lang="cs-CZ" sz="2800" u="sng" dirty="0" smtClean="0"/>
              <a:t>266</a:t>
            </a:r>
            <a:r>
              <a:rPr lang="cs-CZ" sz="2800" dirty="0" smtClean="0"/>
              <a:t> </a:t>
            </a: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132</a:t>
            </a:r>
          </a:p>
          <a:p>
            <a:r>
              <a:rPr lang="cs-CZ" sz="2800" dirty="0"/>
              <a:t> </a:t>
            </a:r>
            <a:r>
              <a:rPr lang="cs-CZ" sz="2800" u="sng" dirty="0" smtClean="0"/>
              <a:t>456</a:t>
            </a:r>
            <a:endParaRPr lang="cs-CZ" sz="2800" dirty="0" smtClean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202</a:t>
            </a:r>
          </a:p>
          <a:p>
            <a:r>
              <a:rPr lang="cs-CZ" sz="2800" u="sng" dirty="0" smtClean="0"/>
              <a:t>445</a:t>
            </a:r>
            <a:endParaRPr lang="cs-CZ" sz="2800" u="sng" dirty="0"/>
          </a:p>
        </p:txBody>
      </p:sp>
      <p:sp>
        <p:nvSpPr>
          <p:cNvPr id="31" name="Tlačítko akce: Zpět nebo Předchozí 30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rdce 3"/>
          <p:cNvSpPr/>
          <p:nvPr/>
        </p:nvSpPr>
        <p:spPr>
          <a:xfrm>
            <a:off x="3417473" y="1963072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867</a:t>
            </a:r>
            <a:endParaRPr lang="cs-CZ" dirty="0"/>
          </a:p>
        </p:txBody>
      </p:sp>
      <p:sp>
        <p:nvSpPr>
          <p:cNvPr id="27" name="Srdce 26"/>
          <p:cNvSpPr/>
          <p:nvPr/>
        </p:nvSpPr>
        <p:spPr>
          <a:xfrm>
            <a:off x="4685500" y="1994135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787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84153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757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28847" y="4454702"/>
            <a:ext cx="914400" cy="914400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527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447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97835" y="4454703"/>
            <a:ext cx="914400" cy="914400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647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26572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568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4663804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588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5903166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582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84436" y="4620840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5235" y="4655944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075235" y="3390801"/>
            <a:ext cx="621623" cy="3601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831889" y="3361226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4831889" y="219856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572960" y="2228429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7328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330</a:t>
            </a:r>
            <a:endParaRPr lang="cs-CZ" sz="2800" dirty="0"/>
          </a:p>
          <a:p>
            <a:r>
              <a:rPr lang="cs-CZ" sz="2800" u="sng" dirty="0" smtClean="0"/>
              <a:t>163</a:t>
            </a:r>
            <a:endParaRPr lang="cs-CZ" sz="2800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219</a:t>
            </a:r>
          </a:p>
          <a:p>
            <a:r>
              <a:rPr lang="cs-CZ" sz="2800" u="sng" dirty="0" smtClean="0"/>
              <a:t>430</a:t>
            </a:r>
            <a:endParaRPr lang="cs-CZ" sz="2800" dirty="0" smtClean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141</a:t>
            </a:r>
          </a:p>
          <a:p>
            <a:r>
              <a:rPr lang="cs-CZ" sz="2800" u="sng" dirty="0" smtClean="0"/>
              <a:t>352</a:t>
            </a:r>
            <a:endParaRPr lang="cs-CZ" sz="2800" u="sng" dirty="0"/>
          </a:p>
        </p:txBody>
      </p:sp>
      <p:sp>
        <p:nvSpPr>
          <p:cNvPr id="4" name="Srdce 3"/>
          <p:cNvSpPr/>
          <p:nvPr/>
        </p:nvSpPr>
        <p:spPr>
          <a:xfrm>
            <a:off x="4663804" y="1984153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</a:p>
        </p:txBody>
      </p:sp>
      <p:sp>
        <p:nvSpPr>
          <p:cNvPr id="27" name="Srdce 26"/>
          <p:cNvSpPr/>
          <p:nvPr/>
        </p:nvSpPr>
        <p:spPr>
          <a:xfrm>
            <a:off x="3417473" y="1984153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493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84153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473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14094" y="4393147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493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494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38048" y="4393147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483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26572" y="3163107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549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5914094" y="3163107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649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4685500" y="3163107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659</a:t>
            </a:r>
            <a:endParaRPr lang="cs-CZ" dirty="0"/>
          </a:p>
        </p:txBody>
      </p:sp>
      <p:sp>
        <p:nvSpPr>
          <p:cNvPr id="38" name="Tlačítko akce: Dopředu nebo Další 37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25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556792"/>
            <a:ext cx="8532441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Písemné odčítání :</a:t>
            </a:r>
          </a:p>
          <a:p>
            <a:r>
              <a:rPr lang="cs-CZ" sz="3200" dirty="0" smtClean="0"/>
              <a:t>                                                          Zkouška : 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  </a:t>
            </a:r>
            <a:r>
              <a:rPr lang="cs-CZ" sz="3200" dirty="0" smtClean="0"/>
              <a:t>437        menšenec                                         311  </a:t>
            </a:r>
          </a:p>
          <a:p>
            <a:r>
              <a:rPr lang="cs-CZ" sz="3200" dirty="0" smtClean="0"/>
              <a:t>-</a:t>
            </a:r>
            <a:r>
              <a:rPr lang="cs-CZ" sz="3200" u="sng" dirty="0" smtClean="0"/>
              <a:t>126</a:t>
            </a:r>
            <a:r>
              <a:rPr lang="cs-CZ" sz="3200" dirty="0" smtClean="0"/>
              <a:t>         menšitel                                            </a:t>
            </a:r>
            <a:r>
              <a:rPr lang="cs-CZ" sz="3200" u="sng" dirty="0" smtClean="0"/>
              <a:t>126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 </a:t>
            </a:r>
            <a:r>
              <a:rPr lang="cs-CZ" sz="3200" dirty="0" smtClean="0"/>
              <a:t> 311        rozdíl                                                  437     </a:t>
            </a:r>
          </a:p>
          <a:p>
            <a:r>
              <a:rPr lang="cs-CZ" sz="2400" dirty="0" smtClean="0"/>
              <a:t>                                                         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091002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84875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34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6075235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563862" y="4682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4758019" y="3390801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60483" y="3394933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810193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8435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695</a:t>
            </a:r>
            <a:endParaRPr lang="cs-CZ" sz="2800" dirty="0"/>
          </a:p>
          <a:p>
            <a:r>
              <a:rPr lang="cs-CZ" sz="2800" u="sng" dirty="0" smtClean="0"/>
              <a:t>-370</a:t>
            </a:r>
            <a:endParaRPr lang="cs-CZ" sz="2800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286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135</a:t>
            </a:r>
            <a:endParaRPr lang="cs-CZ" sz="2800" dirty="0" smtClean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755</a:t>
            </a:r>
            <a:endParaRPr lang="cs-CZ" sz="2800" dirty="0"/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423</a:t>
            </a:r>
            <a:endParaRPr lang="cs-CZ" sz="2800" u="sng" dirty="0"/>
          </a:p>
        </p:txBody>
      </p:sp>
      <p:sp>
        <p:nvSpPr>
          <p:cNvPr id="4" name="Srdce 3"/>
          <p:cNvSpPr/>
          <p:nvPr/>
        </p:nvSpPr>
        <p:spPr>
          <a:xfrm>
            <a:off x="3445024" y="1975749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315</a:t>
            </a:r>
            <a:endParaRPr lang="cs-CZ" dirty="0"/>
          </a:p>
        </p:txBody>
      </p:sp>
      <p:sp>
        <p:nvSpPr>
          <p:cNvPr id="27" name="Srdce 26"/>
          <p:cNvSpPr/>
          <p:nvPr/>
        </p:nvSpPr>
        <p:spPr>
          <a:xfrm>
            <a:off x="4663804" y="1958345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325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84153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305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28847" y="4454702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432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372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97835" y="4454703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332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17475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162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4606451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151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5914094" y="3163107"/>
            <a:ext cx="914400" cy="914400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141</a:t>
            </a:r>
            <a:endParaRPr lang="cs-CZ" dirty="0"/>
          </a:p>
        </p:txBody>
      </p:sp>
      <p:sp>
        <p:nvSpPr>
          <p:cNvPr id="38" name="Tlačítko akce: Dopředu nebo Další 37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33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6075235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563862" y="4682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049553" y="3410654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810192" y="3410654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10192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049554" y="2153094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8435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937</a:t>
            </a:r>
            <a:endParaRPr lang="cs-CZ" sz="2800" dirty="0"/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326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638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502</a:t>
            </a:r>
            <a:endParaRPr lang="cs-CZ" sz="2800" dirty="0" smtClean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989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681</a:t>
            </a:r>
            <a:endParaRPr lang="cs-CZ" sz="2800" u="sng" dirty="0"/>
          </a:p>
        </p:txBody>
      </p:sp>
      <p:sp>
        <p:nvSpPr>
          <p:cNvPr id="4" name="Srdce 3"/>
          <p:cNvSpPr/>
          <p:nvPr/>
        </p:nvSpPr>
        <p:spPr>
          <a:xfrm>
            <a:off x="3445024" y="1975749"/>
            <a:ext cx="914400" cy="914400"/>
          </a:xfrm>
          <a:prstGeom prst="heart">
            <a:avLst/>
          </a:prstGeom>
          <a:solidFill>
            <a:srgbClr val="BA34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621</a:t>
            </a:r>
            <a:endParaRPr lang="cs-CZ" dirty="0"/>
          </a:p>
        </p:txBody>
      </p:sp>
      <p:sp>
        <p:nvSpPr>
          <p:cNvPr id="27" name="Srdce 26"/>
          <p:cNvSpPr/>
          <p:nvPr/>
        </p:nvSpPr>
        <p:spPr>
          <a:xfrm>
            <a:off x="4663804" y="1945542"/>
            <a:ext cx="914400" cy="914400"/>
          </a:xfrm>
          <a:prstGeom prst="heart">
            <a:avLst/>
          </a:prstGeom>
          <a:solidFill>
            <a:srgbClr val="BA34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317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21530"/>
            <a:ext cx="914400" cy="914400"/>
          </a:xfrm>
          <a:prstGeom prst="heart">
            <a:avLst/>
          </a:prstGeom>
          <a:solidFill>
            <a:srgbClr val="BA34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611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28847" y="445470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208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381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45024" y="4474556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308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26572" y="3163107"/>
            <a:ext cx="914400" cy="914400"/>
          </a:xfrm>
          <a:prstGeom prst="heart">
            <a:avLst/>
          </a:prstGeom>
          <a:solidFill>
            <a:srgbClr val="CE2E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106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4632748" y="3182960"/>
            <a:ext cx="914400" cy="914400"/>
          </a:xfrm>
          <a:prstGeom prst="heart">
            <a:avLst/>
          </a:prstGeom>
          <a:solidFill>
            <a:srgbClr val="CE2E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236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5903165" y="3182961"/>
            <a:ext cx="914400" cy="914400"/>
          </a:xfrm>
          <a:prstGeom prst="heart">
            <a:avLst/>
          </a:prstGeom>
          <a:solidFill>
            <a:srgbClr val="CE2E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136</a:t>
            </a:r>
            <a:endParaRPr lang="cs-CZ" dirty="0"/>
          </a:p>
        </p:txBody>
      </p:sp>
      <p:sp>
        <p:nvSpPr>
          <p:cNvPr id="38" name="Tlačítko akce: Dopředu nebo Další 37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49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7455086" y="558446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5805368" y="556725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Vypočítej slovní úlohu, klikni na výsledek a zapiš jej do odpovědi.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Řidič kamionu ujel první den 678 km. Druhý den ujel o 221 km více. Kolik kilometrů ujel řidič druhý den?</a:t>
            </a:r>
          </a:p>
          <a:p>
            <a:r>
              <a:rPr lang="cs-CZ" dirty="0" smtClean="0"/>
              <a:t>První den ............................................... 678 km </a:t>
            </a:r>
            <a:endParaRPr lang="cs-CZ" dirty="0"/>
          </a:p>
          <a:p>
            <a:r>
              <a:rPr lang="cs-CZ" dirty="0" smtClean="0"/>
              <a:t>Druhý den........................................... o 221 km více</a:t>
            </a:r>
          </a:p>
          <a:p>
            <a:r>
              <a:rPr lang="cs-CZ" dirty="0" smtClean="0"/>
              <a:t>Druhý den ..............................................     X km</a:t>
            </a:r>
          </a:p>
          <a:p>
            <a:endParaRPr lang="cs-CZ" dirty="0" smtClean="0"/>
          </a:p>
          <a:p>
            <a:r>
              <a:rPr lang="cs-CZ" dirty="0" smtClean="0"/>
              <a:t>Druhý den řidič ujel   ...... km.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5661480" y="3127670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678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5713601" y="4281832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221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773365" y="3921030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>
            <a:off x="7267812" y="3127669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678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263131" y="4281832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221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359524" y="39132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925694" y="498160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511853" y="49680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733423" y="5466419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457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7359524" y="5466418"/>
            <a:ext cx="817632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899</a:t>
            </a:r>
            <a:endParaRPr lang="cs-CZ" dirty="0"/>
          </a:p>
        </p:txBody>
      </p:sp>
      <p:pic>
        <p:nvPicPr>
          <p:cNvPr id="1027" name="Picture 3" descr="C:\Users\April\AppData\Local\Microsoft\Windows\Temporary Internet Files\Content.IE5\61BPKQWV\MC9002334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852" y="1328977"/>
            <a:ext cx="2815628" cy="130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Dopředu nebo Další 18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Zpět nebo Předchozí 19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28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5796983" y="5683644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7411700" y="5645635"/>
            <a:ext cx="621623" cy="535029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Vypočítej slovní úlohu, klikni na výsledek a zapiš jej do odpovědi.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Jirka má ve své sbírce</a:t>
            </a:r>
            <a:r>
              <a:rPr lang="cs-CZ" dirty="0"/>
              <a:t> </a:t>
            </a:r>
            <a:r>
              <a:rPr lang="cs-CZ" dirty="0" smtClean="0"/>
              <a:t>380 známek. Anička má o 120 známek méně. </a:t>
            </a:r>
          </a:p>
          <a:p>
            <a:r>
              <a:rPr lang="cs-CZ" dirty="0" smtClean="0"/>
              <a:t>Kolik známek má Anička ? </a:t>
            </a:r>
          </a:p>
          <a:p>
            <a:endParaRPr lang="cs-CZ" dirty="0"/>
          </a:p>
          <a:p>
            <a:r>
              <a:rPr lang="cs-CZ" dirty="0" smtClean="0"/>
              <a:t>Jirka......................................... 380 známek</a:t>
            </a:r>
          </a:p>
          <a:p>
            <a:r>
              <a:rPr lang="cs-CZ" dirty="0" smtClean="0"/>
              <a:t>Anička ...................................o 120 známek méně</a:t>
            </a:r>
          </a:p>
          <a:p>
            <a:r>
              <a:rPr lang="cs-CZ" dirty="0" smtClean="0"/>
              <a:t>Anička . .....................................    X</a:t>
            </a:r>
          </a:p>
          <a:p>
            <a:endParaRPr lang="cs-CZ" dirty="0" smtClean="0"/>
          </a:p>
          <a:p>
            <a:r>
              <a:rPr lang="cs-CZ" dirty="0" smtClean="0"/>
              <a:t>Anička má ....... známek.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5661480" y="3127670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380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5713601" y="4281832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773365" y="3921030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>
            <a:off x="7267812" y="3127669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380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263131" y="4281832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359524" y="39132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925694" y="498160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511853" y="49680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745919" y="5572306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260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7359524" y="5572306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pic>
        <p:nvPicPr>
          <p:cNvPr id="3" name="Picture 3" descr="C:\Users\April\AppData\Local\Microsoft\Windows\Temporary Internet Files\Content.IE5\61BPKQWV\MC9002873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328" y="1268760"/>
            <a:ext cx="1661311" cy="118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Dopředu nebo Další 18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Zpět nebo Předchozí 19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23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</a:t>
            </a:r>
            <a:r>
              <a:rPr lang="cs-CZ" dirty="0" smtClean="0"/>
              <a:t>office.microsoft.com/klipart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145208" y="6232983"/>
            <a:ext cx="1042418" cy="508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51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551</Words>
  <Application>Microsoft Office PowerPoint</Application>
  <PresentationFormat>Předvádění na obrazovce (4:3)</PresentationFormat>
  <Paragraphs>158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Písemné sčítání a odčítání do 1000 bez přechodu přes základ VY_32_INOVACE_1C_18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a odčítání do 1000 bez přechodu přes základ VY_32_INOVACE_1C_18 Číslo projektu: CZ.1.07/1.5.00/34.1056</dc:title>
  <dc:creator>April</dc:creator>
  <cp:lastModifiedBy>uzivatel</cp:lastModifiedBy>
  <cp:revision>4</cp:revision>
  <dcterms:created xsi:type="dcterms:W3CDTF">2011-08-20T14:57:01Z</dcterms:created>
  <dcterms:modified xsi:type="dcterms:W3CDTF">2013-01-25T10:38:36Z</dcterms:modified>
</cp:coreProperties>
</file>