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7B26F2-7C2D-4AEE-81A3-6136BC2A96A3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149962-4E6B-41F0-AA1A-5BD7DE5B2D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716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314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797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0478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133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260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977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989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083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9559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063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2725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181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93E1C-741B-4127-8DB1-66DE7E930CCD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8700-F4C6-44EB-90CE-79BD4E4F2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007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 smtClean="0"/>
              <a:t>Písemné sčítání a odčítání do 1000 s přechodem přes základ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VY_32_INOVACE_1C_19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770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342761"/>
              </p:ext>
            </p:extLst>
          </p:nvPr>
        </p:nvGraphicFramePr>
        <p:xfrm>
          <a:off x="251520" y="847663"/>
          <a:ext cx="8547561" cy="539898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78452"/>
                <a:gridCol w="6169109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sčítají a odčítají příklady, pomocí interaktivního cvičení si procvičují sčítání a odčítání do tisíce s přechodem přes základ. Žáci  na stránce vidí příklady, které vypočítají a  pomoci skrytého pera výsledky zapíší. Po vypočítání všech příkladů si zkontrolují správné výsledky. Po kliknutí myší na správný výsledek se pod správným srdíčkem nebo hvězdičkou s výsledkem příkladu objeví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 úsměvem. Pod srdíčkem nebo hvězdičkou se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špatným výsledkem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se objeví zamračený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Žáci se učí řešit slovní úlohy. Po přečtení dané úlohy se žáci musí rozhodnout, zda se v úloze bude sčítat nebo odčítat. Příklad vypočítají a po kliknutí myší na správný výsledek se jim objeví žlutý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 úsměvem. 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Antonie Veselá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062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1.stupeň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12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5.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95536" y="293665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19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05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3652" y="651753"/>
            <a:ext cx="7676397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FF0000"/>
                </a:solidFill>
              </a:rPr>
              <a:t>Písemné sčítání</a:t>
            </a:r>
          </a:p>
          <a:p>
            <a:endParaRPr lang="cs-CZ" sz="2800" dirty="0"/>
          </a:p>
          <a:p>
            <a:r>
              <a:rPr lang="cs-CZ" sz="2800" b="1" u="sng" dirty="0" smtClean="0">
                <a:solidFill>
                  <a:srgbClr val="FF0000"/>
                </a:solidFill>
              </a:rPr>
              <a:t>Pamatuj :</a:t>
            </a:r>
            <a:r>
              <a:rPr lang="cs-CZ" sz="2800" dirty="0" smtClean="0"/>
              <a:t> nejprve sčítáme jednotky, potom desítky </a:t>
            </a:r>
          </a:p>
          <a:p>
            <a:r>
              <a:rPr lang="cs-CZ" sz="2800" dirty="0" smtClean="0"/>
              <a:t>                  a stovky. Nezapomeneme přičítat.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238                 Zkouška :   742</a:t>
            </a:r>
          </a:p>
          <a:p>
            <a:r>
              <a:rPr lang="cs-CZ" sz="2800" u="sng" dirty="0" smtClean="0"/>
              <a:t>742</a:t>
            </a:r>
            <a:r>
              <a:rPr lang="cs-CZ" sz="2800" dirty="0" smtClean="0"/>
              <a:t>                                     </a:t>
            </a:r>
            <a:r>
              <a:rPr lang="cs-CZ" sz="2800" u="sng" dirty="0" smtClean="0"/>
              <a:t>238</a:t>
            </a:r>
          </a:p>
          <a:p>
            <a:r>
              <a:rPr lang="cs-CZ" sz="2800" dirty="0" smtClean="0"/>
              <a:t>980                                     980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2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6075235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3563862" y="4682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6142370" y="3434422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4827905" y="3519300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3563864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002878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563863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810193" y="2161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příklady, zapiš a pak najdi správné výsledky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689820"/>
            <a:ext cx="7328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343</a:t>
            </a:r>
            <a:endParaRPr lang="cs-CZ" sz="2800" dirty="0"/>
          </a:p>
          <a:p>
            <a:r>
              <a:rPr lang="cs-CZ" sz="2800" u="sng" dirty="0" smtClean="0"/>
              <a:t>127</a:t>
            </a: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187624" y="3020143"/>
            <a:ext cx="21959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317</a:t>
            </a:r>
          </a:p>
          <a:p>
            <a:r>
              <a:rPr lang="cs-CZ" sz="2800" u="sng" dirty="0" smtClean="0"/>
              <a:t>553</a:t>
            </a:r>
            <a:endParaRPr lang="cs-CZ" sz="2800" dirty="0" smtClean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311738"/>
            <a:ext cx="2202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412</a:t>
            </a:r>
          </a:p>
          <a:p>
            <a:r>
              <a:rPr lang="cs-CZ" sz="2800" u="sng" dirty="0" smtClean="0"/>
              <a:t>378</a:t>
            </a:r>
            <a:endParaRPr lang="cs-CZ" sz="2800" u="sng" dirty="0"/>
          </a:p>
        </p:txBody>
      </p:sp>
      <p:sp>
        <p:nvSpPr>
          <p:cNvPr id="31" name="Tlačítko akce: Zpět nebo Předchozí 30">
            <a:hlinkClick r:id="" action="ppaction://hlinkshowjump?jump=previousslide" highlightClick="1"/>
          </p:cNvPr>
          <p:cNvSpPr/>
          <p:nvPr/>
        </p:nvSpPr>
        <p:spPr>
          <a:xfrm>
            <a:off x="71224" y="6232983"/>
            <a:ext cx="1025558" cy="5120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Srdce 3"/>
          <p:cNvSpPr/>
          <p:nvPr/>
        </p:nvSpPr>
        <p:spPr>
          <a:xfrm>
            <a:off x="3445024" y="1975749"/>
            <a:ext cx="914400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459</a:t>
            </a:r>
            <a:endParaRPr lang="cs-CZ" dirty="0"/>
          </a:p>
        </p:txBody>
      </p:sp>
      <p:sp>
        <p:nvSpPr>
          <p:cNvPr id="27" name="Srdce 26"/>
          <p:cNvSpPr/>
          <p:nvPr/>
        </p:nvSpPr>
        <p:spPr>
          <a:xfrm>
            <a:off x="4663804" y="1958345"/>
            <a:ext cx="914400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470</a:t>
            </a:r>
            <a:endParaRPr lang="cs-CZ" dirty="0"/>
          </a:p>
        </p:txBody>
      </p:sp>
      <p:sp>
        <p:nvSpPr>
          <p:cNvPr id="28" name="Srdce 27"/>
          <p:cNvSpPr/>
          <p:nvPr/>
        </p:nvSpPr>
        <p:spPr>
          <a:xfrm>
            <a:off x="5856489" y="1984153"/>
            <a:ext cx="914400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460</a:t>
            </a:r>
            <a:endParaRPr lang="cs-CZ" dirty="0"/>
          </a:p>
        </p:txBody>
      </p:sp>
      <p:sp>
        <p:nvSpPr>
          <p:cNvPr id="32" name="Srdce 31"/>
          <p:cNvSpPr/>
          <p:nvPr/>
        </p:nvSpPr>
        <p:spPr>
          <a:xfrm>
            <a:off x="5928847" y="4454702"/>
            <a:ext cx="914400" cy="914400"/>
          </a:xfrm>
          <a:prstGeom prst="hear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789</a:t>
            </a:r>
            <a:endParaRPr lang="cs-CZ" dirty="0"/>
          </a:p>
        </p:txBody>
      </p:sp>
      <p:sp>
        <p:nvSpPr>
          <p:cNvPr id="33" name="Srdce 32"/>
          <p:cNvSpPr/>
          <p:nvPr/>
        </p:nvSpPr>
        <p:spPr>
          <a:xfrm>
            <a:off x="4685500" y="4454702"/>
            <a:ext cx="914400" cy="914400"/>
          </a:xfrm>
          <a:prstGeom prst="hear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780</a:t>
            </a:r>
            <a:endParaRPr lang="cs-CZ" dirty="0"/>
          </a:p>
        </p:txBody>
      </p:sp>
      <p:sp>
        <p:nvSpPr>
          <p:cNvPr id="34" name="Srdce 33"/>
          <p:cNvSpPr/>
          <p:nvPr/>
        </p:nvSpPr>
        <p:spPr>
          <a:xfrm>
            <a:off x="3497835" y="4454703"/>
            <a:ext cx="914400" cy="914400"/>
          </a:xfrm>
          <a:prstGeom prst="hear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790</a:t>
            </a:r>
            <a:endParaRPr lang="cs-CZ" dirty="0"/>
          </a:p>
        </p:txBody>
      </p:sp>
      <p:sp>
        <p:nvSpPr>
          <p:cNvPr id="35" name="Srdce 34"/>
          <p:cNvSpPr/>
          <p:nvPr/>
        </p:nvSpPr>
        <p:spPr>
          <a:xfrm>
            <a:off x="3426572" y="3163107"/>
            <a:ext cx="914400" cy="9144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890</a:t>
            </a:r>
            <a:endParaRPr lang="cs-CZ" dirty="0"/>
          </a:p>
        </p:txBody>
      </p:sp>
      <p:sp>
        <p:nvSpPr>
          <p:cNvPr id="36" name="Srdce 35"/>
          <p:cNvSpPr/>
          <p:nvPr/>
        </p:nvSpPr>
        <p:spPr>
          <a:xfrm>
            <a:off x="4663804" y="3223558"/>
            <a:ext cx="914400" cy="9144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860</a:t>
            </a:r>
            <a:endParaRPr lang="cs-CZ" dirty="0"/>
          </a:p>
        </p:txBody>
      </p:sp>
      <p:sp>
        <p:nvSpPr>
          <p:cNvPr id="37" name="Srdce 36"/>
          <p:cNvSpPr/>
          <p:nvPr/>
        </p:nvSpPr>
        <p:spPr>
          <a:xfrm>
            <a:off x="5928846" y="3206729"/>
            <a:ext cx="914400" cy="9144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870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660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3563864" y="4654279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6076650" y="4663862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3563864" y="3313800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075236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4831890" y="3327068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002878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563863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810193" y="2161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příklady, zapiš a pak najdi správné výsledky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689820"/>
            <a:ext cx="7328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571</a:t>
            </a:r>
            <a:endParaRPr lang="cs-CZ" sz="2800" dirty="0"/>
          </a:p>
          <a:p>
            <a:r>
              <a:rPr lang="cs-CZ" sz="2800" u="sng" dirty="0" smtClean="0"/>
              <a:t>409</a:t>
            </a:r>
            <a:endParaRPr lang="cs-CZ" sz="2800" dirty="0" smtClean="0"/>
          </a:p>
        </p:txBody>
      </p:sp>
      <p:sp>
        <p:nvSpPr>
          <p:cNvPr id="6" name="6cípá hvězda 5"/>
          <p:cNvSpPr/>
          <p:nvPr/>
        </p:nvSpPr>
        <p:spPr>
          <a:xfrm>
            <a:off x="4658628" y="1906477"/>
            <a:ext cx="914400" cy="914400"/>
          </a:xfrm>
          <a:prstGeom prst="star6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980</a:t>
            </a:r>
            <a:endParaRPr lang="cs-CZ" dirty="0"/>
          </a:p>
        </p:txBody>
      </p:sp>
      <p:sp>
        <p:nvSpPr>
          <p:cNvPr id="7" name="6cípá hvězda 6"/>
          <p:cNvSpPr/>
          <p:nvPr/>
        </p:nvSpPr>
        <p:spPr>
          <a:xfrm>
            <a:off x="3417475" y="1906096"/>
            <a:ext cx="914400" cy="914400"/>
          </a:xfrm>
          <a:prstGeom prst="star6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970</a:t>
            </a:r>
            <a:endParaRPr lang="cs-CZ" dirty="0"/>
          </a:p>
        </p:txBody>
      </p:sp>
      <p:sp>
        <p:nvSpPr>
          <p:cNvPr id="8" name="6cípá hvězda 7"/>
          <p:cNvSpPr/>
          <p:nvPr/>
        </p:nvSpPr>
        <p:spPr>
          <a:xfrm>
            <a:off x="5856490" y="1915889"/>
            <a:ext cx="914400" cy="914400"/>
          </a:xfrm>
          <a:prstGeom prst="star6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960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187624" y="3020143"/>
            <a:ext cx="21959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345</a:t>
            </a:r>
          </a:p>
          <a:p>
            <a:r>
              <a:rPr lang="cs-CZ" sz="2800" u="sng" dirty="0" smtClean="0"/>
              <a:t>145</a:t>
            </a:r>
            <a:endParaRPr lang="cs-CZ" sz="2800" dirty="0" smtClean="0"/>
          </a:p>
        </p:txBody>
      </p:sp>
      <p:sp>
        <p:nvSpPr>
          <p:cNvPr id="16" name="6cípá hvězda 15"/>
          <p:cNvSpPr/>
          <p:nvPr/>
        </p:nvSpPr>
        <p:spPr>
          <a:xfrm>
            <a:off x="5928847" y="3109772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440</a:t>
            </a:r>
            <a:endParaRPr lang="cs-CZ" dirty="0"/>
          </a:p>
        </p:txBody>
      </p:sp>
      <p:sp>
        <p:nvSpPr>
          <p:cNvPr id="17" name="6cípá hvězda 16"/>
          <p:cNvSpPr/>
          <p:nvPr/>
        </p:nvSpPr>
        <p:spPr>
          <a:xfrm>
            <a:off x="4705368" y="3109772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480</a:t>
            </a:r>
            <a:endParaRPr lang="cs-CZ" dirty="0"/>
          </a:p>
        </p:txBody>
      </p:sp>
      <p:sp>
        <p:nvSpPr>
          <p:cNvPr id="18" name="6cípá hvězda 17"/>
          <p:cNvSpPr/>
          <p:nvPr/>
        </p:nvSpPr>
        <p:spPr>
          <a:xfrm>
            <a:off x="3417475" y="3099375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490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187626" y="4311738"/>
            <a:ext cx="2202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724</a:t>
            </a:r>
          </a:p>
          <a:p>
            <a:r>
              <a:rPr lang="cs-CZ" sz="2800" u="sng" dirty="0" smtClean="0"/>
              <a:t>226</a:t>
            </a:r>
            <a:endParaRPr lang="cs-CZ" sz="2800" u="sng" dirty="0"/>
          </a:p>
        </p:txBody>
      </p:sp>
      <p:sp>
        <p:nvSpPr>
          <p:cNvPr id="23" name="6cípá hvězda 22"/>
          <p:cNvSpPr/>
          <p:nvPr/>
        </p:nvSpPr>
        <p:spPr>
          <a:xfrm>
            <a:off x="3417475" y="4426586"/>
            <a:ext cx="914400" cy="914400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920</a:t>
            </a:r>
            <a:endParaRPr lang="cs-CZ" dirty="0"/>
          </a:p>
        </p:txBody>
      </p:sp>
      <p:sp>
        <p:nvSpPr>
          <p:cNvPr id="24" name="6cípá hvězda 23"/>
          <p:cNvSpPr/>
          <p:nvPr/>
        </p:nvSpPr>
        <p:spPr>
          <a:xfrm>
            <a:off x="4663805" y="4426586"/>
            <a:ext cx="914400" cy="914400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940</a:t>
            </a:r>
            <a:endParaRPr lang="cs-CZ" dirty="0"/>
          </a:p>
        </p:txBody>
      </p:sp>
      <p:sp>
        <p:nvSpPr>
          <p:cNvPr id="25" name="6cípá hvězda 24"/>
          <p:cNvSpPr/>
          <p:nvPr/>
        </p:nvSpPr>
        <p:spPr>
          <a:xfrm>
            <a:off x="5930262" y="4436169"/>
            <a:ext cx="914400" cy="914400"/>
          </a:xfrm>
          <a:prstGeom prst="star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950</a:t>
            </a:r>
            <a:endParaRPr lang="cs-CZ" dirty="0"/>
          </a:p>
        </p:txBody>
      </p:sp>
      <p:sp>
        <p:nvSpPr>
          <p:cNvPr id="28" name="Tlačítko akce: Dopředu nebo Další 27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lačítko akce: Zpět nebo Předchozí 31">
            <a:hlinkClick r:id="" action="ppaction://hlinkshowjump?jump=previousslide" highlightClick="1"/>
          </p:cNvPr>
          <p:cNvSpPr/>
          <p:nvPr/>
        </p:nvSpPr>
        <p:spPr>
          <a:xfrm>
            <a:off x="71224" y="6232983"/>
            <a:ext cx="1025558" cy="5120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729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6" grpId="0" animBg="1"/>
      <p:bldP spid="17" grpId="0" animBg="1"/>
      <p:bldP spid="18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60142" y="1124744"/>
            <a:ext cx="4305987" cy="387798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rgbClr val="FF0000"/>
                </a:solidFill>
              </a:rPr>
              <a:t>Písemné odčítání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370                 Zkouška :  247</a:t>
            </a:r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123</a:t>
            </a:r>
            <a:r>
              <a:rPr lang="cs-CZ" sz="2800" dirty="0" smtClean="0"/>
              <a:t>                                   </a:t>
            </a:r>
            <a:r>
              <a:rPr lang="cs-CZ" sz="2800" u="sng" dirty="0" smtClean="0"/>
              <a:t>123</a:t>
            </a:r>
          </a:p>
          <a:p>
            <a:r>
              <a:rPr lang="cs-CZ" sz="2800" dirty="0" smtClean="0"/>
              <a:t> 247                                    370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71224" y="6232983"/>
            <a:ext cx="1025558" cy="5120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12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3563860" y="458669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831889" y="468239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6068167" y="4682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6083911" y="3390800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4831889" y="332924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3563864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002878" y="214358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4810192" y="2211846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3563861" y="2161397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příklady, zapiš a pak najdi správné výsledky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689820"/>
            <a:ext cx="8435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2800" dirty="0" smtClean="0"/>
              <a:t>450</a:t>
            </a:r>
            <a:endParaRPr lang="cs-CZ" sz="2800" dirty="0"/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232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187624" y="3020143"/>
            <a:ext cx="21959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2800" dirty="0" smtClean="0"/>
              <a:t>650</a:t>
            </a:r>
            <a:endParaRPr lang="cs-CZ" sz="2800" dirty="0"/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437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1141286" y="4277590"/>
            <a:ext cx="12704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2800" dirty="0" smtClean="0"/>
              <a:t>680</a:t>
            </a:r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153</a:t>
            </a:r>
            <a:endParaRPr lang="cs-CZ" sz="2800" u="sng" dirty="0"/>
          </a:p>
        </p:txBody>
      </p:sp>
      <p:sp>
        <p:nvSpPr>
          <p:cNvPr id="4" name="Srdce 3"/>
          <p:cNvSpPr/>
          <p:nvPr/>
        </p:nvSpPr>
        <p:spPr>
          <a:xfrm>
            <a:off x="4703433" y="1933703"/>
            <a:ext cx="914400" cy="914400"/>
          </a:xfrm>
          <a:prstGeom prst="hear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228</a:t>
            </a:r>
            <a:endParaRPr lang="cs-CZ" dirty="0"/>
          </a:p>
        </p:txBody>
      </p:sp>
      <p:sp>
        <p:nvSpPr>
          <p:cNvPr id="27" name="Srdce 26"/>
          <p:cNvSpPr/>
          <p:nvPr/>
        </p:nvSpPr>
        <p:spPr>
          <a:xfrm>
            <a:off x="3445024" y="1903979"/>
            <a:ext cx="914400" cy="914400"/>
          </a:xfrm>
          <a:prstGeom prst="hear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218</a:t>
            </a:r>
            <a:endParaRPr lang="cs-CZ" dirty="0"/>
          </a:p>
        </p:txBody>
      </p:sp>
      <p:sp>
        <p:nvSpPr>
          <p:cNvPr id="28" name="Srdce 27"/>
          <p:cNvSpPr/>
          <p:nvPr/>
        </p:nvSpPr>
        <p:spPr>
          <a:xfrm>
            <a:off x="5856489" y="1984153"/>
            <a:ext cx="914400" cy="914400"/>
          </a:xfrm>
          <a:prstGeom prst="hear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208</a:t>
            </a:r>
            <a:endParaRPr lang="cs-CZ" dirty="0"/>
          </a:p>
        </p:txBody>
      </p:sp>
      <p:sp>
        <p:nvSpPr>
          <p:cNvPr id="32" name="Srdce 31"/>
          <p:cNvSpPr/>
          <p:nvPr/>
        </p:nvSpPr>
        <p:spPr>
          <a:xfrm>
            <a:off x="5937522" y="4454702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527</a:t>
            </a:r>
            <a:endParaRPr lang="cs-CZ" dirty="0"/>
          </a:p>
        </p:txBody>
      </p:sp>
      <p:sp>
        <p:nvSpPr>
          <p:cNvPr id="33" name="Srdce 32"/>
          <p:cNvSpPr/>
          <p:nvPr/>
        </p:nvSpPr>
        <p:spPr>
          <a:xfrm>
            <a:off x="4685500" y="4454702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537</a:t>
            </a:r>
            <a:endParaRPr lang="cs-CZ" dirty="0"/>
          </a:p>
        </p:txBody>
      </p:sp>
      <p:sp>
        <p:nvSpPr>
          <p:cNvPr id="34" name="Srdce 33"/>
          <p:cNvSpPr/>
          <p:nvPr/>
        </p:nvSpPr>
        <p:spPr>
          <a:xfrm>
            <a:off x="3417475" y="4425758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547</a:t>
            </a:r>
            <a:endParaRPr lang="cs-CZ" dirty="0"/>
          </a:p>
        </p:txBody>
      </p:sp>
      <p:sp>
        <p:nvSpPr>
          <p:cNvPr id="35" name="Srdce 34"/>
          <p:cNvSpPr/>
          <p:nvPr/>
        </p:nvSpPr>
        <p:spPr>
          <a:xfrm>
            <a:off x="3426572" y="3163107"/>
            <a:ext cx="914400" cy="9144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223</a:t>
            </a:r>
            <a:endParaRPr lang="cs-CZ" dirty="0"/>
          </a:p>
        </p:txBody>
      </p:sp>
      <p:sp>
        <p:nvSpPr>
          <p:cNvPr id="36" name="Srdce 35"/>
          <p:cNvSpPr/>
          <p:nvPr/>
        </p:nvSpPr>
        <p:spPr>
          <a:xfrm>
            <a:off x="5937522" y="3182961"/>
            <a:ext cx="914400" cy="9144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213</a:t>
            </a:r>
            <a:endParaRPr lang="cs-CZ" dirty="0"/>
          </a:p>
        </p:txBody>
      </p:sp>
      <p:sp>
        <p:nvSpPr>
          <p:cNvPr id="37" name="Srdce 36"/>
          <p:cNvSpPr/>
          <p:nvPr/>
        </p:nvSpPr>
        <p:spPr>
          <a:xfrm>
            <a:off x="4703433" y="3121406"/>
            <a:ext cx="914400" cy="914400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227</a:t>
            </a:r>
            <a:endParaRPr lang="cs-CZ" dirty="0"/>
          </a:p>
        </p:txBody>
      </p:sp>
      <p:sp>
        <p:nvSpPr>
          <p:cNvPr id="38" name="Tlačítko akce: Dopředu nebo Další 37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lačítko akce: Zpět nebo Předchozí 38">
            <a:hlinkClick r:id="" action="ppaction://hlinkshowjump?jump=previousslide" highlightClick="1"/>
          </p:cNvPr>
          <p:cNvSpPr/>
          <p:nvPr/>
        </p:nvSpPr>
        <p:spPr>
          <a:xfrm>
            <a:off x="71224" y="6232983"/>
            <a:ext cx="1025558" cy="5120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89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Veselý obličej 29"/>
          <p:cNvSpPr/>
          <p:nvPr/>
        </p:nvSpPr>
        <p:spPr>
          <a:xfrm>
            <a:off x="3563864" y="4654279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6075235" y="469590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4870547" y="4695904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3563864" y="3313800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075236" y="3390801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4831890" y="3327068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4851756" y="206047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563863" y="2153095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6076968" y="2188860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Počítej příklady, zapiš a pak najdi správné výsledky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7" y="1689820"/>
            <a:ext cx="11012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2800" dirty="0" smtClean="0"/>
              <a:t>750</a:t>
            </a:r>
            <a:endParaRPr lang="cs-CZ" sz="2800" dirty="0"/>
          </a:p>
          <a:p>
            <a:r>
              <a:rPr lang="cs-CZ" sz="2800" dirty="0"/>
              <a:t>-</a:t>
            </a:r>
            <a:r>
              <a:rPr lang="cs-CZ" sz="2800" u="sng" dirty="0" smtClean="0"/>
              <a:t>329</a:t>
            </a:r>
            <a:endParaRPr lang="cs-CZ" sz="2800" u="sng" dirty="0"/>
          </a:p>
        </p:txBody>
      </p:sp>
      <p:sp>
        <p:nvSpPr>
          <p:cNvPr id="6" name="6cípá hvězda 5"/>
          <p:cNvSpPr/>
          <p:nvPr/>
        </p:nvSpPr>
        <p:spPr>
          <a:xfrm>
            <a:off x="4705368" y="1852638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411</a:t>
            </a:r>
            <a:endParaRPr lang="cs-CZ" dirty="0"/>
          </a:p>
        </p:txBody>
      </p:sp>
      <p:sp>
        <p:nvSpPr>
          <p:cNvPr id="7" name="6cípá hvězda 6"/>
          <p:cNvSpPr/>
          <p:nvPr/>
        </p:nvSpPr>
        <p:spPr>
          <a:xfrm>
            <a:off x="3417475" y="1906096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431</a:t>
            </a:r>
            <a:endParaRPr lang="cs-CZ" dirty="0"/>
          </a:p>
        </p:txBody>
      </p:sp>
      <p:sp>
        <p:nvSpPr>
          <p:cNvPr id="8" name="6cípá hvězda 7"/>
          <p:cNvSpPr/>
          <p:nvPr/>
        </p:nvSpPr>
        <p:spPr>
          <a:xfrm>
            <a:off x="5937221" y="1927974"/>
            <a:ext cx="914400" cy="914400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421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899592" y="3020143"/>
            <a:ext cx="24840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2800" dirty="0" smtClean="0"/>
              <a:t>490</a:t>
            </a:r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273</a:t>
            </a:r>
          </a:p>
        </p:txBody>
      </p:sp>
      <p:sp>
        <p:nvSpPr>
          <p:cNvPr id="16" name="6cípá hvězda 15"/>
          <p:cNvSpPr/>
          <p:nvPr/>
        </p:nvSpPr>
        <p:spPr>
          <a:xfrm>
            <a:off x="5950166" y="3109772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207</a:t>
            </a:r>
            <a:endParaRPr lang="cs-CZ" dirty="0"/>
          </a:p>
        </p:txBody>
      </p:sp>
      <p:sp>
        <p:nvSpPr>
          <p:cNvPr id="17" name="6cípá hvězda 16"/>
          <p:cNvSpPr/>
          <p:nvPr/>
        </p:nvSpPr>
        <p:spPr>
          <a:xfrm>
            <a:off x="4705368" y="3109772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227</a:t>
            </a:r>
            <a:endParaRPr lang="cs-CZ" dirty="0"/>
          </a:p>
        </p:txBody>
      </p:sp>
      <p:sp>
        <p:nvSpPr>
          <p:cNvPr id="18" name="6cípá hvězda 17"/>
          <p:cNvSpPr/>
          <p:nvPr/>
        </p:nvSpPr>
        <p:spPr>
          <a:xfrm>
            <a:off x="3417474" y="3099374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217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99592" y="4311738"/>
            <a:ext cx="24904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2800" dirty="0" smtClean="0"/>
              <a:t>450</a:t>
            </a:r>
          </a:p>
          <a:p>
            <a:r>
              <a:rPr lang="cs-CZ" sz="2800" dirty="0" smtClean="0"/>
              <a:t>-</a:t>
            </a:r>
            <a:r>
              <a:rPr lang="cs-CZ" sz="2800" u="sng" dirty="0" smtClean="0"/>
              <a:t>134</a:t>
            </a:r>
            <a:endParaRPr lang="cs-CZ" sz="2800" u="sng" dirty="0"/>
          </a:p>
        </p:txBody>
      </p:sp>
      <p:sp>
        <p:nvSpPr>
          <p:cNvPr id="23" name="6cípá hvězda 22"/>
          <p:cNvSpPr/>
          <p:nvPr/>
        </p:nvSpPr>
        <p:spPr>
          <a:xfrm>
            <a:off x="3398652" y="4436169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326</a:t>
            </a:r>
            <a:endParaRPr lang="cs-CZ" dirty="0"/>
          </a:p>
        </p:txBody>
      </p:sp>
      <p:sp>
        <p:nvSpPr>
          <p:cNvPr id="24" name="6cípá hvězda 23"/>
          <p:cNvSpPr/>
          <p:nvPr/>
        </p:nvSpPr>
        <p:spPr>
          <a:xfrm>
            <a:off x="4705367" y="4468211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316</a:t>
            </a:r>
            <a:endParaRPr lang="cs-CZ" dirty="0"/>
          </a:p>
        </p:txBody>
      </p:sp>
      <p:sp>
        <p:nvSpPr>
          <p:cNvPr id="25" name="6cípá hvězda 24"/>
          <p:cNvSpPr/>
          <p:nvPr/>
        </p:nvSpPr>
        <p:spPr>
          <a:xfrm>
            <a:off x="5937737" y="4468212"/>
            <a:ext cx="914400" cy="914400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336</a:t>
            </a:r>
            <a:endParaRPr lang="cs-CZ" dirty="0"/>
          </a:p>
        </p:txBody>
      </p:sp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Zpět nebo Předchozí 27">
            <a:hlinkClick r:id="" action="ppaction://hlinkshowjump?jump=previousslide" highlightClick="1"/>
          </p:cNvPr>
          <p:cNvSpPr/>
          <p:nvPr/>
        </p:nvSpPr>
        <p:spPr>
          <a:xfrm>
            <a:off x="71224" y="6232983"/>
            <a:ext cx="1025558" cy="5120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740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remove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6" grpId="0" animBg="1"/>
      <p:bldP spid="17" grpId="0" animBg="1"/>
      <p:bldP spid="18" grpId="0" animBg="1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Veselý obličej 42"/>
          <p:cNvSpPr/>
          <p:nvPr/>
        </p:nvSpPr>
        <p:spPr>
          <a:xfrm>
            <a:off x="5788078" y="5537256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7411700" y="556725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Vypočítej slovní úlohu, klikni na výsledek a zapiš jej do odpovědi.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634185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Babička koupila ovoce za 308 Kč a v prodejně potravin zaplatila ještě 232 Kč. Kolik korun zaplatila celkem ?</a:t>
            </a:r>
          </a:p>
          <a:p>
            <a:r>
              <a:rPr lang="cs-CZ" dirty="0" smtClean="0"/>
              <a:t>Ovoce .................................................... </a:t>
            </a:r>
            <a:r>
              <a:rPr lang="cs-CZ" dirty="0"/>
              <a:t>3</a:t>
            </a:r>
            <a:r>
              <a:rPr lang="cs-CZ" dirty="0" smtClean="0"/>
              <a:t>08 Kč</a:t>
            </a:r>
            <a:endParaRPr lang="cs-CZ" dirty="0"/>
          </a:p>
          <a:p>
            <a:r>
              <a:rPr lang="cs-CZ" dirty="0" smtClean="0"/>
              <a:t>Potraviny...............................................  232 Kč</a:t>
            </a:r>
          </a:p>
          <a:p>
            <a:r>
              <a:rPr lang="cs-CZ" dirty="0" smtClean="0"/>
              <a:t>Kč celkem..............................................      X</a:t>
            </a:r>
          </a:p>
          <a:p>
            <a:endParaRPr lang="cs-CZ" dirty="0" smtClean="0"/>
          </a:p>
          <a:p>
            <a:r>
              <a:rPr lang="cs-CZ" dirty="0" smtClean="0"/>
              <a:t>Babička celkem zaplatila ...... Kč.</a:t>
            </a:r>
            <a:endParaRPr lang="cs-CZ" dirty="0"/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5661480" y="3127670"/>
            <a:ext cx="765511" cy="660677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  <a:r>
              <a:rPr lang="cs-CZ" dirty="0" smtClean="0"/>
              <a:t>08</a:t>
            </a:r>
            <a:endParaRPr lang="cs-CZ" dirty="0"/>
          </a:p>
        </p:txBody>
      </p:sp>
      <p:sp>
        <p:nvSpPr>
          <p:cNvPr id="32" name="Ovál 31"/>
          <p:cNvSpPr/>
          <p:nvPr/>
        </p:nvSpPr>
        <p:spPr>
          <a:xfrm>
            <a:off x="5713601" y="4281832"/>
            <a:ext cx="765511" cy="660677"/>
          </a:xfrm>
          <a:prstGeom prst="ellipse">
            <a:avLst/>
          </a:prstGeom>
          <a:solidFill>
            <a:srgbClr val="F06A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232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773365" y="3921030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5" name="Ovál 34"/>
          <p:cNvSpPr/>
          <p:nvPr/>
        </p:nvSpPr>
        <p:spPr>
          <a:xfrm>
            <a:off x="7267812" y="3127669"/>
            <a:ext cx="765511" cy="66067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308</a:t>
            </a:r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7263131" y="4281832"/>
            <a:ext cx="765511" cy="660677"/>
          </a:xfrm>
          <a:prstGeom prst="ellipse">
            <a:avLst/>
          </a:prstGeom>
          <a:solidFill>
            <a:srgbClr val="F06A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232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7359524" y="3913256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925694" y="4981607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511853" y="496801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40" name="Ovál 39"/>
          <p:cNvSpPr/>
          <p:nvPr/>
        </p:nvSpPr>
        <p:spPr>
          <a:xfrm>
            <a:off x="5713601" y="5436423"/>
            <a:ext cx="765511" cy="66067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76</a:t>
            </a:r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7359524" y="5477255"/>
            <a:ext cx="765511" cy="66067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540</a:t>
            </a:r>
            <a:endParaRPr lang="cs-CZ" dirty="0"/>
          </a:p>
        </p:txBody>
      </p:sp>
      <p:pic>
        <p:nvPicPr>
          <p:cNvPr id="3" name="Picture 2" descr="C:\Users\April\AppData\Local\Microsoft\Windows\Temporary Internet Files\Content.IE5\W3KPO7QQ\MP9003989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000" y="1124744"/>
            <a:ext cx="2066168" cy="149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lačítko akce: Dopředu nebo Další 18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lačítko akce: Zpět nebo Předchozí 19">
            <a:hlinkClick r:id="" action="ppaction://hlinkshowjump?jump=previousslide" highlightClick="1"/>
          </p:cNvPr>
          <p:cNvSpPr/>
          <p:nvPr/>
        </p:nvSpPr>
        <p:spPr>
          <a:xfrm>
            <a:off x="71224" y="6232983"/>
            <a:ext cx="1025558" cy="5120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61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Veselý obličej 42"/>
          <p:cNvSpPr/>
          <p:nvPr/>
        </p:nvSpPr>
        <p:spPr>
          <a:xfrm>
            <a:off x="7455086" y="5584463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5805368" y="5567252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Vypočítej slovní úlohu, klikni na výsledek a zapiš jej do odpovědi.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634185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Bača měl 600 bílých oveček. Černých oveček bylo o 428 méně. Kolik oveček bylo černých ?</a:t>
            </a:r>
          </a:p>
          <a:p>
            <a:r>
              <a:rPr lang="cs-CZ" dirty="0" smtClean="0"/>
              <a:t>Bílé ovečky ............................................ 600 </a:t>
            </a:r>
            <a:endParaRPr lang="cs-CZ" dirty="0"/>
          </a:p>
          <a:p>
            <a:r>
              <a:rPr lang="cs-CZ" dirty="0" smtClean="0"/>
              <a:t>Černé ovečky...................................... o  428 méně</a:t>
            </a:r>
          </a:p>
          <a:p>
            <a:r>
              <a:rPr lang="cs-CZ" dirty="0" smtClean="0"/>
              <a:t>Černé ovečky  ..........................................   X</a:t>
            </a:r>
          </a:p>
          <a:p>
            <a:endParaRPr lang="cs-CZ" dirty="0" smtClean="0"/>
          </a:p>
          <a:p>
            <a:r>
              <a:rPr lang="cs-CZ" dirty="0" smtClean="0"/>
              <a:t>Bača měl   ...... černých oveček.</a:t>
            </a:r>
            <a:endParaRPr lang="cs-CZ" dirty="0"/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5661480" y="3127670"/>
            <a:ext cx="765511" cy="660677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600</a:t>
            </a:r>
            <a:endParaRPr lang="cs-CZ" dirty="0"/>
          </a:p>
        </p:txBody>
      </p:sp>
      <p:sp>
        <p:nvSpPr>
          <p:cNvPr id="32" name="Ovál 31"/>
          <p:cNvSpPr/>
          <p:nvPr/>
        </p:nvSpPr>
        <p:spPr>
          <a:xfrm>
            <a:off x="5713601" y="4281832"/>
            <a:ext cx="765511" cy="660677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428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773365" y="3921030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35" name="Ovál 34"/>
          <p:cNvSpPr/>
          <p:nvPr/>
        </p:nvSpPr>
        <p:spPr>
          <a:xfrm>
            <a:off x="7267812" y="3127669"/>
            <a:ext cx="765511" cy="660677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600</a:t>
            </a:r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7263131" y="4281832"/>
            <a:ext cx="765511" cy="660677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428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7359524" y="3913256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925694" y="4981607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511853" y="496801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40" name="Ovál 39"/>
          <p:cNvSpPr/>
          <p:nvPr/>
        </p:nvSpPr>
        <p:spPr>
          <a:xfrm>
            <a:off x="7383141" y="5474147"/>
            <a:ext cx="765511" cy="660677"/>
          </a:xfrm>
          <a:prstGeom prst="ellips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172</a:t>
            </a:r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5687366" y="5445769"/>
            <a:ext cx="933210" cy="701977"/>
          </a:xfrm>
          <a:prstGeom prst="ellips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1028</a:t>
            </a:r>
            <a:endParaRPr lang="cs-CZ" dirty="0"/>
          </a:p>
        </p:txBody>
      </p:sp>
      <p:pic>
        <p:nvPicPr>
          <p:cNvPr id="3" name="Picture 2" descr="C:\Users\April\AppData\Local\Microsoft\Windows\Temporary Internet Files\Content.IE5\61BPKQWV\MP90044658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24744"/>
            <a:ext cx="1948438" cy="150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lačítko akce: Dopředu nebo Další 18">
            <a:hlinkClick r:id="" action="ppaction://hlinkshowjump?jump=nextslide" highlightClick="1"/>
          </p:cNvPr>
          <p:cNvSpPr/>
          <p:nvPr/>
        </p:nvSpPr>
        <p:spPr>
          <a:xfrm>
            <a:off x="8028384" y="6232983"/>
            <a:ext cx="1008112" cy="5086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lačítko akce: Zpět nebo Předchozí 19">
            <a:hlinkClick r:id="" action="ppaction://hlinkshowjump?jump=previousslide" highlightClick="1"/>
          </p:cNvPr>
          <p:cNvSpPr/>
          <p:nvPr/>
        </p:nvSpPr>
        <p:spPr>
          <a:xfrm>
            <a:off x="71224" y="6232983"/>
            <a:ext cx="1025558" cy="5120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81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http://</a:t>
            </a:r>
            <a:r>
              <a:rPr lang="cs-CZ" dirty="0" smtClean="0"/>
              <a:t>office.microsoft.com/klipart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71224" y="6232983"/>
            <a:ext cx="1025558" cy="51202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31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510</Words>
  <Application>Microsoft Office PowerPoint</Application>
  <PresentationFormat>Předvádění na obrazovce (4:3)</PresentationFormat>
  <Paragraphs>153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Písemné sčítání a odčítání do 1000 s přechodem přes základ VY_32_INOVACE_1C_19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Písemné sčítání a odčítání do 1000 s přechodem přes základ VY_32_INOVACE_1C_19 Číslo projektu: CZ.1.07/1.5.00/34.1056</dc:title>
  <dc:creator>April</dc:creator>
  <cp:lastModifiedBy>uzivatel</cp:lastModifiedBy>
  <cp:revision>4</cp:revision>
  <dcterms:created xsi:type="dcterms:W3CDTF">2011-08-25T15:58:46Z</dcterms:created>
  <dcterms:modified xsi:type="dcterms:W3CDTF">2013-01-25T10:39:16Z</dcterms:modified>
</cp:coreProperties>
</file>