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39A8FA-1692-4A0E-9A68-2E087EE28284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8AB232-84E1-458E-A5A1-CEF18EE739A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2654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50B0CB-AAEB-4E44-BE03-86AB21E34279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323147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981044-31E9-4729-ADB8-65A3A1247F57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E4320-6BCE-4CC9-87A9-F40CCDA0AF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20614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981044-31E9-4729-ADB8-65A3A1247F57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E4320-6BCE-4CC9-87A9-F40CCDA0AF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33187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981044-31E9-4729-ADB8-65A3A1247F57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E4320-6BCE-4CC9-87A9-F40CCDA0AF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93430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981044-31E9-4729-ADB8-65A3A1247F57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E4320-6BCE-4CC9-87A9-F40CCDA0AF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34051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981044-31E9-4729-ADB8-65A3A1247F57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E4320-6BCE-4CC9-87A9-F40CCDA0AF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611105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981044-31E9-4729-ADB8-65A3A1247F57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E4320-6BCE-4CC9-87A9-F40CCDA0AF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40955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981044-31E9-4729-ADB8-65A3A1247F57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E4320-6BCE-4CC9-87A9-F40CCDA0AF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82693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981044-31E9-4729-ADB8-65A3A1247F57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E4320-6BCE-4CC9-87A9-F40CCDA0AF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09669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981044-31E9-4729-ADB8-65A3A1247F57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E4320-6BCE-4CC9-87A9-F40CCDA0AF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03328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981044-31E9-4729-ADB8-65A3A1247F57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E4320-6BCE-4CC9-87A9-F40CCDA0AF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66317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981044-31E9-4729-ADB8-65A3A1247F57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E4320-6BCE-4CC9-87A9-F40CCDA0AF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69093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981044-31E9-4729-ADB8-65A3A1247F57}" type="datetimeFigureOut">
              <a:rPr lang="cs-CZ" smtClean="0"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EE4320-6BCE-4CC9-87A9-F40CCDA0AF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49832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586607"/>
          </a:xfrm>
        </p:spPr>
        <p:txBody>
          <a:bodyPr>
            <a:normAutofit fontScale="90000"/>
          </a:bodyPr>
          <a:lstStyle/>
          <a:p>
            <a:pPr>
              <a:spcBef>
                <a:spcPts val="1800"/>
              </a:spcBef>
            </a:pPr>
            <a:r>
              <a:rPr lang="cs-CZ" dirty="0" smtClean="0"/>
              <a:t>Násobení a dělení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VY_32_INOVACE_1C_20</a:t>
            </a:r>
            <a:br>
              <a:rPr lang="cs-CZ" dirty="0" smtClean="0"/>
            </a:br>
            <a:r>
              <a:rPr lang="cs-CZ" sz="3100" dirty="0" smtClean="0"/>
              <a:t>Číslo projektu</a:t>
            </a:r>
            <a:r>
              <a:rPr lang="cs-CZ" sz="3100" smtClean="0"/>
              <a:t>: </a:t>
            </a:r>
            <a:r>
              <a:rPr lang="cs-CZ" sz="3100"/>
              <a:t>CZ.1.07/1.4.00/21.1101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648" y="4149080"/>
            <a:ext cx="6400800" cy="1752600"/>
          </a:xfrm>
        </p:spPr>
        <p:txBody>
          <a:bodyPr/>
          <a:lstStyle/>
          <a:p>
            <a:r>
              <a:rPr lang="cs-CZ" dirty="0"/>
              <a:t>Sada </a:t>
            </a:r>
            <a:r>
              <a:rPr lang="cs-CZ" dirty="0" smtClean="0"/>
              <a:t>3</a:t>
            </a:r>
            <a:endParaRPr lang="cs-CZ" dirty="0"/>
          </a:p>
          <a:p>
            <a:r>
              <a:rPr lang="cs-CZ" dirty="0" smtClean="0"/>
              <a:t>Matematika</a:t>
            </a:r>
            <a:endParaRPr lang="cs-CZ" dirty="0"/>
          </a:p>
          <a:p>
            <a:r>
              <a:rPr lang="cs-CZ" dirty="0"/>
              <a:t>MŠ, ZŠ a </a:t>
            </a:r>
            <a:r>
              <a:rPr lang="cs-CZ" dirty="0" err="1"/>
              <a:t>PrŠ</a:t>
            </a:r>
            <a:r>
              <a:rPr lang="cs-CZ" dirty="0"/>
              <a:t> Trhové Sviny</a:t>
            </a:r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1998" y="404664"/>
            <a:ext cx="6986587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00144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8592860"/>
              </p:ext>
            </p:extLst>
          </p:nvPr>
        </p:nvGraphicFramePr>
        <p:xfrm>
          <a:off x="266133" y="847663"/>
          <a:ext cx="8784976" cy="5500329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444515"/>
                <a:gridCol w="6340461"/>
              </a:tblGrid>
              <a:tr h="2662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Žáci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násobí a dělí příklady, pomocí interaktivního cvičení si procvičují násobení a dělení do sta. Žáci  na stránce vidí příklady, které vypočítají a  pomoci skrytého pera výsledky zapíší. Po vypočítání všech příkladů si zkontrolují správné výsledky. Po kliknutí myší na správný výsledek se pod správným válcem s výsledkem příkladu objeví </a:t>
                      </a:r>
                      <a:r>
                        <a:rPr lang="cs-CZ" sz="14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smajlík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s úsměvem. Pod válcem se </a:t>
                      </a:r>
                      <a:r>
                        <a:rPr lang="cs-CZ" sz="1400" b="0" baseline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špatným výsledkem 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se objeví zamračený </a:t>
                      </a:r>
                      <a:r>
                        <a:rPr lang="cs-CZ" sz="14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smajlík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. Žáci se učí řešit slovní úlohy. Po přečtení dané úlohy se žáci musí rozhodnout, zda se v úloze bude dělit nebo násobit. Příklad vypočítají a po kliknutí myší na správný výsledek se jim objeví žlutý </a:t>
                      </a:r>
                      <a:r>
                        <a:rPr lang="cs-CZ" sz="14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smajlík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s úsměvem. </a:t>
                      </a:r>
                      <a:endParaRPr lang="cs-CZ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5978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Období vytvoření materiálu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Mgr.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Antonie Veselá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Srpen 2011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150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Speciální vzdělávací potřeby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ADHD</a:t>
                      </a: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dyslexie, dysgrafie, 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dyskalkulie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67561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oblast</a:t>
                      </a:r>
                      <a:endParaRPr lang="cs-CZ" sz="14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obor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Matematika a její aplikace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Matematika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4373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učebního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materiálu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Interaktivní DUM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990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interaktivity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Využití interaktivní tabule a práce s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PC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Možnost dopisovat rukopisné poznámky přes skrytá tlačítka v rámci nového  softwaru</a:t>
                      </a:r>
                      <a:endParaRPr lang="cs-CZ" sz="12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600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Cílová skupina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Žák - </a:t>
                      </a:r>
                      <a:r>
                        <a:rPr lang="cs-CZ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 lehkým mentálním postižením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452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Stupeň a typ vzdělávání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Základní škola praktická – 1.stupeň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2922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Typická věková skupina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10 –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12 let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/ 5. ročník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518161" y="293665"/>
            <a:ext cx="8280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Identifikátor materiálu: III/2 Inovace a zkvalitnění výuky prostřednictvím ICT,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20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0509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92072" y="548680"/>
            <a:ext cx="7992889" cy="5478423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6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Násobení</a:t>
            </a:r>
          </a:p>
          <a:p>
            <a:pPr algn="ctr"/>
            <a:endParaRPr lang="cs-CZ" dirty="0" smtClean="0"/>
          </a:p>
          <a:p>
            <a:pPr algn="ctr"/>
            <a:endParaRPr lang="cs-CZ" dirty="0" smtClean="0"/>
          </a:p>
          <a:p>
            <a:r>
              <a:rPr lang="cs-CZ" sz="2000" u="sng" dirty="0" smtClean="0">
                <a:solidFill>
                  <a:srgbClr val="FF0000"/>
                </a:solidFill>
              </a:rPr>
              <a:t>Násobení je opakované sčítání.</a:t>
            </a:r>
          </a:p>
          <a:p>
            <a:r>
              <a:rPr lang="cs-CZ" sz="2000" dirty="0" smtClean="0"/>
              <a:t>   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  3 + 3 + 3 + 3 + 3 = 15</a:t>
            </a:r>
          </a:p>
          <a:p>
            <a:r>
              <a:rPr lang="cs-CZ" sz="2000" dirty="0" smtClean="0"/>
              <a:t>   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  5 x 3 = 15</a:t>
            </a:r>
            <a:endParaRPr lang="cs-CZ" sz="2000" dirty="0"/>
          </a:p>
          <a:p>
            <a:endParaRPr lang="cs-CZ" sz="2000" dirty="0" smtClean="0"/>
          </a:p>
          <a:p>
            <a:r>
              <a:rPr lang="cs-CZ" sz="2000" dirty="0" smtClean="0"/>
              <a:t>            2                         x                   3                 =                6                                                                                                             </a:t>
            </a:r>
          </a:p>
          <a:p>
            <a:r>
              <a:rPr lang="cs-CZ" sz="2000" dirty="0" smtClean="0"/>
              <a:t>         činitel                                     </a:t>
            </a:r>
            <a:r>
              <a:rPr lang="cs-CZ" sz="2000" dirty="0" err="1" smtClean="0"/>
              <a:t>činitel</a:t>
            </a:r>
            <a:r>
              <a:rPr lang="cs-CZ" sz="2000" dirty="0" smtClean="0"/>
              <a:t>                          součin</a:t>
            </a:r>
          </a:p>
          <a:p>
            <a:endParaRPr lang="cs-CZ" sz="2000" dirty="0" smtClean="0"/>
          </a:p>
          <a:p>
            <a:r>
              <a:rPr lang="cs-CZ" sz="2000" u="sng" dirty="0" smtClean="0">
                <a:solidFill>
                  <a:srgbClr val="FF0000"/>
                </a:solidFill>
              </a:rPr>
              <a:t>Činitele můžeme zaměňovat.</a:t>
            </a:r>
            <a:endParaRPr lang="cs-CZ" sz="2000" u="sng" dirty="0">
              <a:solidFill>
                <a:srgbClr val="FF0000"/>
              </a:solidFill>
            </a:endParaRPr>
          </a:p>
          <a:p>
            <a:endParaRPr lang="cs-CZ" sz="2000" dirty="0"/>
          </a:p>
          <a:p>
            <a:r>
              <a:rPr lang="cs-CZ" sz="2000" dirty="0" smtClean="0"/>
              <a:t>             3                         x                   2                 =                6                                                                                                             </a:t>
            </a:r>
          </a:p>
          <a:p>
            <a:r>
              <a:rPr lang="cs-CZ" sz="2000" dirty="0" smtClean="0"/>
              <a:t>         činitel                                     </a:t>
            </a:r>
            <a:r>
              <a:rPr lang="cs-CZ" sz="2000" dirty="0" err="1" smtClean="0"/>
              <a:t>činitel</a:t>
            </a:r>
            <a:r>
              <a:rPr lang="cs-CZ" sz="2000" dirty="0" smtClean="0"/>
              <a:t>                          součin</a:t>
            </a:r>
          </a:p>
          <a:p>
            <a:endParaRPr lang="cs-CZ" dirty="0" smtClean="0"/>
          </a:p>
        </p:txBody>
      </p:sp>
      <p:sp>
        <p:nvSpPr>
          <p:cNvPr id="5" name="Tlačítko akce: Dopředu nebo Další 4">
            <a:hlinkClick r:id="" action="ppaction://hlinkshowjump?jump=nextslide" highlightClick="1"/>
          </p:cNvPr>
          <p:cNvSpPr/>
          <p:nvPr/>
        </p:nvSpPr>
        <p:spPr>
          <a:xfrm>
            <a:off x="8035761" y="6237312"/>
            <a:ext cx="898400" cy="52120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250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Veselý obličej 22"/>
          <p:cNvSpPr/>
          <p:nvPr/>
        </p:nvSpPr>
        <p:spPr>
          <a:xfrm>
            <a:off x="5694040" y="1359855"/>
            <a:ext cx="576064" cy="457200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Veselý obličej 6"/>
          <p:cNvSpPr/>
          <p:nvPr/>
        </p:nvSpPr>
        <p:spPr>
          <a:xfrm>
            <a:off x="4004320" y="1310480"/>
            <a:ext cx="576064" cy="457200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Veselý obličej 13"/>
          <p:cNvSpPr/>
          <p:nvPr/>
        </p:nvSpPr>
        <p:spPr>
          <a:xfrm>
            <a:off x="2411760" y="1359855"/>
            <a:ext cx="576064" cy="457200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251520" y="476672"/>
            <a:ext cx="8706888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Vypočítej, perem zakroužkuj správný výsledek a zkontroluj kliknutím.</a:t>
            </a:r>
          </a:p>
          <a:p>
            <a:endParaRPr lang="cs-CZ" dirty="0"/>
          </a:p>
          <a:p>
            <a:r>
              <a:rPr lang="cs-CZ" sz="2800" dirty="0" smtClean="0"/>
              <a:t>   2 x 4 = </a:t>
            </a:r>
          </a:p>
          <a:p>
            <a:endParaRPr lang="cs-CZ" sz="2800" dirty="0"/>
          </a:p>
          <a:p>
            <a:endParaRPr lang="cs-CZ" sz="2800" dirty="0" smtClean="0"/>
          </a:p>
          <a:p>
            <a:r>
              <a:rPr lang="cs-CZ" sz="2800" dirty="0"/>
              <a:t> </a:t>
            </a:r>
            <a:r>
              <a:rPr lang="cs-CZ" sz="2800" dirty="0" smtClean="0"/>
              <a:t>  3 x 7 =        </a:t>
            </a:r>
          </a:p>
          <a:p>
            <a:endParaRPr lang="cs-CZ" sz="2800" dirty="0"/>
          </a:p>
          <a:p>
            <a:endParaRPr lang="cs-CZ" sz="2800" dirty="0" smtClean="0"/>
          </a:p>
          <a:p>
            <a:r>
              <a:rPr lang="cs-CZ" sz="2800" dirty="0" smtClean="0"/>
              <a:t>   4 x 4 =</a:t>
            </a:r>
            <a:endParaRPr lang="cs-CZ" sz="2800" dirty="0"/>
          </a:p>
          <a:p>
            <a:endParaRPr lang="cs-CZ" sz="2800" dirty="0" smtClean="0"/>
          </a:p>
          <a:p>
            <a:endParaRPr lang="cs-CZ" sz="2800" dirty="0"/>
          </a:p>
          <a:p>
            <a:r>
              <a:rPr lang="cs-CZ" sz="2800" dirty="0" smtClean="0"/>
              <a:t>   5 x 8 =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3" name="Vývojový diagram: magnetický disk 2"/>
          <p:cNvSpPr/>
          <p:nvPr/>
        </p:nvSpPr>
        <p:spPr>
          <a:xfrm>
            <a:off x="2242592" y="1124744"/>
            <a:ext cx="914400" cy="828672"/>
          </a:xfrm>
          <a:prstGeom prst="flowChartMagneticDis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8</a:t>
            </a:r>
            <a:endParaRPr lang="cs-CZ" b="1" dirty="0"/>
          </a:p>
        </p:txBody>
      </p:sp>
      <p:sp>
        <p:nvSpPr>
          <p:cNvPr id="5" name="Vývojový diagram: magnetický disk 4"/>
          <p:cNvSpPr/>
          <p:nvPr/>
        </p:nvSpPr>
        <p:spPr>
          <a:xfrm>
            <a:off x="3835152" y="1124744"/>
            <a:ext cx="914400" cy="828672"/>
          </a:xfrm>
          <a:prstGeom prst="flowChartMagneticDis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12</a:t>
            </a:r>
            <a:endParaRPr lang="cs-CZ" b="1" dirty="0"/>
          </a:p>
        </p:txBody>
      </p:sp>
      <p:sp>
        <p:nvSpPr>
          <p:cNvPr id="6" name="Vývojový diagram: magnetický disk 5"/>
          <p:cNvSpPr/>
          <p:nvPr/>
        </p:nvSpPr>
        <p:spPr>
          <a:xfrm>
            <a:off x="5508104" y="1174119"/>
            <a:ext cx="914400" cy="828672"/>
          </a:xfrm>
          <a:prstGeom prst="flowChartMagneticDis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/>
              <a:t>6</a:t>
            </a:r>
          </a:p>
        </p:txBody>
      </p:sp>
      <p:sp>
        <p:nvSpPr>
          <p:cNvPr id="15" name="Veselý obličej 14"/>
          <p:cNvSpPr/>
          <p:nvPr/>
        </p:nvSpPr>
        <p:spPr>
          <a:xfrm>
            <a:off x="4128833" y="2479057"/>
            <a:ext cx="576064" cy="457200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Veselý obličej 15"/>
          <p:cNvSpPr/>
          <p:nvPr/>
        </p:nvSpPr>
        <p:spPr>
          <a:xfrm>
            <a:off x="5771519" y="4906746"/>
            <a:ext cx="576064" cy="457200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Veselý obličej 21"/>
          <p:cNvSpPr/>
          <p:nvPr/>
        </p:nvSpPr>
        <p:spPr>
          <a:xfrm>
            <a:off x="2436734" y="3787502"/>
            <a:ext cx="576064" cy="457200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Veselý obličej 23"/>
          <p:cNvSpPr/>
          <p:nvPr/>
        </p:nvSpPr>
        <p:spPr>
          <a:xfrm>
            <a:off x="2417943" y="2471245"/>
            <a:ext cx="576064" cy="457200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Veselý obličej 24"/>
          <p:cNvSpPr/>
          <p:nvPr/>
        </p:nvSpPr>
        <p:spPr>
          <a:xfrm>
            <a:off x="5677272" y="2374529"/>
            <a:ext cx="576064" cy="457200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Veselý obličej 25"/>
          <p:cNvSpPr/>
          <p:nvPr/>
        </p:nvSpPr>
        <p:spPr>
          <a:xfrm>
            <a:off x="5771519" y="3645514"/>
            <a:ext cx="576064" cy="457200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Veselý obličej 26"/>
          <p:cNvSpPr/>
          <p:nvPr/>
        </p:nvSpPr>
        <p:spPr>
          <a:xfrm>
            <a:off x="4028900" y="3688378"/>
            <a:ext cx="576064" cy="457200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Veselý obličej 27"/>
          <p:cNvSpPr/>
          <p:nvPr/>
        </p:nvSpPr>
        <p:spPr>
          <a:xfrm>
            <a:off x="2436734" y="4981178"/>
            <a:ext cx="576064" cy="457200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Veselý obličej 28"/>
          <p:cNvSpPr/>
          <p:nvPr/>
        </p:nvSpPr>
        <p:spPr>
          <a:xfrm>
            <a:off x="4004320" y="4906746"/>
            <a:ext cx="576064" cy="457200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Vývojový diagram: magnetický disk 29"/>
          <p:cNvSpPr/>
          <p:nvPr/>
        </p:nvSpPr>
        <p:spPr>
          <a:xfrm>
            <a:off x="5546576" y="2230207"/>
            <a:ext cx="914400" cy="828672"/>
          </a:xfrm>
          <a:prstGeom prst="flowChartMagneticDis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15</a:t>
            </a:r>
            <a:endParaRPr lang="cs-CZ" b="1" dirty="0"/>
          </a:p>
        </p:txBody>
      </p:sp>
      <p:sp>
        <p:nvSpPr>
          <p:cNvPr id="31" name="Vývojový diagram: magnetický disk 30"/>
          <p:cNvSpPr/>
          <p:nvPr/>
        </p:nvSpPr>
        <p:spPr>
          <a:xfrm>
            <a:off x="3885456" y="2204023"/>
            <a:ext cx="914400" cy="828672"/>
          </a:xfrm>
          <a:prstGeom prst="flowChartMagneticDis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21</a:t>
            </a:r>
            <a:endParaRPr lang="cs-CZ" b="1" dirty="0"/>
          </a:p>
        </p:txBody>
      </p:sp>
      <p:sp>
        <p:nvSpPr>
          <p:cNvPr id="32" name="Vývojový diagram: magnetický disk 31"/>
          <p:cNvSpPr/>
          <p:nvPr/>
        </p:nvSpPr>
        <p:spPr>
          <a:xfrm>
            <a:off x="2248775" y="2268563"/>
            <a:ext cx="914400" cy="828672"/>
          </a:xfrm>
          <a:prstGeom prst="flowChartMagneticDis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20</a:t>
            </a:r>
            <a:endParaRPr lang="cs-CZ" dirty="0"/>
          </a:p>
        </p:txBody>
      </p:sp>
      <p:sp>
        <p:nvSpPr>
          <p:cNvPr id="33" name="Vývojový diagram: magnetický disk 32"/>
          <p:cNvSpPr/>
          <p:nvPr/>
        </p:nvSpPr>
        <p:spPr>
          <a:xfrm>
            <a:off x="3885456" y="3502642"/>
            <a:ext cx="914400" cy="828672"/>
          </a:xfrm>
          <a:prstGeom prst="flowChartMagneticDis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18</a:t>
            </a:r>
            <a:endParaRPr lang="cs-CZ" b="1" dirty="0"/>
          </a:p>
        </p:txBody>
      </p:sp>
      <p:sp>
        <p:nvSpPr>
          <p:cNvPr id="34" name="Vývojový diagram: magnetický disk 33"/>
          <p:cNvSpPr/>
          <p:nvPr/>
        </p:nvSpPr>
        <p:spPr>
          <a:xfrm>
            <a:off x="5565545" y="3453735"/>
            <a:ext cx="914400" cy="828672"/>
          </a:xfrm>
          <a:prstGeom prst="flowChartMagneticDis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14</a:t>
            </a:r>
            <a:endParaRPr lang="cs-CZ" b="1" dirty="0"/>
          </a:p>
        </p:txBody>
      </p:sp>
      <p:sp>
        <p:nvSpPr>
          <p:cNvPr id="35" name="Vývojový diagram: magnetický disk 34"/>
          <p:cNvSpPr/>
          <p:nvPr/>
        </p:nvSpPr>
        <p:spPr>
          <a:xfrm>
            <a:off x="2250200" y="3529467"/>
            <a:ext cx="914400" cy="828672"/>
          </a:xfrm>
          <a:prstGeom prst="flowChartMagneticDis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16</a:t>
            </a:r>
            <a:endParaRPr lang="cs-CZ" b="1" dirty="0"/>
          </a:p>
        </p:txBody>
      </p:sp>
      <p:sp>
        <p:nvSpPr>
          <p:cNvPr id="36" name="Vývojový diagram: magnetický disk 35"/>
          <p:cNvSpPr/>
          <p:nvPr/>
        </p:nvSpPr>
        <p:spPr>
          <a:xfrm>
            <a:off x="5565545" y="4721010"/>
            <a:ext cx="914400" cy="828672"/>
          </a:xfrm>
          <a:prstGeom prst="flowChartMagneticDis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40</a:t>
            </a:r>
            <a:endParaRPr lang="cs-CZ" b="1" dirty="0"/>
          </a:p>
        </p:txBody>
      </p:sp>
      <p:sp>
        <p:nvSpPr>
          <p:cNvPr id="37" name="Vývojový diagram: magnetický disk 36"/>
          <p:cNvSpPr/>
          <p:nvPr/>
        </p:nvSpPr>
        <p:spPr>
          <a:xfrm>
            <a:off x="3885456" y="4721010"/>
            <a:ext cx="914400" cy="828672"/>
          </a:xfrm>
          <a:prstGeom prst="flowChartMagneticDis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25</a:t>
            </a:r>
            <a:endParaRPr lang="cs-CZ" b="1" dirty="0"/>
          </a:p>
        </p:txBody>
      </p:sp>
      <p:sp>
        <p:nvSpPr>
          <p:cNvPr id="38" name="Vývojový diagram: magnetický disk 37"/>
          <p:cNvSpPr/>
          <p:nvPr/>
        </p:nvSpPr>
        <p:spPr>
          <a:xfrm>
            <a:off x="2267566" y="4795442"/>
            <a:ext cx="914400" cy="828672"/>
          </a:xfrm>
          <a:prstGeom prst="flowChartMagneticDis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36</a:t>
            </a:r>
            <a:endParaRPr lang="cs-CZ" b="1" dirty="0"/>
          </a:p>
        </p:txBody>
      </p:sp>
      <p:sp>
        <p:nvSpPr>
          <p:cNvPr id="39" name="Tlačítko akce: Zpět nebo Předchozí 38">
            <a:hlinkClick r:id="" action="ppaction://hlinkshowjump?jump=previousslide" highlightClick="1"/>
          </p:cNvPr>
          <p:cNvSpPr/>
          <p:nvPr/>
        </p:nvSpPr>
        <p:spPr>
          <a:xfrm>
            <a:off x="179512" y="6251301"/>
            <a:ext cx="936105" cy="52120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Tlačítko akce: Dopředu nebo Další 39">
            <a:hlinkClick r:id="" action="ppaction://hlinkshowjump?jump=nextslide" highlightClick="1"/>
          </p:cNvPr>
          <p:cNvSpPr/>
          <p:nvPr/>
        </p:nvSpPr>
        <p:spPr>
          <a:xfrm>
            <a:off x="8035761" y="6237312"/>
            <a:ext cx="898400" cy="52120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7034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Veselý obličej 22"/>
          <p:cNvSpPr/>
          <p:nvPr/>
        </p:nvSpPr>
        <p:spPr>
          <a:xfrm>
            <a:off x="5694040" y="1359855"/>
            <a:ext cx="576064" cy="457200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Veselý obličej 6"/>
          <p:cNvSpPr/>
          <p:nvPr/>
        </p:nvSpPr>
        <p:spPr>
          <a:xfrm>
            <a:off x="4004320" y="1310480"/>
            <a:ext cx="576064" cy="457200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Veselý obličej 13"/>
          <p:cNvSpPr/>
          <p:nvPr/>
        </p:nvSpPr>
        <p:spPr>
          <a:xfrm>
            <a:off x="2411760" y="1359855"/>
            <a:ext cx="576064" cy="457200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251520" y="476672"/>
            <a:ext cx="8706888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Vypočítej, perem zakroužkuj správný výsledek a zkontroluj kliknutím.</a:t>
            </a:r>
          </a:p>
          <a:p>
            <a:endParaRPr lang="cs-CZ" dirty="0"/>
          </a:p>
          <a:p>
            <a:r>
              <a:rPr lang="cs-CZ" sz="2800" dirty="0" smtClean="0"/>
              <a:t>   6 x 7 = </a:t>
            </a:r>
          </a:p>
          <a:p>
            <a:endParaRPr lang="cs-CZ" sz="2800" dirty="0"/>
          </a:p>
          <a:p>
            <a:endParaRPr lang="cs-CZ" sz="2800" dirty="0" smtClean="0"/>
          </a:p>
          <a:p>
            <a:r>
              <a:rPr lang="cs-CZ" sz="2800" dirty="0"/>
              <a:t> </a:t>
            </a:r>
            <a:r>
              <a:rPr lang="cs-CZ" sz="2800" dirty="0" smtClean="0"/>
              <a:t>  7 x 8 =        </a:t>
            </a:r>
          </a:p>
          <a:p>
            <a:endParaRPr lang="cs-CZ" sz="2800" dirty="0"/>
          </a:p>
          <a:p>
            <a:endParaRPr lang="cs-CZ" sz="2800" dirty="0" smtClean="0"/>
          </a:p>
          <a:p>
            <a:r>
              <a:rPr lang="cs-CZ" sz="2800" dirty="0" smtClean="0"/>
              <a:t>   8 x 4 =</a:t>
            </a:r>
            <a:endParaRPr lang="cs-CZ" sz="2800" dirty="0"/>
          </a:p>
          <a:p>
            <a:endParaRPr lang="cs-CZ" sz="2800" dirty="0" smtClean="0"/>
          </a:p>
          <a:p>
            <a:endParaRPr lang="cs-CZ" sz="2800" dirty="0"/>
          </a:p>
          <a:p>
            <a:r>
              <a:rPr lang="cs-CZ" sz="2800" dirty="0" smtClean="0"/>
              <a:t>   9 x 6 =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3" name="Vývojový diagram: magnetický disk 2"/>
          <p:cNvSpPr/>
          <p:nvPr/>
        </p:nvSpPr>
        <p:spPr>
          <a:xfrm>
            <a:off x="2242592" y="1124744"/>
            <a:ext cx="914400" cy="828672"/>
          </a:xfrm>
          <a:prstGeom prst="flowChartMagneticDis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42</a:t>
            </a:r>
            <a:endParaRPr lang="cs-CZ" b="1" dirty="0"/>
          </a:p>
        </p:txBody>
      </p:sp>
      <p:sp>
        <p:nvSpPr>
          <p:cNvPr id="5" name="Vývojový diagram: magnetický disk 4"/>
          <p:cNvSpPr/>
          <p:nvPr/>
        </p:nvSpPr>
        <p:spPr>
          <a:xfrm>
            <a:off x="3835152" y="1124744"/>
            <a:ext cx="914400" cy="828672"/>
          </a:xfrm>
          <a:prstGeom prst="flowChartMagneticDis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44</a:t>
            </a:r>
            <a:endParaRPr lang="cs-CZ" b="1" dirty="0"/>
          </a:p>
        </p:txBody>
      </p:sp>
      <p:sp>
        <p:nvSpPr>
          <p:cNvPr id="6" name="Vývojový diagram: magnetický disk 5"/>
          <p:cNvSpPr/>
          <p:nvPr/>
        </p:nvSpPr>
        <p:spPr>
          <a:xfrm>
            <a:off x="5508104" y="1174119"/>
            <a:ext cx="914400" cy="828672"/>
          </a:xfrm>
          <a:prstGeom prst="flowChartMagneticDis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45</a:t>
            </a:r>
            <a:endParaRPr lang="cs-CZ" b="1" dirty="0"/>
          </a:p>
        </p:txBody>
      </p:sp>
      <p:sp>
        <p:nvSpPr>
          <p:cNvPr id="15" name="Veselý obličej 14"/>
          <p:cNvSpPr/>
          <p:nvPr/>
        </p:nvSpPr>
        <p:spPr>
          <a:xfrm>
            <a:off x="4128833" y="2479057"/>
            <a:ext cx="576064" cy="457200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Veselý obličej 15"/>
          <p:cNvSpPr/>
          <p:nvPr/>
        </p:nvSpPr>
        <p:spPr>
          <a:xfrm>
            <a:off x="5771519" y="4906746"/>
            <a:ext cx="576064" cy="457200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Veselý obličej 21"/>
          <p:cNvSpPr/>
          <p:nvPr/>
        </p:nvSpPr>
        <p:spPr>
          <a:xfrm>
            <a:off x="2436734" y="3787502"/>
            <a:ext cx="576064" cy="457200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Veselý obličej 23"/>
          <p:cNvSpPr/>
          <p:nvPr/>
        </p:nvSpPr>
        <p:spPr>
          <a:xfrm>
            <a:off x="2417943" y="2471245"/>
            <a:ext cx="576064" cy="457200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Veselý obličej 24"/>
          <p:cNvSpPr/>
          <p:nvPr/>
        </p:nvSpPr>
        <p:spPr>
          <a:xfrm>
            <a:off x="5677272" y="2374529"/>
            <a:ext cx="576064" cy="457200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Veselý obličej 25"/>
          <p:cNvSpPr/>
          <p:nvPr/>
        </p:nvSpPr>
        <p:spPr>
          <a:xfrm>
            <a:off x="5771519" y="3645514"/>
            <a:ext cx="576064" cy="457200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Veselý obličej 26"/>
          <p:cNvSpPr/>
          <p:nvPr/>
        </p:nvSpPr>
        <p:spPr>
          <a:xfrm>
            <a:off x="4028900" y="3688378"/>
            <a:ext cx="576064" cy="457200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Veselý obličej 27"/>
          <p:cNvSpPr/>
          <p:nvPr/>
        </p:nvSpPr>
        <p:spPr>
          <a:xfrm>
            <a:off x="2436734" y="4981178"/>
            <a:ext cx="576064" cy="457200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Veselý obličej 28"/>
          <p:cNvSpPr/>
          <p:nvPr/>
        </p:nvSpPr>
        <p:spPr>
          <a:xfrm>
            <a:off x="4004320" y="4906746"/>
            <a:ext cx="576064" cy="457200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Vývojový diagram: magnetický disk 29"/>
          <p:cNvSpPr/>
          <p:nvPr/>
        </p:nvSpPr>
        <p:spPr>
          <a:xfrm>
            <a:off x="5546576" y="2230207"/>
            <a:ext cx="914400" cy="828672"/>
          </a:xfrm>
          <a:prstGeom prst="flowChartMagneticDis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58</a:t>
            </a:r>
            <a:endParaRPr lang="cs-CZ" b="1" dirty="0"/>
          </a:p>
        </p:txBody>
      </p:sp>
      <p:sp>
        <p:nvSpPr>
          <p:cNvPr id="31" name="Vývojový diagram: magnetický disk 30"/>
          <p:cNvSpPr/>
          <p:nvPr/>
        </p:nvSpPr>
        <p:spPr>
          <a:xfrm>
            <a:off x="3885456" y="2204023"/>
            <a:ext cx="914400" cy="828672"/>
          </a:xfrm>
          <a:prstGeom prst="flowChartMagneticDis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56</a:t>
            </a:r>
            <a:endParaRPr lang="cs-CZ" b="1" dirty="0"/>
          </a:p>
        </p:txBody>
      </p:sp>
      <p:sp>
        <p:nvSpPr>
          <p:cNvPr id="32" name="Vývojový diagram: magnetický disk 31"/>
          <p:cNvSpPr/>
          <p:nvPr/>
        </p:nvSpPr>
        <p:spPr>
          <a:xfrm>
            <a:off x="2248775" y="2268563"/>
            <a:ext cx="914400" cy="828672"/>
          </a:xfrm>
          <a:prstGeom prst="flowChartMagneticDis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55</a:t>
            </a:r>
            <a:endParaRPr lang="cs-CZ" dirty="0"/>
          </a:p>
        </p:txBody>
      </p:sp>
      <p:sp>
        <p:nvSpPr>
          <p:cNvPr id="33" name="Vývojový diagram: magnetický disk 32"/>
          <p:cNvSpPr/>
          <p:nvPr/>
        </p:nvSpPr>
        <p:spPr>
          <a:xfrm>
            <a:off x="3885456" y="3502642"/>
            <a:ext cx="914400" cy="828672"/>
          </a:xfrm>
          <a:prstGeom prst="flowChartMagneticDis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34</a:t>
            </a:r>
            <a:endParaRPr lang="cs-CZ" b="1" dirty="0"/>
          </a:p>
        </p:txBody>
      </p:sp>
      <p:sp>
        <p:nvSpPr>
          <p:cNvPr id="34" name="Vývojový diagram: magnetický disk 33"/>
          <p:cNvSpPr/>
          <p:nvPr/>
        </p:nvSpPr>
        <p:spPr>
          <a:xfrm>
            <a:off x="5565545" y="3453735"/>
            <a:ext cx="914400" cy="828672"/>
          </a:xfrm>
          <a:prstGeom prst="flowChartMagneticDis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30</a:t>
            </a:r>
            <a:endParaRPr lang="cs-CZ" b="1" dirty="0"/>
          </a:p>
        </p:txBody>
      </p:sp>
      <p:sp>
        <p:nvSpPr>
          <p:cNvPr id="35" name="Vývojový diagram: magnetický disk 34"/>
          <p:cNvSpPr/>
          <p:nvPr/>
        </p:nvSpPr>
        <p:spPr>
          <a:xfrm>
            <a:off x="2250200" y="3529467"/>
            <a:ext cx="914400" cy="828672"/>
          </a:xfrm>
          <a:prstGeom prst="flowChartMagneticDis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32</a:t>
            </a:r>
            <a:endParaRPr lang="cs-CZ" b="1" dirty="0"/>
          </a:p>
        </p:txBody>
      </p:sp>
      <p:sp>
        <p:nvSpPr>
          <p:cNvPr id="36" name="Vývojový diagram: magnetický disk 35"/>
          <p:cNvSpPr/>
          <p:nvPr/>
        </p:nvSpPr>
        <p:spPr>
          <a:xfrm>
            <a:off x="5565545" y="4721010"/>
            <a:ext cx="914400" cy="828672"/>
          </a:xfrm>
          <a:prstGeom prst="flowChartMagneticDis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54</a:t>
            </a:r>
            <a:endParaRPr lang="cs-CZ" b="1" dirty="0"/>
          </a:p>
        </p:txBody>
      </p:sp>
      <p:sp>
        <p:nvSpPr>
          <p:cNvPr id="37" name="Vývojový diagram: magnetický disk 36"/>
          <p:cNvSpPr/>
          <p:nvPr/>
        </p:nvSpPr>
        <p:spPr>
          <a:xfrm>
            <a:off x="3885456" y="4721010"/>
            <a:ext cx="914400" cy="828672"/>
          </a:xfrm>
          <a:prstGeom prst="flowChartMagneticDis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53</a:t>
            </a:r>
            <a:endParaRPr lang="cs-CZ" b="1" dirty="0"/>
          </a:p>
        </p:txBody>
      </p:sp>
      <p:sp>
        <p:nvSpPr>
          <p:cNvPr id="38" name="Vývojový diagram: magnetický disk 37"/>
          <p:cNvSpPr/>
          <p:nvPr/>
        </p:nvSpPr>
        <p:spPr>
          <a:xfrm>
            <a:off x="2267566" y="4795442"/>
            <a:ext cx="914400" cy="828672"/>
          </a:xfrm>
          <a:prstGeom prst="flowChartMagneticDis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49</a:t>
            </a:r>
            <a:endParaRPr lang="cs-CZ" b="1" dirty="0"/>
          </a:p>
        </p:txBody>
      </p:sp>
      <p:sp>
        <p:nvSpPr>
          <p:cNvPr id="39" name="Tlačítko akce: Zpět nebo Předchozí 38">
            <a:hlinkClick r:id="" action="ppaction://hlinkshowjump?jump=previousslide" highlightClick="1"/>
          </p:cNvPr>
          <p:cNvSpPr/>
          <p:nvPr/>
        </p:nvSpPr>
        <p:spPr>
          <a:xfrm>
            <a:off x="179512" y="6251301"/>
            <a:ext cx="936105" cy="52120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Tlačítko akce: Dopředu nebo Další 39">
            <a:hlinkClick r:id="" action="ppaction://hlinkshowjump?jump=nextslide" highlightClick="1"/>
          </p:cNvPr>
          <p:cNvSpPr/>
          <p:nvPr/>
        </p:nvSpPr>
        <p:spPr>
          <a:xfrm>
            <a:off x="8035761" y="6237312"/>
            <a:ext cx="898400" cy="52120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82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5" y="1124744"/>
            <a:ext cx="7992889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Dělení</a:t>
            </a:r>
          </a:p>
          <a:p>
            <a:pPr algn="ctr"/>
            <a:endParaRPr lang="cs-CZ" dirty="0" smtClean="0"/>
          </a:p>
          <a:p>
            <a:pPr algn="ctr"/>
            <a:endParaRPr lang="cs-CZ" dirty="0" smtClean="0"/>
          </a:p>
          <a:p>
            <a:r>
              <a:rPr lang="cs-CZ" sz="2400" dirty="0"/>
              <a:t> </a:t>
            </a:r>
            <a:r>
              <a:rPr lang="cs-CZ" sz="2400" dirty="0" smtClean="0"/>
              <a:t>               10        :           2            =          5</a:t>
            </a:r>
          </a:p>
          <a:p>
            <a:r>
              <a:rPr lang="cs-CZ" sz="2400" dirty="0" smtClean="0"/>
              <a:t>       dělenec       :        dělitel      =       podíl</a:t>
            </a:r>
            <a:endParaRPr lang="cs-CZ" sz="2400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sz="2400" b="1" u="sng" dirty="0" smtClean="0">
                <a:solidFill>
                  <a:srgbClr val="FF0000"/>
                </a:solidFill>
              </a:rPr>
              <a:t>Zkouška :</a:t>
            </a:r>
            <a:r>
              <a:rPr lang="cs-CZ" sz="2400" dirty="0" smtClean="0"/>
              <a:t>  2 x 5 = 10</a:t>
            </a:r>
          </a:p>
          <a:p>
            <a:r>
              <a:rPr lang="cs-CZ" dirty="0" smtClean="0"/>
              <a:t>          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 </a:t>
            </a:r>
          </a:p>
          <a:p>
            <a:endParaRPr lang="cs-CZ" dirty="0"/>
          </a:p>
        </p:txBody>
      </p:sp>
      <p:sp>
        <p:nvSpPr>
          <p:cNvPr id="4" name="Tlačítko akce: Zpět nebo Předchozí 3">
            <a:hlinkClick r:id="" action="ppaction://hlinkshowjump?jump=previousslide" highlightClick="1"/>
          </p:cNvPr>
          <p:cNvSpPr/>
          <p:nvPr/>
        </p:nvSpPr>
        <p:spPr>
          <a:xfrm>
            <a:off x="179512" y="6251301"/>
            <a:ext cx="936105" cy="52120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lačítko akce: Dopředu nebo Další 4">
            <a:hlinkClick r:id="" action="ppaction://hlinkshowjump?jump=nextslide" highlightClick="1"/>
          </p:cNvPr>
          <p:cNvSpPr/>
          <p:nvPr/>
        </p:nvSpPr>
        <p:spPr>
          <a:xfrm>
            <a:off x="8018218" y="6237312"/>
            <a:ext cx="898400" cy="52120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4832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Veselý obličej 22"/>
          <p:cNvSpPr/>
          <p:nvPr/>
        </p:nvSpPr>
        <p:spPr>
          <a:xfrm>
            <a:off x="5694040" y="1359855"/>
            <a:ext cx="576064" cy="457200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Veselý obličej 6"/>
          <p:cNvSpPr/>
          <p:nvPr/>
        </p:nvSpPr>
        <p:spPr>
          <a:xfrm>
            <a:off x="4004320" y="1310480"/>
            <a:ext cx="576064" cy="457200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Veselý obličej 13"/>
          <p:cNvSpPr/>
          <p:nvPr/>
        </p:nvSpPr>
        <p:spPr>
          <a:xfrm>
            <a:off x="2411760" y="1359855"/>
            <a:ext cx="576064" cy="457200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251520" y="476672"/>
            <a:ext cx="8706888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Vypočítej, perem zakroužkuj správný výsledek a zkontroluj kliknutím.</a:t>
            </a:r>
          </a:p>
          <a:p>
            <a:endParaRPr lang="cs-CZ" dirty="0"/>
          </a:p>
          <a:p>
            <a:r>
              <a:rPr lang="cs-CZ" sz="2800" dirty="0" smtClean="0"/>
              <a:t>   16 : 2 = </a:t>
            </a:r>
          </a:p>
          <a:p>
            <a:endParaRPr lang="cs-CZ" sz="2800" dirty="0"/>
          </a:p>
          <a:p>
            <a:endParaRPr lang="cs-CZ" sz="2800" dirty="0" smtClean="0"/>
          </a:p>
          <a:p>
            <a:r>
              <a:rPr lang="cs-CZ" sz="2800" dirty="0"/>
              <a:t> </a:t>
            </a:r>
            <a:r>
              <a:rPr lang="cs-CZ" sz="2800" dirty="0" smtClean="0"/>
              <a:t>  18 : 3 =        </a:t>
            </a:r>
          </a:p>
          <a:p>
            <a:endParaRPr lang="cs-CZ" sz="2800" dirty="0"/>
          </a:p>
          <a:p>
            <a:endParaRPr lang="cs-CZ" sz="2800" dirty="0" smtClean="0"/>
          </a:p>
          <a:p>
            <a:r>
              <a:rPr lang="cs-CZ" sz="2800" dirty="0" smtClean="0"/>
              <a:t>   24 : 4 =</a:t>
            </a:r>
            <a:endParaRPr lang="cs-CZ" sz="2800" dirty="0"/>
          </a:p>
          <a:p>
            <a:endParaRPr lang="cs-CZ" sz="2800" dirty="0" smtClean="0"/>
          </a:p>
          <a:p>
            <a:endParaRPr lang="cs-CZ" sz="2800" dirty="0"/>
          </a:p>
          <a:p>
            <a:r>
              <a:rPr lang="cs-CZ" sz="2800" dirty="0" smtClean="0"/>
              <a:t>   35 : 5 =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3" name="Vývojový diagram: magnetický disk 2"/>
          <p:cNvSpPr/>
          <p:nvPr/>
        </p:nvSpPr>
        <p:spPr>
          <a:xfrm>
            <a:off x="2242592" y="1124744"/>
            <a:ext cx="914400" cy="828672"/>
          </a:xfrm>
          <a:prstGeom prst="flowChartMagneticDisk">
            <a:avLst/>
          </a:prstGeom>
          <a:solidFill>
            <a:srgbClr val="F5AB1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/>
              <a:t>8</a:t>
            </a:r>
          </a:p>
        </p:txBody>
      </p:sp>
      <p:sp>
        <p:nvSpPr>
          <p:cNvPr id="5" name="Vývojový diagram: magnetický disk 4"/>
          <p:cNvSpPr/>
          <p:nvPr/>
        </p:nvSpPr>
        <p:spPr>
          <a:xfrm>
            <a:off x="3835152" y="1124744"/>
            <a:ext cx="914400" cy="828672"/>
          </a:xfrm>
          <a:prstGeom prst="flowChartMagneticDisk">
            <a:avLst/>
          </a:prstGeom>
          <a:solidFill>
            <a:srgbClr val="F5AB1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/>
              <a:t>7</a:t>
            </a:r>
          </a:p>
        </p:txBody>
      </p:sp>
      <p:sp>
        <p:nvSpPr>
          <p:cNvPr id="6" name="Vývojový diagram: magnetický disk 5"/>
          <p:cNvSpPr/>
          <p:nvPr/>
        </p:nvSpPr>
        <p:spPr>
          <a:xfrm>
            <a:off x="5508104" y="1174119"/>
            <a:ext cx="914400" cy="828672"/>
          </a:xfrm>
          <a:prstGeom prst="flowChartMagneticDisk">
            <a:avLst/>
          </a:prstGeom>
          <a:solidFill>
            <a:srgbClr val="F5AB1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/>
              <a:t>6</a:t>
            </a:r>
          </a:p>
        </p:txBody>
      </p:sp>
      <p:sp>
        <p:nvSpPr>
          <p:cNvPr id="15" name="Veselý obličej 14"/>
          <p:cNvSpPr/>
          <p:nvPr/>
        </p:nvSpPr>
        <p:spPr>
          <a:xfrm>
            <a:off x="4128833" y="2479057"/>
            <a:ext cx="576064" cy="457200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Veselý obličej 15"/>
          <p:cNvSpPr/>
          <p:nvPr/>
        </p:nvSpPr>
        <p:spPr>
          <a:xfrm>
            <a:off x="5771519" y="4906746"/>
            <a:ext cx="576064" cy="457200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Veselý obličej 21"/>
          <p:cNvSpPr/>
          <p:nvPr/>
        </p:nvSpPr>
        <p:spPr>
          <a:xfrm>
            <a:off x="2436734" y="3787502"/>
            <a:ext cx="576064" cy="457200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Veselý obličej 23"/>
          <p:cNvSpPr/>
          <p:nvPr/>
        </p:nvSpPr>
        <p:spPr>
          <a:xfrm>
            <a:off x="2417943" y="2471245"/>
            <a:ext cx="576064" cy="457200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Veselý obličej 24"/>
          <p:cNvSpPr/>
          <p:nvPr/>
        </p:nvSpPr>
        <p:spPr>
          <a:xfrm>
            <a:off x="5677272" y="2374529"/>
            <a:ext cx="576064" cy="457200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Veselý obličej 25"/>
          <p:cNvSpPr/>
          <p:nvPr/>
        </p:nvSpPr>
        <p:spPr>
          <a:xfrm>
            <a:off x="5771519" y="3645514"/>
            <a:ext cx="576064" cy="457200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Veselý obličej 26"/>
          <p:cNvSpPr/>
          <p:nvPr/>
        </p:nvSpPr>
        <p:spPr>
          <a:xfrm>
            <a:off x="4028900" y="3688378"/>
            <a:ext cx="576064" cy="457200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Veselý obličej 27"/>
          <p:cNvSpPr/>
          <p:nvPr/>
        </p:nvSpPr>
        <p:spPr>
          <a:xfrm>
            <a:off x="2436734" y="4981178"/>
            <a:ext cx="576064" cy="457200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Veselý obličej 28"/>
          <p:cNvSpPr/>
          <p:nvPr/>
        </p:nvSpPr>
        <p:spPr>
          <a:xfrm>
            <a:off x="4004320" y="4906746"/>
            <a:ext cx="576064" cy="457200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Vývojový diagram: magnetický disk 29"/>
          <p:cNvSpPr/>
          <p:nvPr/>
        </p:nvSpPr>
        <p:spPr>
          <a:xfrm>
            <a:off x="5546576" y="2230207"/>
            <a:ext cx="914400" cy="828672"/>
          </a:xfrm>
          <a:prstGeom prst="flowChartMagneticDisk">
            <a:avLst/>
          </a:prstGeom>
          <a:solidFill>
            <a:srgbClr val="F5AB1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/>
              <a:t>4</a:t>
            </a:r>
          </a:p>
        </p:txBody>
      </p:sp>
      <p:sp>
        <p:nvSpPr>
          <p:cNvPr id="31" name="Vývojový diagram: magnetický disk 30"/>
          <p:cNvSpPr/>
          <p:nvPr/>
        </p:nvSpPr>
        <p:spPr>
          <a:xfrm>
            <a:off x="3885456" y="2204023"/>
            <a:ext cx="914400" cy="828672"/>
          </a:xfrm>
          <a:prstGeom prst="flowChartMagneticDisk">
            <a:avLst/>
          </a:prstGeom>
          <a:solidFill>
            <a:srgbClr val="F5AB1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/>
              <a:t>6</a:t>
            </a:r>
          </a:p>
        </p:txBody>
      </p:sp>
      <p:sp>
        <p:nvSpPr>
          <p:cNvPr id="32" name="Vývojový diagram: magnetický disk 31"/>
          <p:cNvSpPr/>
          <p:nvPr/>
        </p:nvSpPr>
        <p:spPr>
          <a:xfrm>
            <a:off x="2248775" y="2268563"/>
            <a:ext cx="914400" cy="828672"/>
          </a:xfrm>
          <a:prstGeom prst="flowChartMagneticDisk">
            <a:avLst/>
          </a:prstGeom>
          <a:solidFill>
            <a:srgbClr val="F5AB1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9</a:t>
            </a:r>
          </a:p>
        </p:txBody>
      </p:sp>
      <p:sp>
        <p:nvSpPr>
          <p:cNvPr id="33" name="Vývojový diagram: magnetický disk 32"/>
          <p:cNvSpPr/>
          <p:nvPr/>
        </p:nvSpPr>
        <p:spPr>
          <a:xfrm>
            <a:off x="3885456" y="3502642"/>
            <a:ext cx="914400" cy="828672"/>
          </a:xfrm>
          <a:prstGeom prst="flowChartMagneticDisk">
            <a:avLst/>
          </a:prstGeom>
          <a:solidFill>
            <a:srgbClr val="F5AB1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/>
              <a:t>8</a:t>
            </a:r>
          </a:p>
        </p:txBody>
      </p:sp>
      <p:sp>
        <p:nvSpPr>
          <p:cNvPr id="34" name="Vývojový diagram: magnetický disk 33"/>
          <p:cNvSpPr/>
          <p:nvPr/>
        </p:nvSpPr>
        <p:spPr>
          <a:xfrm>
            <a:off x="5565545" y="3453735"/>
            <a:ext cx="914400" cy="828672"/>
          </a:xfrm>
          <a:prstGeom prst="flowChartMagneticDisk">
            <a:avLst/>
          </a:prstGeom>
          <a:solidFill>
            <a:srgbClr val="F5AB1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/>
              <a:t>4</a:t>
            </a:r>
          </a:p>
        </p:txBody>
      </p:sp>
      <p:sp>
        <p:nvSpPr>
          <p:cNvPr id="35" name="Vývojový diagram: magnetický disk 34"/>
          <p:cNvSpPr/>
          <p:nvPr/>
        </p:nvSpPr>
        <p:spPr>
          <a:xfrm>
            <a:off x="2250200" y="3529467"/>
            <a:ext cx="914400" cy="828672"/>
          </a:xfrm>
          <a:prstGeom prst="flowChartMagneticDisk">
            <a:avLst/>
          </a:prstGeom>
          <a:solidFill>
            <a:srgbClr val="F5AB1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/>
              <a:t>6</a:t>
            </a:r>
          </a:p>
        </p:txBody>
      </p:sp>
      <p:sp>
        <p:nvSpPr>
          <p:cNvPr id="36" name="Vývojový diagram: magnetický disk 35"/>
          <p:cNvSpPr/>
          <p:nvPr/>
        </p:nvSpPr>
        <p:spPr>
          <a:xfrm>
            <a:off x="5565545" y="4721010"/>
            <a:ext cx="914400" cy="828672"/>
          </a:xfrm>
          <a:prstGeom prst="flowChartMagneticDisk">
            <a:avLst/>
          </a:prstGeom>
          <a:solidFill>
            <a:srgbClr val="F5AB1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/>
              <a:t>7</a:t>
            </a:r>
          </a:p>
        </p:txBody>
      </p:sp>
      <p:sp>
        <p:nvSpPr>
          <p:cNvPr id="37" name="Vývojový diagram: magnetický disk 36"/>
          <p:cNvSpPr/>
          <p:nvPr/>
        </p:nvSpPr>
        <p:spPr>
          <a:xfrm>
            <a:off x="3885456" y="4721010"/>
            <a:ext cx="914400" cy="828672"/>
          </a:xfrm>
          <a:prstGeom prst="flowChartMagneticDisk">
            <a:avLst/>
          </a:prstGeom>
          <a:solidFill>
            <a:srgbClr val="F5AB1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5</a:t>
            </a:r>
            <a:endParaRPr lang="cs-CZ" b="1" dirty="0"/>
          </a:p>
        </p:txBody>
      </p:sp>
      <p:sp>
        <p:nvSpPr>
          <p:cNvPr id="38" name="Vývojový diagram: magnetický disk 37"/>
          <p:cNvSpPr/>
          <p:nvPr/>
        </p:nvSpPr>
        <p:spPr>
          <a:xfrm>
            <a:off x="2267566" y="4795442"/>
            <a:ext cx="914400" cy="828672"/>
          </a:xfrm>
          <a:prstGeom prst="flowChartMagneticDisk">
            <a:avLst/>
          </a:prstGeom>
          <a:solidFill>
            <a:srgbClr val="F5AB1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/>
              <a:t>9</a:t>
            </a:r>
          </a:p>
        </p:txBody>
      </p:sp>
      <p:sp>
        <p:nvSpPr>
          <p:cNvPr id="39" name="Tlačítko akce: Zpět nebo Předchozí 38">
            <a:hlinkClick r:id="" action="ppaction://hlinkshowjump?jump=previousslide" highlightClick="1"/>
          </p:cNvPr>
          <p:cNvSpPr/>
          <p:nvPr/>
        </p:nvSpPr>
        <p:spPr>
          <a:xfrm>
            <a:off x="179512" y="6251301"/>
            <a:ext cx="936105" cy="52120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Tlačítko akce: Dopředu nebo Další 39">
            <a:hlinkClick r:id="" action="ppaction://hlinkshowjump?jump=nextslide" highlightClick="1"/>
          </p:cNvPr>
          <p:cNvSpPr/>
          <p:nvPr/>
        </p:nvSpPr>
        <p:spPr>
          <a:xfrm>
            <a:off x="8035761" y="6237312"/>
            <a:ext cx="898400" cy="52120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5300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Veselý obličej 22"/>
          <p:cNvSpPr/>
          <p:nvPr/>
        </p:nvSpPr>
        <p:spPr>
          <a:xfrm>
            <a:off x="5694040" y="1359855"/>
            <a:ext cx="576064" cy="457200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Veselý obličej 6"/>
          <p:cNvSpPr/>
          <p:nvPr/>
        </p:nvSpPr>
        <p:spPr>
          <a:xfrm>
            <a:off x="4004320" y="1310480"/>
            <a:ext cx="576064" cy="457200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Veselý obličej 13"/>
          <p:cNvSpPr/>
          <p:nvPr/>
        </p:nvSpPr>
        <p:spPr>
          <a:xfrm>
            <a:off x="2411760" y="1359855"/>
            <a:ext cx="576064" cy="457200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251520" y="476672"/>
            <a:ext cx="8706888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Vypočítej, perem zakroužkuj správný výsledek a zkontroluj kliknutím.</a:t>
            </a:r>
          </a:p>
          <a:p>
            <a:endParaRPr lang="cs-CZ" dirty="0"/>
          </a:p>
          <a:p>
            <a:r>
              <a:rPr lang="cs-CZ" sz="2800" dirty="0" smtClean="0"/>
              <a:t>   54 : 6 = </a:t>
            </a:r>
          </a:p>
          <a:p>
            <a:endParaRPr lang="cs-CZ" sz="2800" dirty="0"/>
          </a:p>
          <a:p>
            <a:endParaRPr lang="cs-CZ" sz="2800" dirty="0" smtClean="0"/>
          </a:p>
          <a:p>
            <a:r>
              <a:rPr lang="cs-CZ" sz="2800" dirty="0"/>
              <a:t> </a:t>
            </a:r>
            <a:r>
              <a:rPr lang="cs-CZ" sz="2800" dirty="0" smtClean="0"/>
              <a:t>  56 : 7 =        </a:t>
            </a:r>
          </a:p>
          <a:p>
            <a:endParaRPr lang="cs-CZ" sz="2800" dirty="0"/>
          </a:p>
          <a:p>
            <a:endParaRPr lang="cs-CZ" sz="2800" dirty="0" smtClean="0"/>
          </a:p>
          <a:p>
            <a:r>
              <a:rPr lang="cs-CZ" sz="2800" dirty="0" smtClean="0"/>
              <a:t>   64 : 8 =</a:t>
            </a:r>
            <a:endParaRPr lang="cs-CZ" sz="2800" dirty="0"/>
          </a:p>
          <a:p>
            <a:endParaRPr lang="cs-CZ" sz="2800" dirty="0" smtClean="0"/>
          </a:p>
          <a:p>
            <a:endParaRPr lang="cs-CZ" sz="2800" dirty="0"/>
          </a:p>
          <a:p>
            <a:r>
              <a:rPr lang="cs-CZ" sz="2800" dirty="0" smtClean="0"/>
              <a:t>   63 : 9 =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3" name="Vývojový diagram: magnetický disk 2"/>
          <p:cNvSpPr/>
          <p:nvPr/>
        </p:nvSpPr>
        <p:spPr>
          <a:xfrm>
            <a:off x="2242592" y="1124744"/>
            <a:ext cx="914400" cy="828672"/>
          </a:xfrm>
          <a:prstGeom prst="flowChartMagneticDisk">
            <a:avLst/>
          </a:prstGeom>
          <a:solidFill>
            <a:srgbClr val="F5AB1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/>
              <a:t>9</a:t>
            </a:r>
          </a:p>
        </p:txBody>
      </p:sp>
      <p:sp>
        <p:nvSpPr>
          <p:cNvPr id="5" name="Vývojový diagram: magnetický disk 4"/>
          <p:cNvSpPr/>
          <p:nvPr/>
        </p:nvSpPr>
        <p:spPr>
          <a:xfrm>
            <a:off x="3835152" y="1124744"/>
            <a:ext cx="914400" cy="828672"/>
          </a:xfrm>
          <a:prstGeom prst="flowChartMagneticDisk">
            <a:avLst/>
          </a:prstGeom>
          <a:solidFill>
            <a:srgbClr val="F5AB1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/>
              <a:t>8</a:t>
            </a:r>
          </a:p>
        </p:txBody>
      </p:sp>
      <p:sp>
        <p:nvSpPr>
          <p:cNvPr id="6" name="Vývojový diagram: magnetický disk 5"/>
          <p:cNvSpPr/>
          <p:nvPr/>
        </p:nvSpPr>
        <p:spPr>
          <a:xfrm>
            <a:off x="5508104" y="1174119"/>
            <a:ext cx="914400" cy="828672"/>
          </a:xfrm>
          <a:prstGeom prst="flowChartMagneticDisk">
            <a:avLst/>
          </a:prstGeom>
          <a:solidFill>
            <a:srgbClr val="F5AB1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/>
              <a:t>7</a:t>
            </a:r>
          </a:p>
        </p:txBody>
      </p:sp>
      <p:sp>
        <p:nvSpPr>
          <p:cNvPr id="15" name="Veselý obličej 14"/>
          <p:cNvSpPr/>
          <p:nvPr/>
        </p:nvSpPr>
        <p:spPr>
          <a:xfrm>
            <a:off x="4128833" y="2479057"/>
            <a:ext cx="576064" cy="457200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Veselý obličej 15"/>
          <p:cNvSpPr/>
          <p:nvPr/>
        </p:nvSpPr>
        <p:spPr>
          <a:xfrm>
            <a:off x="5771519" y="4906746"/>
            <a:ext cx="576064" cy="457200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Veselý obličej 21"/>
          <p:cNvSpPr/>
          <p:nvPr/>
        </p:nvSpPr>
        <p:spPr>
          <a:xfrm>
            <a:off x="2436734" y="3787502"/>
            <a:ext cx="576064" cy="457200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Veselý obličej 23"/>
          <p:cNvSpPr/>
          <p:nvPr/>
        </p:nvSpPr>
        <p:spPr>
          <a:xfrm>
            <a:off x="2417943" y="2471245"/>
            <a:ext cx="576064" cy="457200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Veselý obličej 24"/>
          <p:cNvSpPr/>
          <p:nvPr/>
        </p:nvSpPr>
        <p:spPr>
          <a:xfrm>
            <a:off x="5677272" y="2374529"/>
            <a:ext cx="576064" cy="457200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Veselý obličej 25"/>
          <p:cNvSpPr/>
          <p:nvPr/>
        </p:nvSpPr>
        <p:spPr>
          <a:xfrm>
            <a:off x="5771519" y="3645514"/>
            <a:ext cx="576064" cy="457200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Veselý obličej 26"/>
          <p:cNvSpPr/>
          <p:nvPr/>
        </p:nvSpPr>
        <p:spPr>
          <a:xfrm>
            <a:off x="4028900" y="3688378"/>
            <a:ext cx="576064" cy="457200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Veselý obličej 27"/>
          <p:cNvSpPr/>
          <p:nvPr/>
        </p:nvSpPr>
        <p:spPr>
          <a:xfrm>
            <a:off x="2436734" y="4981178"/>
            <a:ext cx="576064" cy="457200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Veselý obličej 28"/>
          <p:cNvSpPr/>
          <p:nvPr/>
        </p:nvSpPr>
        <p:spPr>
          <a:xfrm>
            <a:off x="4004320" y="4906746"/>
            <a:ext cx="576064" cy="457200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Vývojový diagram: magnetický disk 29"/>
          <p:cNvSpPr/>
          <p:nvPr/>
        </p:nvSpPr>
        <p:spPr>
          <a:xfrm>
            <a:off x="5546576" y="2230207"/>
            <a:ext cx="914400" cy="828672"/>
          </a:xfrm>
          <a:prstGeom prst="flowChartMagneticDisk">
            <a:avLst/>
          </a:prstGeom>
          <a:solidFill>
            <a:srgbClr val="F5AB1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/>
              <a:t>6</a:t>
            </a:r>
          </a:p>
        </p:txBody>
      </p:sp>
      <p:sp>
        <p:nvSpPr>
          <p:cNvPr id="31" name="Vývojový diagram: magnetický disk 30"/>
          <p:cNvSpPr/>
          <p:nvPr/>
        </p:nvSpPr>
        <p:spPr>
          <a:xfrm>
            <a:off x="3885456" y="2204023"/>
            <a:ext cx="914400" cy="828672"/>
          </a:xfrm>
          <a:prstGeom prst="flowChartMagneticDisk">
            <a:avLst/>
          </a:prstGeom>
          <a:solidFill>
            <a:srgbClr val="F5AB1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/>
              <a:t>8</a:t>
            </a:r>
          </a:p>
        </p:txBody>
      </p:sp>
      <p:sp>
        <p:nvSpPr>
          <p:cNvPr id="32" name="Vývojový diagram: magnetický disk 31"/>
          <p:cNvSpPr/>
          <p:nvPr/>
        </p:nvSpPr>
        <p:spPr>
          <a:xfrm>
            <a:off x="2248775" y="2268563"/>
            <a:ext cx="914400" cy="828672"/>
          </a:xfrm>
          <a:prstGeom prst="flowChartMagneticDisk">
            <a:avLst/>
          </a:prstGeom>
          <a:solidFill>
            <a:srgbClr val="F5AB1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9</a:t>
            </a:r>
          </a:p>
        </p:txBody>
      </p:sp>
      <p:sp>
        <p:nvSpPr>
          <p:cNvPr id="33" name="Vývojový diagram: magnetický disk 32"/>
          <p:cNvSpPr/>
          <p:nvPr/>
        </p:nvSpPr>
        <p:spPr>
          <a:xfrm>
            <a:off x="3885456" y="3502642"/>
            <a:ext cx="914400" cy="828672"/>
          </a:xfrm>
          <a:prstGeom prst="flowChartMagneticDisk">
            <a:avLst/>
          </a:prstGeom>
          <a:solidFill>
            <a:srgbClr val="F5AB1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/>
              <a:t>9</a:t>
            </a:r>
          </a:p>
        </p:txBody>
      </p:sp>
      <p:sp>
        <p:nvSpPr>
          <p:cNvPr id="34" name="Vývojový diagram: magnetický disk 33"/>
          <p:cNvSpPr/>
          <p:nvPr/>
        </p:nvSpPr>
        <p:spPr>
          <a:xfrm>
            <a:off x="5565545" y="3453735"/>
            <a:ext cx="914400" cy="828672"/>
          </a:xfrm>
          <a:prstGeom prst="flowChartMagneticDisk">
            <a:avLst/>
          </a:prstGeom>
          <a:solidFill>
            <a:srgbClr val="F5AB1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/>
              <a:t>7</a:t>
            </a:r>
          </a:p>
        </p:txBody>
      </p:sp>
      <p:sp>
        <p:nvSpPr>
          <p:cNvPr id="35" name="Vývojový diagram: magnetický disk 34"/>
          <p:cNvSpPr/>
          <p:nvPr/>
        </p:nvSpPr>
        <p:spPr>
          <a:xfrm>
            <a:off x="2250200" y="3529467"/>
            <a:ext cx="914400" cy="828672"/>
          </a:xfrm>
          <a:prstGeom prst="flowChartMagneticDisk">
            <a:avLst/>
          </a:prstGeom>
          <a:solidFill>
            <a:srgbClr val="F5AB1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/>
              <a:t>8</a:t>
            </a:r>
          </a:p>
        </p:txBody>
      </p:sp>
      <p:sp>
        <p:nvSpPr>
          <p:cNvPr id="36" name="Vývojový diagram: magnetický disk 35"/>
          <p:cNvSpPr/>
          <p:nvPr/>
        </p:nvSpPr>
        <p:spPr>
          <a:xfrm>
            <a:off x="5565545" y="4721010"/>
            <a:ext cx="914400" cy="828672"/>
          </a:xfrm>
          <a:prstGeom prst="flowChartMagneticDisk">
            <a:avLst/>
          </a:prstGeom>
          <a:solidFill>
            <a:srgbClr val="F5AB1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/>
              <a:t>7</a:t>
            </a:r>
          </a:p>
        </p:txBody>
      </p:sp>
      <p:sp>
        <p:nvSpPr>
          <p:cNvPr id="37" name="Vývojový diagram: magnetický disk 36"/>
          <p:cNvSpPr/>
          <p:nvPr/>
        </p:nvSpPr>
        <p:spPr>
          <a:xfrm>
            <a:off x="3885456" y="4721010"/>
            <a:ext cx="914400" cy="828672"/>
          </a:xfrm>
          <a:prstGeom prst="flowChartMagneticDisk">
            <a:avLst/>
          </a:prstGeom>
          <a:solidFill>
            <a:srgbClr val="F5AB1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/>
              <a:t>8</a:t>
            </a:r>
          </a:p>
        </p:txBody>
      </p:sp>
      <p:sp>
        <p:nvSpPr>
          <p:cNvPr id="38" name="Vývojový diagram: magnetický disk 37"/>
          <p:cNvSpPr/>
          <p:nvPr/>
        </p:nvSpPr>
        <p:spPr>
          <a:xfrm>
            <a:off x="2267566" y="4795442"/>
            <a:ext cx="914400" cy="828672"/>
          </a:xfrm>
          <a:prstGeom prst="flowChartMagneticDisk">
            <a:avLst/>
          </a:prstGeom>
          <a:solidFill>
            <a:srgbClr val="F5AB1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/>
              <a:t>9</a:t>
            </a:r>
          </a:p>
        </p:txBody>
      </p:sp>
      <p:sp>
        <p:nvSpPr>
          <p:cNvPr id="39" name="Tlačítko akce: Zpět nebo Předchozí 38">
            <a:hlinkClick r:id="" action="ppaction://hlinkshowjump?jump=previousslide" highlightClick="1"/>
          </p:cNvPr>
          <p:cNvSpPr/>
          <p:nvPr/>
        </p:nvSpPr>
        <p:spPr>
          <a:xfrm>
            <a:off x="179512" y="6251301"/>
            <a:ext cx="936105" cy="52120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Tlačítko akce: Dopředu nebo Další 39">
            <a:hlinkClick r:id="" action="ppaction://hlinkshowjump?jump=nextslide" highlightClick="1"/>
          </p:cNvPr>
          <p:cNvSpPr/>
          <p:nvPr/>
        </p:nvSpPr>
        <p:spPr>
          <a:xfrm>
            <a:off x="8035761" y="6237312"/>
            <a:ext cx="898400" cy="52120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0311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2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Veselý obličej 42"/>
          <p:cNvSpPr/>
          <p:nvPr/>
        </p:nvSpPr>
        <p:spPr>
          <a:xfrm>
            <a:off x="5422613" y="6003476"/>
            <a:ext cx="621623" cy="459013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Veselý obličej 41"/>
          <p:cNvSpPr/>
          <p:nvPr/>
        </p:nvSpPr>
        <p:spPr>
          <a:xfrm>
            <a:off x="5486172" y="5068847"/>
            <a:ext cx="621623" cy="459013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0" y="755412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Vypočítej slovní úlohu, klikni na výsledek a zapiš jej do odpovědi.  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611560" y="2634185"/>
            <a:ext cx="763284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Na parkovišti stálo </a:t>
            </a:r>
            <a:r>
              <a:rPr lang="cs-CZ" dirty="0"/>
              <a:t>9</a:t>
            </a:r>
            <a:r>
              <a:rPr lang="cs-CZ" dirty="0" smtClean="0"/>
              <a:t> červených aut a 3 x  méně modrých aut.  Kolik modrých aut stálo na parkovišti? </a:t>
            </a:r>
          </a:p>
          <a:p>
            <a:r>
              <a:rPr lang="cs-CZ" dirty="0" smtClean="0"/>
              <a:t>Červená auta .................................................... </a:t>
            </a:r>
            <a:r>
              <a:rPr lang="cs-CZ" dirty="0"/>
              <a:t>9</a:t>
            </a:r>
            <a:endParaRPr lang="cs-CZ" dirty="0" smtClean="0"/>
          </a:p>
          <a:p>
            <a:r>
              <a:rPr lang="cs-CZ" dirty="0" smtClean="0"/>
              <a:t>Modrá auta ......................................................    </a:t>
            </a:r>
            <a:r>
              <a:rPr lang="cs-CZ" dirty="0"/>
              <a:t>3</a:t>
            </a:r>
            <a:r>
              <a:rPr lang="cs-CZ" dirty="0" smtClean="0"/>
              <a:t> x méně</a:t>
            </a:r>
          </a:p>
          <a:p>
            <a:r>
              <a:rPr lang="cs-CZ" dirty="0" smtClean="0"/>
              <a:t>Modrá auta ......................................................    X</a:t>
            </a:r>
          </a:p>
          <a:p>
            <a:endParaRPr lang="cs-CZ" dirty="0" smtClean="0"/>
          </a:p>
          <a:p>
            <a:r>
              <a:rPr lang="cs-CZ" dirty="0" smtClean="0"/>
              <a:t>Na parkovišti stála  ........  modrá auta.</a:t>
            </a:r>
            <a:endParaRPr lang="cs-CZ" dirty="0"/>
          </a:p>
          <a:p>
            <a:endParaRPr lang="cs-CZ" dirty="0"/>
          </a:p>
        </p:txBody>
      </p:sp>
      <p:sp>
        <p:nvSpPr>
          <p:cNvPr id="5" name="Ovál 4"/>
          <p:cNvSpPr/>
          <p:nvPr/>
        </p:nvSpPr>
        <p:spPr>
          <a:xfrm>
            <a:off x="1675382" y="4968017"/>
            <a:ext cx="765511" cy="66067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9</a:t>
            </a:r>
          </a:p>
        </p:txBody>
      </p:sp>
      <p:sp>
        <p:nvSpPr>
          <p:cNvPr id="32" name="Ovál 31"/>
          <p:cNvSpPr/>
          <p:nvPr/>
        </p:nvSpPr>
        <p:spPr>
          <a:xfrm>
            <a:off x="3753265" y="4968017"/>
            <a:ext cx="765511" cy="660677"/>
          </a:xfrm>
          <a:prstGeom prst="ellips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3</a:t>
            </a:r>
          </a:p>
        </p:txBody>
      </p:sp>
      <p:sp>
        <p:nvSpPr>
          <p:cNvPr id="27" name="Obdélník 26"/>
          <p:cNvSpPr/>
          <p:nvPr/>
        </p:nvSpPr>
        <p:spPr>
          <a:xfrm>
            <a:off x="2761393" y="5184056"/>
            <a:ext cx="668860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schemeClr val="tx1"/>
                </a:solidFill>
              </a:rPr>
              <a:t>x</a:t>
            </a:r>
          </a:p>
        </p:txBody>
      </p:sp>
      <p:sp>
        <p:nvSpPr>
          <p:cNvPr id="35" name="Ovál 34"/>
          <p:cNvSpPr/>
          <p:nvPr/>
        </p:nvSpPr>
        <p:spPr>
          <a:xfrm>
            <a:off x="1675383" y="5892998"/>
            <a:ext cx="765511" cy="66067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9</a:t>
            </a:r>
          </a:p>
        </p:txBody>
      </p:sp>
      <p:sp>
        <p:nvSpPr>
          <p:cNvPr id="36" name="Ovál 35"/>
          <p:cNvSpPr/>
          <p:nvPr/>
        </p:nvSpPr>
        <p:spPr>
          <a:xfrm>
            <a:off x="3753266" y="5892999"/>
            <a:ext cx="765511" cy="660677"/>
          </a:xfrm>
          <a:prstGeom prst="ellips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3</a:t>
            </a:r>
          </a:p>
        </p:txBody>
      </p:sp>
      <p:sp>
        <p:nvSpPr>
          <p:cNvPr id="37" name="Obdélník 36"/>
          <p:cNvSpPr/>
          <p:nvPr/>
        </p:nvSpPr>
        <p:spPr>
          <a:xfrm>
            <a:off x="2741864" y="6109037"/>
            <a:ext cx="668860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schemeClr val="tx1"/>
                </a:solidFill>
              </a:rPr>
              <a:t>:</a:t>
            </a:r>
          </a:p>
        </p:txBody>
      </p:sp>
      <p:sp>
        <p:nvSpPr>
          <p:cNvPr id="28" name="TextovéPole 27"/>
          <p:cNvSpPr txBox="1"/>
          <p:nvPr/>
        </p:nvSpPr>
        <p:spPr>
          <a:xfrm>
            <a:off x="5009717" y="5113690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=</a:t>
            </a:r>
            <a:endParaRPr lang="cs-CZ" sz="2800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5009717" y="5971373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=</a:t>
            </a:r>
            <a:endParaRPr lang="cs-CZ" sz="2800" dirty="0"/>
          </a:p>
        </p:txBody>
      </p:sp>
      <p:sp>
        <p:nvSpPr>
          <p:cNvPr id="40" name="Ovál 39"/>
          <p:cNvSpPr/>
          <p:nvPr/>
        </p:nvSpPr>
        <p:spPr>
          <a:xfrm>
            <a:off x="5422613" y="4942509"/>
            <a:ext cx="765511" cy="660677"/>
          </a:xfrm>
          <a:prstGeom prst="ellips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27</a:t>
            </a:r>
            <a:endParaRPr lang="cs-CZ" dirty="0"/>
          </a:p>
        </p:txBody>
      </p:sp>
      <p:sp>
        <p:nvSpPr>
          <p:cNvPr id="41" name="Ovál 40"/>
          <p:cNvSpPr/>
          <p:nvPr/>
        </p:nvSpPr>
        <p:spPr>
          <a:xfrm>
            <a:off x="5422613" y="5906973"/>
            <a:ext cx="765511" cy="660677"/>
          </a:xfrm>
          <a:prstGeom prst="ellips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3</a:t>
            </a:r>
          </a:p>
        </p:txBody>
      </p:sp>
      <p:pic>
        <p:nvPicPr>
          <p:cNvPr id="3" name="Picture 2" descr="C:\Users\April\AppData\Local\Microsoft\Windows\Temporary Internet Files\Content.IE5\XGJZ7P72\MC900437098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4945" y="673580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pril\AppData\Local\Microsoft\Windows\Temporary Internet Files\Content.IE5\QZW61W2X\MC900437099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8140" y="404664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lačítko akce: Zpět nebo Předchozí 19">
            <a:hlinkClick r:id="" action="ppaction://hlinkshowjump?jump=previousslide" highlightClick="1"/>
          </p:cNvPr>
          <p:cNvSpPr/>
          <p:nvPr/>
        </p:nvSpPr>
        <p:spPr>
          <a:xfrm>
            <a:off x="179512" y="6251301"/>
            <a:ext cx="936105" cy="52120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Tlačítko akce: Dopředu nebo Další 20">
            <a:hlinkClick r:id="" action="ppaction://hlinkshowjump?jump=nextslide" highlightClick="1"/>
          </p:cNvPr>
          <p:cNvSpPr/>
          <p:nvPr/>
        </p:nvSpPr>
        <p:spPr>
          <a:xfrm>
            <a:off x="8035761" y="6237312"/>
            <a:ext cx="898400" cy="52120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319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</p:childTnLst>
        </p:cTn>
      </p:par>
    </p:tnLst>
    <p:bldLst>
      <p:bldP spid="40" grpId="0" animBg="1"/>
      <p:bldP spid="4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Veselý obličej 42"/>
          <p:cNvSpPr/>
          <p:nvPr/>
        </p:nvSpPr>
        <p:spPr>
          <a:xfrm>
            <a:off x="7717572" y="5145793"/>
            <a:ext cx="621623" cy="459013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0" y="755412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Vypočítej slovní úlohu, klikni na výsledek a zapiš jej do odpovědi.  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698990" y="2592262"/>
            <a:ext cx="763284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Dědeček chová 56 králíků. Hus má 7 x méně. Kolik hus chová dědeček ? </a:t>
            </a:r>
          </a:p>
          <a:p>
            <a:r>
              <a:rPr lang="cs-CZ" dirty="0" smtClean="0"/>
              <a:t>Králíků .................................................... 56</a:t>
            </a:r>
          </a:p>
          <a:p>
            <a:r>
              <a:rPr lang="cs-CZ" dirty="0" smtClean="0"/>
              <a:t>Hus ........................................................    7x méně</a:t>
            </a:r>
          </a:p>
          <a:p>
            <a:r>
              <a:rPr lang="cs-CZ" dirty="0" smtClean="0"/>
              <a:t>Hus.........................................................    X</a:t>
            </a:r>
          </a:p>
          <a:p>
            <a:endParaRPr lang="cs-CZ" dirty="0" smtClean="0"/>
          </a:p>
          <a:p>
            <a:r>
              <a:rPr lang="cs-CZ" dirty="0" smtClean="0"/>
              <a:t>Dědeček chová  ........  hus.</a:t>
            </a:r>
            <a:endParaRPr lang="cs-CZ" dirty="0"/>
          </a:p>
          <a:p>
            <a:endParaRPr lang="cs-CZ" dirty="0"/>
          </a:p>
        </p:txBody>
      </p:sp>
      <p:sp>
        <p:nvSpPr>
          <p:cNvPr id="5" name="Ovál 4"/>
          <p:cNvSpPr/>
          <p:nvPr/>
        </p:nvSpPr>
        <p:spPr>
          <a:xfrm>
            <a:off x="1675382" y="4968017"/>
            <a:ext cx="765511" cy="660677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56</a:t>
            </a:r>
            <a:endParaRPr lang="cs-CZ" dirty="0"/>
          </a:p>
        </p:txBody>
      </p:sp>
      <p:sp>
        <p:nvSpPr>
          <p:cNvPr id="32" name="Ovál 31"/>
          <p:cNvSpPr/>
          <p:nvPr/>
        </p:nvSpPr>
        <p:spPr>
          <a:xfrm>
            <a:off x="3753265" y="4968017"/>
            <a:ext cx="765511" cy="660677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7</a:t>
            </a:r>
          </a:p>
        </p:txBody>
      </p:sp>
      <p:sp>
        <p:nvSpPr>
          <p:cNvPr id="27" name="Obdélník 26"/>
          <p:cNvSpPr/>
          <p:nvPr/>
        </p:nvSpPr>
        <p:spPr>
          <a:xfrm>
            <a:off x="2761393" y="5184056"/>
            <a:ext cx="668860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: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7" name="Obdélník 36"/>
          <p:cNvSpPr/>
          <p:nvPr/>
        </p:nvSpPr>
        <p:spPr>
          <a:xfrm>
            <a:off x="2741864" y="6109037"/>
            <a:ext cx="668860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5009717" y="5113690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=</a:t>
            </a:r>
            <a:endParaRPr lang="cs-CZ" sz="2800" dirty="0"/>
          </a:p>
        </p:txBody>
      </p:sp>
      <p:sp>
        <p:nvSpPr>
          <p:cNvPr id="40" name="Ovál 39"/>
          <p:cNvSpPr/>
          <p:nvPr/>
        </p:nvSpPr>
        <p:spPr>
          <a:xfrm>
            <a:off x="5579577" y="4968016"/>
            <a:ext cx="765511" cy="660677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6</a:t>
            </a:r>
          </a:p>
        </p:txBody>
      </p:sp>
      <p:pic>
        <p:nvPicPr>
          <p:cNvPr id="2051" name="Picture 3" descr="C:\Users\April\AppData\Local\Microsoft\Windows\Temporary Internet Files\Content.IE5\61BPKQWV\MC90040607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8153" y="1124744"/>
            <a:ext cx="1562100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April\AppData\Local\Microsoft\Windows\Temporary Internet Files\Content.IE5\QZW61W2X\MC90044140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2698" y="1261641"/>
            <a:ext cx="1812925" cy="1022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Ovál 22"/>
          <p:cNvSpPr/>
          <p:nvPr/>
        </p:nvSpPr>
        <p:spPr>
          <a:xfrm>
            <a:off x="7688259" y="4976233"/>
            <a:ext cx="765511" cy="660677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8</a:t>
            </a:r>
          </a:p>
        </p:txBody>
      </p:sp>
      <p:sp>
        <p:nvSpPr>
          <p:cNvPr id="24" name="Ovál 23"/>
          <p:cNvSpPr/>
          <p:nvPr/>
        </p:nvSpPr>
        <p:spPr>
          <a:xfrm>
            <a:off x="6668500" y="4976233"/>
            <a:ext cx="765511" cy="660677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7</a:t>
            </a:r>
            <a:endParaRPr lang="cs-CZ" dirty="0"/>
          </a:p>
        </p:txBody>
      </p:sp>
      <p:sp>
        <p:nvSpPr>
          <p:cNvPr id="18" name="Tlačítko akce: Zpět nebo Předchozí 17">
            <a:hlinkClick r:id="" action="ppaction://hlinkshowjump?jump=previousslide" highlightClick="1"/>
          </p:cNvPr>
          <p:cNvSpPr/>
          <p:nvPr/>
        </p:nvSpPr>
        <p:spPr>
          <a:xfrm>
            <a:off x="179512" y="6251301"/>
            <a:ext cx="936105" cy="52120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Tlačítko akce: Dopředu nebo Další 18">
            <a:hlinkClick r:id="" action="ppaction://hlinkshowjump?jump=nextslide" highlightClick="1"/>
          </p:cNvPr>
          <p:cNvSpPr/>
          <p:nvPr/>
        </p:nvSpPr>
        <p:spPr>
          <a:xfrm>
            <a:off x="8035761" y="6237312"/>
            <a:ext cx="898400" cy="52120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0610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xit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0" grpId="0" animBg="1"/>
      <p:bldP spid="23" grpId="0" animBg="1"/>
      <p:bldP spid="2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http://</a:t>
            </a:r>
            <a:r>
              <a:rPr lang="cs-CZ" dirty="0" smtClean="0"/>
              <a:t>office.microsoft.com/klipart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Tlačítko akce: Zpět nebo Předchozí 3">
            <a:hlinkClick r:id="" action="ppaction://hlinkshowjump?jump=previousslide" highlightClick="1"/>
          </p:cNvPr>
          <p:cNvSpPr/>
          <p:nvPr/>
        </p:nvSpPr>
        <p:spPr>
          <a:xfrm>
            <a:off x="179512" y="6251301"/>
            <a:ext cx="936105" cy="52120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7345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582</Words>
  <Application>Microsoft Office PowerPoint</Application>
  <PresentationFormat>Předvádění na obrazovce (4:3)</PresentationFormat>
  <Paragraphs>191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Násobení a dělení VY_32_INOVACE_1C_20 Číslo projektu: CZ.1.07/1.4.00/21.1101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Násobení a dělení VY_32_INOVACE_1C_20 Číslo projektu: CZ.1.07/1.5.00/34.1056</dc:title>
  <dc:creator>April</dc:creator>
  <cp:lastModifiedBy>uzivatel</cp:lastModifiedBy>
  <cp:revision>4</cp:revision>
  <dcterms:created xsi:type="dcterms:W3CDTF">2011-08-25T20:10:29Z</dcterms:created>
  <dcterms:modified xsi:type="dcterms:W3CDTF">2013-01-25T10:40:08Z</dcterms:modified>
</cp:coreProperties>
</file>