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68" r:id="rId4"/>
    <p:sldId id="269" r:id="rId5"/>
    <p:sldId id="261" r:id="rId6"/>
    <p:sldId id="262" r:id="rId7"/>
    <p:sldId id="263" r:id="rId8"/>
    <p:sldId id="271" r:id="rId9"/>
    <p:sldId id="264" r:id="rId10"/>
    <p:sldId id="266" r:id="rId11"/>
    <p:sldId id="270" r:id="rId12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Číslo 6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Číslo 6.   Na prvním pracovním  listu je číslo 6 a tři skupiny obrázků po šesti. Žáci společně s učitelem určují počet a čtou číslo 6.</a:t>
                      </a: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dalších  listech  je vždy zadání: A– žáci počítají po jedné a čtou, B – přesouvají správný počet,  C – přiřazují číslo 6 k obrázkům, D – vkládají číslice do rámečků.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01</a:t>
            </a: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2987824" y="3789040"/>
            <a:ext cx="2808312" cy="273630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 rot="5400000">
            <a:off x="5885892" y="2115108"/>
            <a:ext cx="3456384" cy="24837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131840" y="188640"/>
            <a:ext cx="2592288" cy="273630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67605" y="255736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34888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6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663749" y="2348880"/>
            <a:ext cx="1396083" cy="7848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5" idx="3"/>
          </p:cNvCxnSpPr>
          <p:nvPr/>
        </p:nvCxnSpPr>
        <p:spPr>
          <a:xfrm>
            <a:off x="1663749" y="3250324"/>
            <a:ext cx="4492427" cy="346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619672" y="3501008"/>
            <a:ext cx="1296144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51520" y="260648"/>
            <a:ext cx="29234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Počítej po jedné a čti:</a:t>
            </a:r>
            <a:endParaRPr lang="cs-CZ" sz="2400" b="1" dirty="0"/>
          </a:p>
        </p:txBody>
      </p:sp>
      <p:sp>
        <p:nvSpPr>
          <p:cNvPr id="20" name="Slunce 19"/>
          <p:cNvSpPr/>
          <p:nvPr/>
        </p:nvSpPr>
        <p:spPr>
          <a:xfrm>
            <a:off x="4572000" y="2060848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3419872" y="2060848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4572000" y="1268760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3419872" y="1268760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4572000" y="40466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3419872" y="40466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ěsíc 25"/>
          <p:cNvSpPr/>
          <p:nvPr/>
        </p:nvSpPr>
        <p:spPr>
          <a:xfrm>
            <a:off x="4860032" y="5301208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ěsíc 26"/>
          <p:cNvSpPr/>
          <p:nvPr/>
        </p:nvSpPr>
        <p:spPr>
          <a:xfrm>
            <a:off x="4067944" y="5301208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ěsíc 27"/>
          <p:cNvSpPr/>
          <p:nvPr/>
        </p:nvSpPr>
        <p:spPr>
          <a:xfrm>
            <a:off x="4860032" y="4005064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ěsíc 30"/>
          <p:cNvSpPr/>
          <p:nvPr/>
        </p:nvSpPr>
        <p:spPr>
          <a:xfrm>
            <a:off x="4067944" y="4005064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ěsíc 31"/>
          <p:cNvSpPr/>
          <p:nvPr/>
        </p:nvSpPr>
        <p:spPr>
          <a:xfrm>
            <a:off x="3203848" y="5301208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ěsíc 32"/>
          <p:cNvSpPr/>
          <p:nvPr/>
        </p:nvSpPr>
        <p:spPr>
          <a:xfrm>
            <a:off x="3203848" y="4005064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7cípá hvězda 33"/>
          <p:cNvSpPr/>
          <p:nvPr/>
        </p:nvSpPr>
        <p:spPr>
          <a:xfrm>
            <a:off x="7812360" y="4005064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7cípá hvězda 34"/>
          <p:cNvSpPr/>
          <p:nvPr/>
        </p:nvSpPr>
        <p:spPr>
          <a:xfrm>
            <a:off x="6660232" y="4077072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7cípá hvězda 35"/>
          <p:cNvSpPr/>
          <p:nvPr/>
        </p:nvSpPr>
        <p:spPr>
          <a:xfrm>
            <a:off x="7812360" y="2996952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7cípá hvězda 36"/>
          <p:cNvSpPr/>
          <p:nvPr/>
        </p:nvSpPr>
        <p:spPr>
          <a:xfrm>
            <a:off x="6660232" y="3068960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7cípá hvězda 37"/>
          <p:cNvSpPr/>
          <p:nvPr/>
        </p:nvSpPr>
        <p:spPr>
          <a:xfrm>
            <a:off x="7740352" y="1988840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7cípá hvězda 38"/>
          <p:cNvSpPr/>
          <p:nvPr/>
        </p:nvSpPr>
        <p:spPr>
          <a:xfrm>
            <a:off x="6660232" y="1988840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50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703797" y="969643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427984" y="4238475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107504" y="4607283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07504" y="1451560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8640"/>
            <a:ext cx="43009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Počítej po jedné a čti:</a:t>
            </a:r>
            <a:endParaRPr lang="cs-CZ" sz="3600" b="1" dirty="0"/>
          </a:p>
        </p:txBody>
      </p:sp>
      <p:sp>
        <p:nvSpPr>
          <p:cNvPr id="24" name="Obdélník 23"/>
          <p:cNvSpPr/>
          <p:nvPr/>
        </p:nvSpPr>
        <p:spPr>
          <a:xfrm>
            <a:off x="5796136" y="5085184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vyjmutí 26"/>
          <p:cNvSpPr/>
          <p:nvPr/>
        </p:nvSpPr>
        <p:spPr>
          <a:xfrm>
            <a:off x="6156176" y="476672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1547664" y="1412776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kosené hrany 33"/>
          <p:cNvSpPr/>
          <p:nvPr/>
        </p:nvSpPr>
        <p:spPr>
          <a:xfrm>
            <a:off x="1547664" y="508518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452320" y="4509120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452320" y="3933056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796136" y="4509120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796136" y="3933056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452320" y="5085184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vyjmutí 44"/>
          <p:cNvSpPr/>
          <p:nvPr/>
        </p:nvSpPr>
        <p:spPr>
          <a:xfrm>
            <a:off x="7020272" y="476672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vyjmutí 45"/>
          <p:cNvSpPr/>
          <p:nvPr/>
        </p:nvSpPr>
        <p:spPr>
          <a:xfrm>
            <a:off x="6228184" y="1484784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vyjmutí 46"/>
          <p:cNvSpPr/>
          <p:nvPr/>
        </p:nvSpPr>
        <p:spPr>
          <a:xfrm>
            <a:off x="7092280" y="1484784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vyjmutí 47"/>
          <p:cNvSpPr/>
          <p:nvPr/>
        </p:nvSpPr>
        <p:spPr>
          <a:xfrm>
            <a:off x="8028384" y="1484784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vyjmutí 48"/>
          <p:cNvSpPr/>
          <p:nvPr/>
        </p:nvSpPr>
        <p:spPr>
          <a:xfrm>
            <a:off x="7956376" y="476672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kosené hrany 49"/>
          <p:cNvSpPr/>
          <p:nvPr/>
        </p:nvSpPr>
        <p:spPr>
          <a:xfrm>
            <a:off x="1547664" y="43651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kosené hrany 50"/>
          <p:cNvSpPr/>
          <p:nvPr/>
        </p:nvSpPr>
        <p:spPr>
          <a:xfrm>
            <a:off x="2627784" y="508518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kosené hrany 51"/>
          <p:cNvSpPr/>
          <p:nvPr/>
        </p:nvSpPr>
        <p:spPr>
          <a:xfrm>
            <a:off x="2627784" y="43651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kosené hrany 52"/>
          <p:cNvSpPr/>
          <p:nvPr/>
        </p:nvSpPr>
        <p:spPr>
          <a:xfrm>
            <a:off x="1547664" y="580526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kosené hrany 53"/>
          <p:cNvSpPr/>
          <p:nvPr/>
        </p:nvSpPr>
        <p:spPr>
          <a:xfrm>
            <a:off x="2627784" y="580526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32"/>
          <p:cNvSpPr/>
          <p:nvPr/>
        </p:nvSpPr>
        <p:spPr>
          <a:xfrm>
            <a:off x="2339752" y="1412776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32"/>
          <p:cNvSpPr/>
          <p:nvPr/>
        </p:nvSpPr>
        <p:spPr>
          <a:xfrm>
            <a:off x="1547664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32"/>
          <p:cNvSpPr/>
          <p:nvPr/>
        </p:nvSpPr>
        <p:spPr>
          <a:xfrm>
            <a:off x="2339752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32"/>
          <p:cNvSpPr/>
          <p:nvPr/>
        </p:nvSpPr>
        <p:spPr>
          <a:xfrm>
            <a:off x="3131840" y="1412776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32"/>
          <p:cNvSpPr/>
          <p:nvPr/>
        </p:nvSpPr>
        <p:spPr>
          <a:xfrm>
            <a:off x="3131840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13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188640"/>
            <a:ext cx="4176464" cy="62646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6064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solidFill>
                  <a:srgbClr val="7030A0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sp>
        <p:nvSpPr>
          <p:cNvPr id="29" name="Mrak 28"/>
          <p:cNvSpPr/>
          <p:nvPr/>
        </p:nvSpPr>
        <p:spPr>
          <a:xfrm>
            <a:off x="6516216" y="105273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5076056" y="22048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6444208" y="227687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5076056" y="342900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6300192" y="342900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7740352" y="112474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7740352" y="234888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7668344" y="35010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5076056" y="472514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rak 37"/>
          <p:cNvSpPr/>
          <p:nvPr/>
        </p:nvSpPr>
        <p:spPr>
          <a:xfrm>
            <a:off x="6372200" y="472514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7596336" y="479715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5148064" y="105273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13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93287" y="240730"/>
            <a:ext cx="4006705" cy="3116261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93287" y="3696415"/>
            <a:ext cx="4006705" cy="282892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88640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6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573016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sp>
        <p:nvSpPr>
          <p:cNvPr id="14" name="Vývojový diagram: spojnice 13"/>
          <p:cNvSpPr/>
          <p:nvPr/>
        </p:nvSpPr>
        <p:spPr>
          <a:xfrm>
            <a:off x="6293657" y="867400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7812360" y="3429000"/>
            <a:ext cx="954039" cy="942790"/>
          </a:xfrm>
          <a:prstGeom prst="flowChartConnector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6252021" y="2203746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7881962" y="4735680"/>
            <a:ext cx="954039" cy="94279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6300192" y="3501008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7812359" y="867400"/>
            <a:ext cx="954039" cy="942790"/>
          </a:xfrm>
          <a:prstGeom prst="flowChartConnec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6372200" y="4797152"/>
            <a:ext cx="954039" cy="942790"/>
          </a:xfrm>
          <a:prstGeom prst="flowChartConnec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7740352" y="2204864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4788024" y="764704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004048" y="3573016"/>
            <a:ext cx="954039" cy="94279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38056"/>
            <a:ext cx="576064" cy="576064"/>
          </a:xfrm>
          <a:prstGeom prst="rect">
            <a:avLst/>
          </a:prstGeom>
        </p:spPr>
      </p:pic>
      <p:sp>
        <p:nvSpPr>
          <p:cNvPr id="27" name="Vývojový diagram: spojnice 23"/>
          <p:cNvSpPr/>
          <p:nvPr/>
        </p:nvSpPr>
        <p:spPr>
          <a:xfrm>
            <a:off x="5004048" y="4869160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2"/>
          <p:cNvSpPr/>
          <p:nvPr/>
        </p:nvSpPr>
        <p:spPr>
          <a:xfrm>
            <a:off x="4860032" y="2132856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368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Obdélník 50"/>
          <p:cNvSpPr/>
          <p:nvPr/>
        </p:nvSpPr>
        <p:spPr>
          <a:xfrm>
            <a:off x="4067944" y="4077072"/>
            <a:ext cx="2664296" cy="25922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79512" y="4077072"/>
            <a:ext cx="2664296" cy="25922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51520" y="1124744"/>
            <a:ext cx="2664296" cy="25922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88640"/>
            <a:ext cx="49744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Přiřaď číslo 6 na obrázek.</a:t>
            </a:r>
            <a:endParaRPr lang="cs-CZ" sz="3600" b="1" dirty="0"/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21288"/>
            <a:ext cx="683568" cy="683568"/>
          </a:xfrm>
          <a:prstGeom prst="rect">
            <a:avLst/>
          </a:prstGeom>
        </p:spPr>
      </p:pic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268760"/>
            <a:ext cx="792088" cy="792088"/>
          </a:xfrm>
          <a:prstGeom prst="rect">
            <a:avLst/>
          </a:prstGeom>
          <a:noFill/>
        </p:spPr>
      </p:pic>
      <p:pic>
        <p:nvPicPr>
          <p:cNvPr id="33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268760"/>
            <a:ext cx="792088" cy="792088"/>
          </a:xfrm>
          <a:prstGeom prst="rect">
            <a:avLst/>
          </a:prstGeom>
          <a:noFill/>
        </p:spPr>
      </p:pic>
      <p:pic>
        <p:nvPicPr>
          <p:cNvPr id="3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780928"/>
            <a:ext cx="792088" cy="792088"/>
          </a:xfrm>
          <a:prstGeom prst="rect">
            <a:avLst/>
          </a:prstGeom>
          <a:noFill/>
        </p:spPr>
      </p:pic>
      <p:pic>
        <p:nvPicPr>
          <p:cNvPr id="35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780928"/>
            <a:ext cx="792088" cy="792088"/>
          </a:xfrm>
          <a:prstGeom prst="rect">
            <a:avLst/>
          </a:prstGeom>
          <a:noFill/>
        </p:spPr>
      </p:pic>
      <p:pic>
        <p:nvPicPr>
          <p:cNvPr id="36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2780928"/>
            <a:ext cx="792088" cy="792088"/>
          </a:xfrm>
          <a:prstGeom prst="rect">
            <a:avLst/>
          </a:prstGeom>
          <a:noFill/>
        </p:spPr>
      </p:pic>
      <p:pic>
        <p:nvPicPr>
          <p:cNvPr id="37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268760"/>
            <a:ext cx="792088" cy="792088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149080"/>
            <a:ext cx="864096" cy="864096"/>
          </a:xfrm>
          <a:prstGeom prst="rect">
            <a:avLst/>
          </a:prstGeom>
          <a:noFill/>
        </p:spPr>
      </p:pic>
      <p:pic>
        <p:nvPicPr>
          <p:cNvPr id="47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941168"/>
            <a:ext cx="864096" cy="864096"/>
          </a:xfrm>
          <a:prstGeom prst="rect">
            <a:avLst/>
          </a:prstGeom>
          <a:noFill/>
        </p:spPr>
      </p:pic>
      <p:pic>
        <p:nvPicPr>
          <p:cNvPr id="48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4149080"/>
            <a:ext cx="864096" cy="864096"/>
          </a:xfrm>
          <a:prstGeom prst="rect">
            <a:avLst/>
          </a:prstGeom>
          <a:noFill/>
        </p:spPr>
      </p:pic>
      <p:pic>
        <p:nvPicPr>
          <p:cNvPr id="49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5733256"/>
            <a:ext cx="864096" cy="864096"/>
          </a:xfrm>
          <a:prstGeom prst="rect">
            <a:avLst/>
          </a:prstGeom>
          <a:noFill/>
        </p:spPr>
      </p:pic>
      <p:pic>
        <p:nvPicPr>
          <p:cNvPr id="5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5733256"/>
            <a:ext cx="864096" cy="864096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4067944" y="1124744"/>
            <a:ext cx="2664296" cy="25922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3" name="Picture 4" descr="Pes na růžovém pozad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1268760"/>
            <a:ext cx="792088" cy="792088"/>
          </a:xfrm>
          <a:prstGeom prst="rect">
            <a:avLst/>
          </a:prstGeom>
          <a:noFill/>
        </p:spPr>
      </p:pic>
      <p:pic>
        <p:nvPicPr>
          <p:cNvPr id="54" name="Picture 4" descr="Pes na růžovém pozad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1268760"/>
            <a:ext cx="792088" cy="792088"/>
          </a:xfrm>
          <a:prstGeom prst="rect">
            <a:avLst/>
          </a:prstGeom>
          <a:noFill/>
        </p:spPr>
      </p:pic>
      <p:pic>
        <p:nvPicPr>
          <p:cNvPr id="55" name="Picture 4" descr="Pes na růžovém pozad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2780928"/>
            <a:ext cx="792088" cy="792088"/>
          </a:xfrm>
          <a:prstGeom prst="rect">
            <a:avLst/>
          </a:prstGeom>
          <a:noFill/>
        </p:spPr>
      </p:pic>
      <p:pic>
        <p:nvPicPr>
          <p:cNvPr id="56" name="Picture 4" descr="Pes na růžovém pozad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2780928"/>
            <a:ext cx="792088" cy="792088"/>
          </a:xfrm>
          <a:prstGeom prst="rect">
            <a:avLst/>
          </a:prstGeom>
          <a:noFill/>
        </p:spPr>
      </p:pic>
      <p:pic>
        <p:nvPicPr>
          <p:cNvPr id="57" name="Picture 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5805264"/>
            <a:ext cx="792088" cy="792088"/>
          </a:xfrm>
          <a:prstGeom prst="rect">
            <a:avLst/>
          </a:prstGeom>
          <a:noFill/>
        </p:spPr>
      </p:pic>
      <p:pic>
        <p:nvPicPr>
          <p:cNvPr id="58" name="Picture 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5805264"/>
            <a:ext cx="792088" cy="792088"/>
          </a:xfrm>
          <a:prstGeom prst="rect">
            <a:avLst/>
          </a:prstGeom>
          <a:noFill/>
        </p:spPr>
      </p:pic>
      <p:pic>
        <p:nvPicPr>
          <p:cNvPr id="59" name="Picture 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5805264"/>
            <a:ext cx="792088" cy="792088"/>
          </a:xfrm>
          <a:prstGeom prst="rect">
            <a:avLst/>
          </a:prstGeom>
          <a:noFill/>
        </p:spPr>
      </p:pic>
      <p:pic>
        <p:nvPicPr>
          <p:cNvPr id="60" name="Picture 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4149080"/>
            <a:ext cx="792088" cy="792088"/>
          </a:xfrm>
          <a:prstGeom prst="rect">
            <a:avLst/>
          </a:prstGeom>
          <a:noFill/>
        </p:spPr>
      </p:pic>
      <p:pic>
        <p:nvPicPr>
          <p:cNvPr id="61" name="Picture 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4149080"/>
            <a:ext cx="792088" cy="792088"/>
          </a:xfrm>
          <a:prstGeom prst="rect">
            <a:avLst/>
          </a:prstGeom>
          <a:noFill/>
        </p:spPr>
      </p:pic>
      <p:pic>
        <p:nvPicPr>
          <p:cNvPr id="62" name="Picture 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4149080"/>
            <a:ext cx="792088" cy="792088"/>
          </a:xfrm>
          <a:prstGeom prst="rect">
            <a:avLst/>
          </a:prstGeom>
          <a:noFill/>
        </p:spPr>
      </p:pic>
      <p:sp>
        <p:nvSpPr>
          <p:cNvPr id="18" name="Vývojový diagram: spojnice 17"/>
          <p:cNvSpPr/>
          <p:nvPr/>
        </p:nvSpPr>
        <p:spPr>
          <a:xfrm>
            <a:off x="7596336" y="1844824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Vývojový diagram: spojnice 22"/>
          <p:cNvSpPr/>
          <p:nvPr/>
        </p:nvSpPr>
        <p:spPr>
          <a:xfrm>
            <a:off x="7596336" y="620688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3" name="Vývojový diagram: spojnice 17"/>
          <p:cNvSpPr/>
          <p:nvPr/>
        </p:nvSpPr>
        <p:spPr>
          <a:xfrm>
            <a:off x="7596336" y="3068960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4" name="Vývojový diagram: spojnice 17"/>
          <p:cNvSpPr/>
          <p:nvPr/>
        </p:nvSpPr>
        <p:spPr>
          <a:xfrm>
            <a:off x="7596336" y="4293096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6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37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4860032" y="4293096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51520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860032" y="3068960"/>
            <a:ext cx="3484780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2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3068960"/>
            <a:ext cx="3513505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981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Vlož správné číslice.</a:t>
            </a:r>
            <a:endParaRPr lang="cs-CZ" sz="3600" b="1" dirty="0"/>
          </a:p>
        </p:txBody>
      </p:sp>
      <p:sp>
        <p:nvSpPr>
          <p:cNvPr id="17" name="Ovál 16"/>
          <p:cNvSpPr/>
          <p:nvPr/>
        </p:nvSpPr>
        <p:spPr>
          <a:xfrm>
            <a:off x="5724128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876256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9" name="Ovál 18"/>
          <p:cNvSpPr/>
          <p:nvPr/>
        </p:nvSpPr>
        <p:spPr>
          <a:xfrm>
            <a:off x="709228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3707904" y="134076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4860032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51520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4" name="Ovál 23"/>
          <p:cNvSpPr/>
          <p:nvPr/>
        </p:nvSpPr>
        <p:spPr>
          <a:xfrm>
            <a:off x="7956376" y="54868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4572000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251520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6" name="Ovál 25"/>
          <p:cNvSpPr/>
          <p:nvPr/>
        </p:nvSpPr>
        <p:spPr>
          <a:xfrm>
            <a:off x="2627784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27" name="Ovál 26"/>
          <p:cNvSpPr/>
          <p:nvPr/>
        </p:nvSpPr>
        <p:spPr>
          <a:xfrm>
            <a:off x="899592" y="1844824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5</a:t>
            </a:r>
          </a:p>
        </p:txBody>
      </p:sp>
      <p:pic>
        <p:nvPicPr>
          <p:cNvPr id="2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  <p:sp>
        <p:nvSpPr>
          <p:cNvPr id="29" name="Zaoblený obdélník 28"/>
          <p:cNvSpPr/>
          <p:nvPr/>
        </p:nvSpPr>
        <p:spPr>
          <a:xfrm>
            <a:off x="4283968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0" name="Ovál 26"/>
          <p:cNvSpPr/>
          <p:nvPr/>
        </p:nvSpPr>
        <p:spPr>
          <a:xfrm>
            <a:off x="601216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31" name="Ovál 26"/>
          <p:cNvSpPr/>
          <p:nvPr/>
        </p:nvSpPr>
        <p:spPr>
          <a:xfrm>
            <a:off x="1475656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8474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449</TotalTime>
  <Words>248</Words>
  <Application>Microsoft Office PowerPoint</Application>
  <PresentationFormat>Předvádění na obrazovce (4:3)</PresentationFormat>
  <Paragraphs>69</Paragraphs>
  <Slides>9</Slides>
  <Notes>3</Notes>
  <HiddenSlides>1</HiddenSlides>
  <MMClips>4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Číslo 6 VY_32_INOVACE_3C_01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65</cp:revision>
  <dcterms:created xsi:type="dcterms:W3CDTF">2011-02-01T19:13:05Z</dcterms:created>
  <dcterms:modified xsi:type="dcterms:W3CDTF">2013-01-21T12:27:26Z</dcterms:modified>
</cp:coreProperties>
</file>