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3"/>
  </p:sldMasterIdLst>
  <p:notesMasterIdLst>
    <p:notesMasterId r:id="rId16"/>
  </p:notesMasterIdLst>
  <p:sldIdLst>
    <p:sldId id="268" r:id="rId4"/>
    <p:sldId id="269" r:id="rId5"/>
    <p:sldId id="261" r:id="rId6"/>
    <p:sldId id="262" r:id="rId7"/>
    <p:sldId id="274" r:id="rId8"/>
    <p:sldId id="263" r:id="rId9"/>
    <p:sldId id="271" r:id="rId10"/>
    <p:sldId id="264" r:id="rId11"/>
    <p:sldId id="272" r:id="rId12"/>
    <p:sldId id="266" r:id="rId13"/>
    <p:sldId id="273" r:id="rId14"/>
    <p:sldId id="270" r:id="rId15"/>
  </p:sldIdLst>
  <p:sldSz cx="9144000" cy="6858000" type="screen4x3"/>
  <p:notesSz cx="6858000" cy="9144000"/>
  <p:custShowLst>
    <p:custShow name="Vlastní prezentace _ ukázka" id="0">
      <p:sldLst/>
    </p:custShow>
    <p:custShow name="1 skupina" id="1">
      <p:sldLst/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6AC611-29A7-49F6-803F-A1CE03EE6C6B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CFA97F-C6A9-4B13-AF69-C0CF09B531E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7417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14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1D4A687-3886-421A-9E0C-DF61D8E443E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921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424891B-6729-412C-9586-292DEBD5448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CFA97F-C6A9-4B13-AF69-C0CF09B531E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80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.xml"/><Relationship Id="rId1" Type="http://schemas.openxmlformats.org/officeDocument/2006/relationships/customXml" Target="../../customXml/item1.xml"/><Relationship Id="rId4" Type="http://schemas.openxmlformats.org/officeDocument/2006/relationships/image" Target="../media/image1.png"/></Relationships>
</file>

<file path=ppt/slideLayouts/_rels/slideLayout13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image" Target="../media/image4.png"/><Relationship Id="rId3" Type="http://schemas.openxmlformats.org/officeDocument/2006/relationships/tags" Target="../tags/tag3.xml"/><Relationship Id="rId7" Type="http://schemas.openxmlformats.org/officeDocument/2006/relationships/tags" Target="../tags/tag7.xml"/><Relationship Id="rId12" Type="http://schemas.openxmlformats.org/officeDocument/2006/relationships/image" Target="../media/image3.png"/><Relationship Id="rId2" Type="http://schemas.openxmlformats.org/officeDocument/2006/relationships/tags" Target="../tags/tag2.xml"/><Relationship Id="rId1" Type="http://schemas.openxmlformats.org/officeDocument/2006/relationships/customXml" Target="../../customXml/item2.xml"/><Relationship Id="rId6" Type="http://schemas.openxmlformats.org/officeDocument/2006/relationships/tags" Target="../tags/tag6.xml"/><Relationship Id="rId11" Type="http://schemas.openxmlformats.org/officeDocument/2006/relationships/image" Target="../media/image2.png"/><Relationship Id="rId5" Type="http://schemas.openxmlformats.org/officeDocument/2006/relationships/tags" Target="../tags/tag5.xml"/><Relationship Id="rId10" Type="http://schemas.openxmlformats.org/officeDocument/2006/relationships/slideMaster" Target="../slideMasters/slideMaster1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image" Target="../media/image5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D53D9D-4CB7-474A-8784-E61282B0674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7099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9B51A-C71B-4054-9841-6802A6149D0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9220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AC5E24-9F0F-4DE5-978A-1CBF6887C6D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7368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A92FE7-5429-42B0-9761-518D90161885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029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7F1B7E-3411-48D1-B769-62187511EF2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04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C66C48-B1D1-4BB6-A3DE-EEC3675448EE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287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4ACF68-01BB-4579-84F3-FBE4D30E9F4B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8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2A5C8F-8168-4B76-B08B-456005E8E4C8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9476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6764D-B72B-468A-B04B-F520914090DF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912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AFEC90-0003-48A4-A32E-2C751180C4D3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82978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70DD9E-518A-4E71-AA82-213242F3575C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9043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pic>
        <p:nvPicPr>
          <p:cNvPr id="7" name="Obrázek 6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523390"/>
            <a:ext cx="804672" cy="506541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28068860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4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text 5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1"/>
          </a:xfrm>
        </p:spPr>
        <p:txBody>
          <a:bodyPr vert="horz" wrap="square" anchor="ctr" anchorCtr="1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1"/>
            <p:custDataLst>
              <p:tags r:id="rId2"/>
            </p:custDataLst>
          </p:nvPr>
        </p:nvSpPr>
        <p:spPr>
          <a:xfrm>
            <a:off x="1371600" y="1069848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2"/>
            <p:custDataLst>
              <p:tags r:id="rId3"/>
            </p:custDataLst>
          </p:nvPr>
        </p:nvSpPr>
        <p:spPr>
          <a:xfrm>
            <a:off x="1371600" y="240235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371600" y="3734867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4"/>
            <p:custDataLst>
              <p:tags r:id="rId5"/>
            </p:custDataLst>
          </p:nvPr>
        </p:nvSpPr>
        <p:spPr>
          <a:xfrm>
            <a:off x="1371600" y="5067376"/>
            <a:ext cx="7388352" cy="1215923"/>
          </a:xfrm>
          <a:prstGeom prst="rect">
            <a:avLst/>
          </a:prstGeom>
        </p:spPr>
        <p:txBody>
          <a:bodyPr vert="horz" wrap="square" lIns="90877" tIns="34654" rIns="90877" bIns="34654" anchor="ctr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Wingdings 2" pitchFamily="18" charset="2"/>
              <a:buNone/>
              <a:defRPr sz="32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endParaRPr lang="cs-CZ"/>
          </a:p>
        </p:txBody>
      </p:sp>
      <p:pic>
        <p:nvPicPr>
          <p:cNvPr id="11" name="Obrázek 10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1249185"/>
            <a:ext cx="857250" cy="857250"/>
          </a:xfrm>
          <a:prstGeom prst="rect">
            <a:avLst/>
          </a:prstGeom>
        </p:spPr>
      </p:pic>
      <p:pic>
        <p:nvPicPr>
          <p:cNvPr id="12" name="Obrázek 11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2581694"/>
            <a:ext cx="857250" cy="857250"/>
          </a:xfrm>
          <a:prstGeom prst="rect">
            <a:avLst/>
          </a:prstGeom>
        </p:spPr>
      </p:pic>
      <p:pic>
        <p:nvPicPr>
          <p:cNvPr id="13" name="Obrázek 12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3914203"/>
            <a:ext cx="857250" cy="857250"/>
          </a:xfrm>
          <a:prstGeom prst="rect">
            <a:avLst/>
          </a:prstGeom>
        </p:spPr>
      </p:pic>
      <p:pic>
        <p:nvPicPr>
          <p:cNvPr id="14" name="Obrázek 13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5448" y="5246713"/>
            <a:ext cx="857250" cy="857250"/>
          </a:xfrm>
          <a:prstGeom prst="rect">
            <a:avLst/>
          </a:prstGeom>
        </p:spPr>
      </p:pic>
    </p:spTree>
    <p:custDataLst>
      <p:custData r:id="rId1"/>
    </p:custDataLst>
    <p:extLst>
      <p:ext uri="{BB962C8B-B14F-4D97-AF65-F5344CB8AC3E}">
        <p14:creationId xmlns:p14="http://schemas.microsoft.com/office/powerpoint/2010/main" val="1088308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FB1E5-6377-4B84-ACEA-84DF1B0BAB40}" type="datetime1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111111111111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054BC8-9FD7-485F-A760-1B1EF6D128E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54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9" r:id="rId1"/>
    <p:sldLayoutId id="2147483810" r:id="rId2"/>
    <p:sldLayoutId id="2147483811" r:id="rId3"/>
    <p:sldLayoutId id="2147483812" r:id="rId4"/>
    <p:sldLayoutId id="2147483813" r:id="rId5"/>
    <p:sldLayoutId id="2147483814" r:id="rId6"/>
    <p:sldLayoutId id="2147483815" r:id="rId7"/>
    <p:sldLayoutId id="2147483816" r:id="rId8"/>
    <p:sldLayoutId id="2147483817" r:id="rId9"/>
    <p:sldLayoutId id="2147483818" r:id="rId10"/>
    <p:sldLayoutId id="2147483819" r:id="rId11"/>
    <p:sldLayoutId id="2147483710" r:id="rId12"/>
    <p:sldLayoutId id="2147483711" r:id="rId13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6" Type="http://schemas.openxmlformats.org/officeDocument/2006/relationships/image" Target="../media/image14.emf"/><Relationship Id="rId5" Type="http://schemas.openxmlformats.org/officeDocument/2006/relationships/image" Target="../media/image13.emf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5913"/>
          </a:xfrm>
        </p:spPr>
        <p:txBody>
          <a:bodyPr rtlCol="0">
            <a:normAutofit fontScale="90000"/>
          </a:bodyPr>
          <a:lstStyle/>
          <a:p>
            <a:pPr>
              <a:spcBef>
                <a:spcPts val="1800"/>
              </a:spcBef>
              <a:defRPr/>
            </a:pPr>
            <a:r>
              <a:rPr lang="cs-CZ" dirty="0" smtClean="0"/>
              <a:t>Číslo 8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VY_32_INOVACE_3C_07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4149725"/>
            <a:ext cx="6400800" cy="1752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/>
              <a:t>Sada </a:t>
            </a:r>
            <a:r>
              <a:rPr lang="cs-CZ" smtClean="0"/>
              <a:t>3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Matematika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1400" y="404813"/>
            <a:ext cx="6986588" cy="152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663010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41758527"/>
              </p:ext>
            </p:extLst>
          </p:nvPr>
        </p:nvGraphicFramePr>
        <p:xfrm>
          <a:off x="539750" y="1052513"/>
          <a:ext cx="8280920" cy="508769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Žáci procvičují učivo: Číslo 8.   Na prvním pracovním  listu je číslo 8 a dvě skupiny obrázků po osmi. Žáci společně s učitelem určují počet (počítají po jedné) a čtou číslo 8.</a:t>
                      </a:r>
                      <a:endParaRPr lang="cs-CZ" sz="1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Na dalších  listech  je vždy zadání: A – žáci počítají po jedné a čtou (8 kruhů…),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 – přesouvají správný počet,  C – přiřazují číslo 8 do rámečků, ve kterých je 8 obrázků,  D – vkládají číslice do rámečků.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Za dokončený úkol si žáci mohou pustit „potlesk“.</a:t>
                      </a: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říjen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1400" baseline="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400" dirty="0" smtClean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stupeň,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6.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106" name="TextovéPole 4"/>
          <p:cNvSpPr txBox="1">
            <a:spLocks noChangeArrowheads="1"/>
          </p:cNvSpPr>
          <p:nvPr/>
        </p:nvSpPr>
        <p:spPr bwMode="auto">
          <a:xfrm>
            <a:off x="517525" y="477838"/>
            <a:ext cx="8281988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</a:t>
            </a:r>
            <a:r>
              <a:rPr lang="cs-CZ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07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6175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131840" y="3789040"/>
            <a:ext cx="5112568" cy="273630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131840" y="188640"/>
            <a:ext cx="5040560" cy="2736304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367605" y="2557362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348880"/>
            <a:ext cx="80823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>
                <a:solidFill>
                  <a:srgbClr val="FF0000"/>
                </a:solidFill>
              </a:rPr>
              <a:t>8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V="1">
            <a:off x="1663749" y="2348880"/>
            <a:ext cx="1396083" cy="78483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1619672" y="3501008"/>
            <a:ext cx="1296144" cy="7920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251520" y="260648"/>
            <a:ext cx="29234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Počítej po jedné a čti:</a:t>
            </a:r>
            <a:endParaRPr lang="cs-CZ" sz="2400" b="1" dirty="0"/>
          </a:p>
        </p:txBody>
      </p:sp>
      <p:sp>
        <p:nvSpPr>
          <p:cNvPr id="40" name="Slunce 39"/>
          <p:cNvSpPr/>
          <p:nvPr/>
        </p:nvSpPr>
        <p:spPr>
          <a:xfrm>
            <a:off x="6948264" y="47667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Měsíc 41"/>
          <p:cNvSpPr/>
          <p:nvPr/>
        </p:nvSpPr>
        <p:spPr>
          <a:xfrm>
            <a:off x="5724128" y="3933056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Slunce 42"/>
          <p:cNvSpPr/>
          <p:nvPr/>
        </p:nvSpPr>
        <p:spPr>
          <a:xfrm>
            <a:off x="5796136" y="47667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lunce 43"/>
          <p:cNvSpPr/>
          <p:nvPr/>
        </p:nvSpPr>
        <p:spPr>
          <a:xfrm>
            <a:off x="4644008" y="47667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Slunce 44"/>
          <p:cNvSpPr/>
          <p:nvPr/>
        </p:nvSpPr>
        <p:spPr>
          <a:xfrm>
            <a:off x="6948264" y="1700808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Slunce 45"/>
          <p:cNvSpPr/>
          <p:nvPr/>
        </p:nvSpPr>
        <p:spPr>
          <a:xfrm>
            <a:off x="5724128" y="1700808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lunce 46"/>
          <p:cNvSpPr/>
          <p:nvPr/>
        </p:nvSpPr>
        <p:spPr>
          <a:xfrm>
            <a:off x="4572000" y="1700808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Slunce 47"/>
          <p:cNvSpPr/>
          <p:nvPr/>
        </p:nvSpPr>
        <p:spPr>
          <a:xfrm>
            <a:off x="3419872" y="1700808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Slunce 48"/>
          <p:cNvSpPr/>
          <p:nvPr/>
        </p:nvSpPr>
        <p:spPr>
          <a:xfrm>
            <a:off x="3419872" y="476672"/>
            <a:ext cx="936104" cy="864096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Měsíc 49"/>
          <p:cNvSpPr/>
          <p:nvPr/>
        </p:nvSpPr>
        <p:spPr>
          <a:xfrm>
            <a:off x="6732240" y="3933056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Měsíc 50"/>
          <p:cNvSpPr/>
          <p:nvPr/>
        </p:nvSpPr>
        <p:spPr>
          <a:xfrm>
            <a:off x="6804248" y="5301208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Měsíc 51"/>
          <p:cNvSpPr/>
          <p:nvPr/>
        </p:nvSpPr>
        <p:spPr>
          <a:xfrm>
            <a:off x="5652120" y="5301208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Měsíc 52"/>
          <p:cNvSpPr/>
          <p:nvPr/>
        </p:nvSpPr>
        <p:spPr>
          <a:xfrm>
            <a:off x="4572000" y="5301208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Měsíc 53"/>
          <p:cNvSpPr/>
          <p:nvPr/>
        </p:nvSpPr>
        <p:spPr>
          <a:xfrm>
            <a:off x="4572000" y="3933056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Měsíc 54"/>
          <p:cNvSpPr/>
          <p:nvPr/>
        </p:nvSpPr>
        <p:spPr>
          <a:xfrm>
            <a:off x="3491880" y="5301208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Měsíc 55"/>
          <p:cNvSpPr/>
          <p:nvPr/>
        </p:nvSpPr>
        <p:spPr>
          <a:xfrm>
            <a:off x="3419872" y="3933056"/>
            <a:ext cx="576064" cy="1008112"/>
          </a:xfrm>
          <a:prstGeom prst="moo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5503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971600" y="4653136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827584" y="1340768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0" y="188640"/>
            <a:ext cx="43009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Počítej po jedné a čti:</a:t>
            </a:r>
            <a:endParaRPr lang="cs-CZ" sz="3600" b="1" dirty="0"/>
          </a:p>
        </p:txBody>
      </p:sp>
      <p:sp>
        <p:nvSpPr>
          <p:cNvPr id="27" name="Vývojový diagram: vyjmutí 26"/>
          <p:cNvSpPr/>
          <p:nvPr/>
        </p:nvSpPr>
        <p:spPr>
          <a:xfrm>
            <a:off x="5436096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32"/>
          <p:cNvSpPr/>
          <p:nvPr/>
        </p:nvSpPr>
        <p:spPr>
          <a:xfrm>
            <a:off x="2771800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ývojový diagram: vyjmutí 44"/>
          <p:cNvSpPr/>
          <p:nvPr/>
        </p:nvSpPr>
        <p:spPr>
          <a:xfrm>
            <a:off x="5508104" y="5445224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ývojový diagram: vyjmutí 45"/>
          <p:cNvSpPr/>
          <p:nvPr/>
        </p:nvSpPr>
        <p:spPr>
          <a:xfrm>
            <a:off x="3059832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ývojový diagram: vyjmutí 46"/>
          <p:cNvSpPr/>
          <p:nvPr/>
        </p:nvSpPr>
        <p:spPr>
          <a:xfrm>
            <a:off x="4283968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vojový diagram: vyjmutí 47"/>
          <p:cNvSpPr/>
          <p:nvPr/>
        </p:nvSpPr>
        <p:spPr>
          <a:xfrm>
            <a:off x="4283968" y="5445224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vojový diagram: vyjmutí 48"/>
          <p:cNvSpPr/>
          <p:nvPr/>
        </p:nvSpPr>
        <p:spPr>
          <a:xfrm>
            <a:off x="6444208" y="429309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32"/>
          <p:cNvSpPr/>
          <p:nvPr/>
        </p:nvSpPr>
        <p:spPr>
          <a:xfrm>
            <a:off x="3995936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32"/>
          <p:cNvSpPr/>
          <p:nvPr/>
        </p:nvSpPr>
        <p:spPr>
          <a:xfrm>
            <a:off x="3995936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32"/>
          <p:cNvSpPr/>
          <p:nvPr/>
        </p:nvSpPr>
        <p:spPr>
          <a:xfrm>
            <a:off x="5076056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ývojový diagram: spojnice 32"/>
          <p:cNvSpPr/>
          <p:nvPr/>
        </p:nvSpPr>
        <p:spPr>
          <a:xfrm>
            <a:off x="5076056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ývojový diagram: spojnice 32"/>
          <p:cNvSpPr/>
          <p:nvPr/>
        </p:nvSpPr>
        <p:spPr>
          <a:xfrm>
            <a:off x="6156176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32"/>
          <p:cNvSpPr/>
          <p:nvPr/>
        </p:nvSpPr>
        <p:spPr>
          <a:xfrm>
            <a:off x="6084168" y="1268760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vyjmutí 31"/>
          <p:cNvSpPr/>
          <p:nvPr/>
        </p:nvSpPr>
        <p:spPr>
          <a:xfrm>
            <a:off x="3131840" y="5373216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ývojový diagram: spojnice 32"/>
          <p:cNvSpPr/>
          <p:nvPr/>
        </p:nvSpPr>
        <p:spPr>
          <a:xfrm>
            <a:off x="2771800" y="2204864"/>
            <a:ext cx="648072" cy="576064"/>
          </a:xfrm>
          <a:prstGeom prst="flowChartConnector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ývojový diagram: vyjmutí 41"/>
          <p:cNvSpPr/>
          <p:nvPr/>
        </p:nvSpPr>
        <p:spPr>
          <a:xfrm>
            <a:off x="6588224" y="5445224"/>
            <a:ext cx="720080" cy="720080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0" name="Přímá spojovací čára 59"/>
          <p:cNvCxnSpPr/>
          <p:nvPr/>
        </p:nvCxnSpPr>
        <p:spPr>
          <a:xfrm>
            <a:off x="683568" y="3645024"/>
            <a:ext cx="74168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55135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11560" y="4725144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539552" y="1556792"/>
            <a:ext cx="1296144" cy="1385923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96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5" name="Obdélník 4"/>
          <p:cNvSpPr/>
          <p:nvPr/>
        </p:nvSpPr>
        <p:spPr>
          <a:xfrm>
            <a:off x="2627784" y="6021288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kosené hrany 5"/>
          <p:cNvSpPr/>
          <p:nvPr/>
        </p:nvSpPr>
        <p:spPr>
          <a:xfrm>
            <a:off x="6588224" y="25649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16016" y="4293096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860032" y="6021288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7020272" y="5157192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kosené hrany 9"/>
          <p:cNvSpPr/>
          <p:nvPr/>
        </p:nvSpPr>
        <p:spPr>
          <a:xfrm>
            <a:off x="2699792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kosené hrany 10"/>
          <p:cNvSpPr/>
          <p:nvPr/>
        </p:nvSpPr>
        <p:spPr>
          <a:xfrm>
            <a:off x="5292080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kosené hrany 11"/>
          <p:cNvSpPr/>
          <p:nvPr/>
        </p:nvSpPr>
        <p:spPr>
          <a:xfrm>
            <a:off x="4067944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kosené hrany 12"/>
          <p:cNvSpPr/>
          <p:nvPr/>
        </p:nvSpPr>
        <p:spPr>
          <a:xfrm>
            <a:off x="2699792" y="25649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kosené hrany 13"/>
          <p:cNvSpPr/>
          <p:nvPr/>
        </p:nvSpPr>
        <p:spPr>
          <a:xfrm>
            <a:off x="4067944" y="25649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627784" y="5157192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kosené hrany 15"/>
          <p:cNvSpPr/>
          <p:nvPr/>
        </p:nvSpPr>
        <p:spPr>
          <a:xfrm>
            <a:off x="5364088" y="2564904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7020272" y="4293096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788024" y="5157192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čára 18"/>
          <p:cNvCxnSpPr/>
          <p:nvPr/>
        </p:nvCxnSpPr>
        <p:spPr>
          <a:xfrm>
            <a:off x="683568" y="3645024"/>
            <a:ext cx="7416824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bdélník 19"/>
          <p:cNvSpPr/>
          <p:nvPr/>
        </p:nvSpPr>
        <p:spPr>
          <a:xfrm>
            <a:off x="611560" y="404664"/>
            <a:ext cx="4159985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b="1" dirty="0" smtClean="0"/>
              <a:t>Zkus to ještě jednou:</a:t>
            </a:r>
            <a:endParaRPr lang="cs-CZ" sz="3600" b="1" dirty="0"/>
          </a:p>
        </p:txBody>
      </p:sp>
      <p:sp>
        <p:nvSpPr>
          <p:cNvPr id="21" name="Zkosené hrany 20"/>
          <p:cNvSpPr/>
          <p:nvPr/>
        </p:nvSpPr>
        <p:spPr>
          <a:xfrm>
            <a:off x="6588224" y="1412776"/>
            <a:ext cx="743856" cy="635719"/>
          </a:xfrm>
          <a:prstGeom prst="bevel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627784" y="4293096"/>
            <a:ext cx="1527072" cy="40521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79512" y="188640"/>
            <a:ext cx="4176464" cy="6264696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260648"/>
            <a:ext cx="57419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>
                <a:solidFill>
                  <a:srgbClr val="7030A0"/>
                </a:solidFill>
              </a:rPr>
              <a:t>8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  <p:sp>
        <p:nvSpPr>
          <p:cNvPr id="29" name="Mrak 28"/>
          <p:cNvSpPr/>
          <p:nvPr/>
        </p:nvSpPr>
        <p:spPr>
          <a:xfrm>
            <a:off x="6516216" y="105273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Mrak 29"/>
          <p:cNvSpPr/>
          <p:nvPr/>
        </p:nvSpPr>
        <p:spPr>
          <a:xfrm>
            <a:off x="5076056" y="220486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Mrak 30"/>
          <p:cNvSpPr/>
          <p:nvPr/>
        </p:nvSpPr>
        <p:spPr>
          <a:xfrm>
            <a:off x="6444208" y="227687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Mrak 31"/>
          <p:cNvSpPr/>
          <p:nvPr/>
        </p:nvSpPr>
        <p:spPr>
          <a:xfrm>
            <a:off x="5076056" y="342900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Mrak 32"/>
          <p:cNvSpPr/>
          <p:nvPr/>
        </p:nvSpPr>
        <p:spPr>
          <a:xfrm>
            <a:off x="6300192" y="342900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Mrak 33"/>
          <p:cNvSpPr/>
          <p:nvPr/>
        </p:nvSpPr>
        <p:spPr>
          <a:xfrm>
            <a:off x="7740352" y="112474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Mrak 34"/>
          <p:cNvSpPr/>
          <p:nvPr/>
        </p:nvSpPr>
        <p:spPr>
          <a:xfrm>
            <a:off x="7740352" y="2348880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Mrak 35"/>
          <p:cNvSpPr/>
          <p:nvPr/>
        </p:nvSpPr>
        <p:spPr>
          <a:xfrm>
            <a:off x="7668344" y="3501008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Mrak 36"/>
          <p:cNvSpPr/>
          <p:nvPr/>
        </p:nvSpPr>
        <p:spPr>
          <a:xfrm>
            <a:off x="5076056" y="472514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Mrak 37"/>
          <p:cNvSpPr/>
          <p:nvPr/>
        </p:nvSpPr>
        <p:spPr>
          <a:xfrm>
            <a:off x="6372200" y="4725144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Mrak 38"/>
          <p:cNvSpPr/>
          <p:nvPr/>
        </p:nvSpPr>
        <p:spPr>
          <a:xfrm>
            <a:off x="7596336" y="4797152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Mrak 39"/>
          <p:cNvSpPr/>
          <p:nvPr/>
        </p:nvSpPr>
        <p:spPr>
          <a:xfrm>
            <a:off x="5148064" y="1052736"/>
            <a:ext cx="914400" cy="914400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1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66048"/>
            <a:ext cx="648072" cy="648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21397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4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1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179512" y="260648"/>
            <a:ext cx="4006705" cy="3116261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179512" y="3645024"/>
            <a:ext cx="4006705" cy="2828929"/>
          </a:xfrm>
          <a:prstGeom prst="roundRect">
            <a:avLst/>
          </a:prstGeom>
          <a:solidFill>
            <a:schemeClr val="accent3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188640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8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467544" y="3573016"/>
            <a:ext cx="7920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/>
              <a:t>8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4530202" y="85741"/>
            <a:ext cx="439767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Přesuň správný počet.</a:t>
            </a:r>
            <a:endParaRPr lang="cs-CZ" sz="3600" b="1" dirty="0"/>
          </a:p>
        </p:txBody>
      </p:sp>
      <p:sp>
        <p:nvSpPr>
          <p:cNvPr id="14" name="Vývojový diagram: spojnice 13"/>
          <p:cNvSpPr/>
          <p:nvPr/>
        </p:nvSpPr>
        <p:spPr>
          <a:xfrm>
            <a:off x="5580112" y="764704"/>
            <a:ext cx="954039" cy="94279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6876256" y="2996952"/>
            <a:ext cx="954039" cy="942790"/>
          </a:xfrm>
          <a:prstGeom prst="flowChartConnector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nice 16"/>
          <p:cNvSpPr/>
          <p:nvPr/>
        </p:nvSpPr>
        <p:spPr>
          <a:xfrm>
            <a:off x="5652120" y="1916832"/>
            <a:ext cx="954039" cy="94279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nice 17"/>
          <p:cNvSpPr/>
          <p:nvPr/>
        </p:nvSpPr>
        <p:spPr>
          <a:xfrm>
            <a:off x="8028384" y="4149080"/>
            <a:ext cx="954039" cy="942790"/>
          </a:xfrm>
          <a:prstGeom prst="flowChartConnector">
            <a:avLst/>
          </a:prstGeom>
          <a:solidFill>
            <a:schemeClr val="bg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nice 18"/>
          <p:cNvSpPr/>
          <p:nvPr/>
        </p:nvSpPr>
        <p:spPr>
          <a:xfrm>
            <a:off x="5724128" y="3068960"/>
            <a:ext cx="954039" cy="94279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Vývojový diagram: spojnice 19"/>
          <p:cNvSpPr/>
          <p:nvPr/>
        </p:nvSpPr>
        <p:spPr>
          <a:xfrm>
            <a:off x="6732240" y="764704"/>
            <a:ext cx="954039" cy="942790"/>
          </a:xfrm>
          <a:prstGeom prst="flowChartConnec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nice 21"/>
          <p:cNvSpPr/>
          <p:nvPr/>
        </p:nvSpPr>
        <p:spPr>
          <a:xfrm>
            <a:off x="5796136" y="4149080"/>
            <a:ext cx="954039" cy="942790"/>
          </a:xfrm>
          <a:prstGeom prst="flowChartConnec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nice 22"/>
          <p:cNvSpPr/>
          <p:nvPr/>
        </p:nvSpPr>
        <p:spPr>
          <a:xfrm>
            <a:off x="6804248" y="1844824"/>
            <a:ext cx="954039" cy="94279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nice 23"/>
          <p:cNvSpPr/>
          <p:nvPr/>
        </p:nvSpPr>
        <p:spPr>
          <a:xfrm>
            <a:off x="7884368" y="764704"/>
            <a:ext cx="954039" cy="94279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nice 24"/>
          <p:cNvSpPr/>
          <p:nvPr/>
        </p:nvSpPr>
        <p:spPr>
          <a:xfrm>
            <a:off x="5868144" y="5301208"/>
            <a:ext cx="954039" cy="94279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038056"/>
            <a:ext cx="576064" cy="576064"/>
          </a:xfrm>
          <a:prstGeom prst="rect">
            <a:avLst/>
          </a:prstGeom>
        </p:spPr>
      </p:pic>
      <p:sp>
        <p:nvSpPr>
          <p:cNvPr id="27" name="Vývojový diagram: spojnice 23"/>
          <p:cNvSpPr/>
          <p:nvPr/>
        </p:nvSpPr>
        <p:spPr>
          <a:xfrm>
            <a:off x="8028384" y="3068960"/>
            <a:ext cx="954039" cy="94279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nice 22"/>
          <p:cNvSpPr/>
          <p:nvPr/>
        </p:nvSpPr>
        <p:spPr>
          <a:xfrm>
            <a:off x="7956376" y="1844824"/>
            <a:ext cx="954039" cy="942790"/>
          </a:xfrm>
          <a:prstGeom prst="flowChartConnector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nice 18"/>
          <p:cNvSpPr/>
          <p:nvPr/>
        </p:nvSpPr>
        <p:spPr>
          <a:xfrm>
            <a:off x="6948264" y="4149080"/>
            <a:ext cx="954039" cy="942790"/>
          </a:xfrm>
          <a:prstGeom prst="flowChartConnector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ývojový diagram: spojnice 16"/>
          <p:cNvSpPr/>
          <p:nvPr/>
        </p:nvSpPr>
        <p:spPr>
          <a:xfrm>
            <a:off x="6948264" y="5301208"/>
            <a:ext cx="954039" cy="94279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ývojový diagram: spojnice 21"/>
          <p:cNvSpPr/>
          <p:nvPr/>
        </p:nvSpPr>
        <p:spPr>
          <a:xfrm>
            <a:off x="4427984" y="764704"/>
            <a:ext cx="954039" cy="942790"/>
          </a:xfrm>
          <a:prstGeom prst="flowChartConnector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ývojový diagram: spojnice 19"/>
          <p:cNvSpPr/>
          <p:nvPr/>
        </p:nvSpPr>
        <p:spPr>
          <a:xfrm>
            <a:off x="4499992" y="1988840"/>
            <a:ext cx="954039" cy="942790"/>
          </a:xfrm>
          <a:prstGeom prst="flowChartConnector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ývojový diagram: spojnice 23"/>
          <p:cNvSpPr/>
          <p:nvPr/>
        </p:nvSpPr>
        <p:spPr>
          <a:xfrm>
            <a:off x="4572000" y="3212976"/>
            <a:ext cx="954039" cy="942790"/>
          </a:xfrm>
          <a:prstGeom prst="flowChartConnector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16"/>
          <p:cNvSpPr/>
          <p:nvPr/>
        </p:nvSpPr>
        <p:spPr>
          <a:xfrm>
            <a:off x="4644008" y="4293096"/>
            <a:ext cx="954039" cy="942790"/>
          </a:xfrm>
          <a:prstGeom prst="flowChartConnector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13"/>
          <p:cNvSpPr/>
          <p:nvPr/>
        </p:nvSpPr>
        <p:spPr>
          <a:xfrm>
            <a:off x="4716016" y="5373216"/>
            <a:ext cx="954039" cy="942790"/>
          </a:xfrm>
          <a:prstGeom prst="flowChartConnector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23683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Obdélník 50"/>
          <p:cNvSpPr/>
          <p:nvPr/>
        </p:nvSpPr>
        <p:spPr>
          <a:xfrm>
            <a:off x="4716017" y="2996952"/>
            <a:ext cx="3384376" cy="2952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79512" y="4077072"/>
            <a:ext cx="3456384" cy="25922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179512" y="836712"/>
            <a:ext cx="3384376" cy="2880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88640"/>
            <a:ext cx="497443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Přiřaď číslo 8 na obrázek.</a:t>
            </a:r>
            <a:endParaRPr lang="cs-CZ" sz="3600" b="1" dirty="0"/>
          </a:p>
        </p:txBody>
      </p:sp>
      <p:pic>
        <p:nvPicPr>
          <p:cNvPr id="16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6021288"/>
            <a:ext cx="683568" cy="683568"/>
          </a:xfrm>
          <a:prstGeom prst="rect">
            <a:avLst/>
          </a:prstGeom>
        </p:spPr>
      </p:pic>
      <p:pic>
        <p:nvPicPr>
          <p:cNvPr id="4098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980728"/>
            <a:ext cx="792088" cy="792088"/>
          </a:xfrm>
          <a:prstGeom prst="rect">
            <a:avLst/>
          </a:prstGeom>
          <a:noFill/>
        </p:spPr>
      </p:pic>
      <p:pic>
        <p:nvPicPr>
          <p:cNvPr id="33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1052736"/>
            <a:ext cx="792088" cy="792088"/>
          </a:xfrm>
          <a:prstGeom prst="rect">
            <a:avLst/>
          </a:prstGeom>
          <a:noFill/>
        </p:spPr>
      </p:pic>
      <p:pic>
        <p:nvPicPr>
          <p:cNvPr id="34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916832"/>
            <a:ext cx="792088" cy="792088"/>
          </a:xfrm>
          <a:prstGeom prst="rect">
            <a:avLst/>
          </a:prstGeom>
          <a:noFill/>
        </p:spPr>
      </p:pic>
      <p:pic>
        <p:nvPicPr>
          <p:cNvPr id="35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2852936"/>
            <a:ext cx="792088" cy="792088"/>
          </a:xfrm>
          <a:prstGeom prst="rect">
            <a:avLst/>
          </a:prstGeom>
          <a:noFill/>
        </p:spPr>
      </p:pic>
      <p:pic>
        <p:nvPicPr>
          <p:cNvPr id="36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1916832"/>
            <a:ext cx="792088" cy="792088"/>
          </a:xfrm>
          <a:prstGeom prst="rect">
            <a:avLst/>
          </a:prstGeom>
          <a:noFill/>
        </p:spPr>
      </p:pic>
      <p:pic>
        <p:nvPicPr>
          <p:cNvPr id="37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83768" y="1052736"/>
            <a:ext cx="792088" cy="792088"/>
          </a:xfrm>
          <a:prstGeom prst="rect">
            <a:avLst/>
          </a:prstGeom>
          <a:noFill/>
        </p:spPr>
      </p:pic>
      <p:pic>
        <p:nvPicPr>
          <p:cNvPr id="4104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4149080"/>
            <a:ext cx="864096" cy="864096"/>
          </a:xfrm>
          <a:prstGeom prst="rect">
            <a:avLst/>
          </a:prstGeom>
          <a:noFill/>
        </p:spPr>
      </p:pic>
      <p:pic>
        <p:nvPicPr>
          <p:cNvPr id="47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4941168"/>
            <a:ext cx="864096" cy="864096"/>
          </a:xfrm>
          <a:prstGeom prst="rect">
            <a:avLst/>
          </a:prstGeom>
          <a:noFill/>
        </p:spPr>
      </p:pic>
      <p:pic>
        <p:nvPicPr>
          <p:cNvPr id="48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835696" y="4149080"/>
            <a:ext cx="864096" cy="864096"/>
          </a:xfrm>
          <a:prstGeom prst="rect">
            <a:avLst/>
          </a:prstGeom>
          <a:noFill/>
        </p:spPr>
      </p:pic>
      <p:pic>
        <p:nvPicPr>
          <p:cNvPr id="49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907704" y="5733256"/>
            <a:ext cx="864096" cy="864096"/>
          </a:xfrm>
          <a:prstGeom prst="rect">
            <a:avLst/>
          </a:prstGeom>
          <a:noFill/>
        </p:spPr>
      </p:pic>
      <p:pic>
        <p:nvPicPr>
          <p:cNvPr id="50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1520" y="5733256"/>
            <a:ext cx="864096" cy="864096"/>
          </a:xfrm>
          <a:prstGeom prst="rect">
            <a:avLst/>
          </a:prstGeom>
          <a:noFill/>
        </p:spPr>
      </p:pic>
      <p:pic>
        <p:nvPicPr>
          <p:cNvPr id="57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4005064"/>
            <a:ext cx="865771" cy="880098"/>
          </a:xfrm>
          <a:prstGeom prst="rect">
            <a:avLst/>
          </a:prstGeom>
          <a:noFill/>
        </p:spPr>
      </p:pic>
      <p:pic>
        <p:nvPicPr>
          <p:cNvPr id="58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4005064"/>
            <a:ext cx="865771" cy="880098"/>
          </a:xfrm>
          <a:prstGeom prst="rect">
            <a:avLst/>
          </a:prstGeom>
          <a:noFill/>
        </p:spPr>
      </p:pic>
      <p:pic>
        <p:nvPicPr>
          <p:cNvPr id="59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868144" y="4941168"/>
            <a:ext cx="865771" cy="880098"/>
          </a:xfrm>
          <a:prstGeom prst="rect">
            <a:avLst/>
          </a:prstGeom>
          <a:noFill/>
        </p:spPr>
      </p:pic>
      <p:pic>
        <p:nvPicPr>
          <p:cNvPr id="60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76256" y="3068960"/>
            <a:ext cx="865771" cy="880098"/>
          </a:xfrm>
          <a:prstGeom prst="rect">
            <a:avLst/>
          </a:prstGeom>
          <a:noFill/>
        </p:spPr>
      </p:pic>
      <p:pic>
        <p:nvPicPr>
          <p:cNvPr id="61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3068960"/>
            <a:ext cx="865771" cy="880098"/>
          </a:xfrm>
          <a:prstGeom prst="rect">
            <a:avLst/>
          </a:prstGeom>
          <a:noFill/>
        </p:spPr>
      </p:pic>
      <p:pic>
        <p:nvPicPr>
          <p:cNvPr id="62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068960"/>
            <a:ext cx="865771" cy="880098"/>
          </a:xfrm>
          <a:prstGeom prst="rect">
            <a:avLst/>
          </a:prstGeom>
          <a:noFill/>
        </p:spPr>
      </p:pic>
      <p:sp>
        <p:nvSpPr>
          <p:cNvPr id="18" name="Vývojový diagram: spojnice 17"/>
          <p:cNvSpPr/>
          <p:nvPr/>
        </p:nvSpPr>
        <p:spPr>
          <a:xfrm>
            <a:off x="4788024" y="1340768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8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3" name="Vývojový diagram: spojnice 17"/>
          <p:cNvSpPr/>
          <p:nvPr/>
        </p:nvSpPr>
        <p:spPr>
          <a:xfrm>
            <a:off x="6228184" y="1340768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8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64" name="Vývojový diagram: spojnice 17"/>
          <p:cNvSpPr/>
          <p:nvPr/>
        </p:nvSpPr>
        <p:spPr>
          <a:xfrm>
            <a:off x="7812360" y="1340768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8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38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75656" y="2780928"/>
            <a:ext cx="792088" cy="792088"/>
          </a:xfrm>
          <a:prstGeom prst="rect">
            <a:avLst/>
          </a:prstGeom>
          <a:noFill/>
        </p:spPr>
      </p:pic>
      <p:pic>
        <p:nvPicPr>
          <p:cNvPr id="39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933056"/>
            <a:ext cx="865771" cy="880098"/>
          </a:xfrm>
          <a:prstGeom prst="rect">
            <a:avLst/>
          </a:prstGeom>
          <a:noFill/>
        </p:spPr>
      </p:pic>
      <p:pic>
        <p:nvPicPr>
          <p:cNvPr id="29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55776" y="1916832"/>
            <a:ext cx="792088" cy="792088"/>
          </a:xfrm>
          <a:prstGeom prst="rect">
            <a:avLst/>
          </a:prstGeom>
          <a:noFill/>
        </p:spPr>
      </p:pic>
      <p:pic>
        <p:nvPicPr>
          <p:cNvPr id="30" name="Picture 6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4941168"/>
            <a:ext cx="865771" cy="88009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71370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716016" y="2852936"/>
            <a:ext cx="3600400" cy="2880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51520" y="3501008"/>
            <a:ext cx="3600400" cy="3024336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1520" y="404664"/>
            <a:ext cx="3600400" cy="288032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44008" y="332656"/>
            <a:ext cx="39164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Přiřaď číslo 8 na obrázek.</a:t>
            </a:r>
            <a:endParaRPr lang="cs-CZ" sz="2800" b="1" dirty="0"/>
          </a:p>
        </p:txBody>
      </p:sp>
      <p:sp>
        <p:nvSpPr>
          <p:cNvPr id="7" name="Vývojový diagram: spojnice 22"/>
          <p:cNvSpPr/>
          <p:nvPr/>
        </p:nvSpPr>
        <p:spPr>
          <a:xfrm>
            <a:off x="7668344" y="1196752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8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8" name="Vývojový diagram: spojnice 22"/>
          <p:cNvSpPr/>
          <p:nvPr/>
        </p:nvSpPr>
        <p:spPr>
          <a:xfrm>
            <a:off x="6156176" y="1268760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8</a:t>
            </a:r>
            <a:endParaRPr lang="cs-CZ" sz="4400" b="1" dirty="0">
              <a:solidFill>
                <a:srgbClr val="FF0000"/>
              </a:solidFill>
            </a:endParaRPr>
          </a:p>
        </p:txBody>
      </p:sp>
      <p:sp>
        <p:nvSpPr>
          <p:cNvPr id="9" name="Vývojový diagram: spojnice 22"/>
          <p:cNvSpPr/>
          <p:nvPr/>
        </p:nvSpPr>
        <p:spPr>
          <a:xfrm>
            <a:off x="4572000" y="1268760"/>
            <a:ext cx="936104" cy="869648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rgbClr val="FF0000"/>
                </a:solidFill>
              </a:rPr>
              <a:t>8</a:t>
            </a:r>
            <a:endParaRPr lang="cs-CZ" sz="4400" b="1" dirty="0">
              <a:solidFill>
                <a:srgbClr val="FF0000"/>
              </a:solidFill>
            </a:endParaRPr>
          </a:p>
        </p:txBody>
      </p:sp>
      <p:pic>
        <p:nvPicPr>
          <p:cNvPr id="10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84784"/>
            <a:ext cx="792088" cy="792088"/>
          </a:xfrm>
          <a:prstGeom prst="rect">
            <a:avLst/>
          </a:prstGeom>
          <a:noFill/>
        </p:spPr>
      </p:pic>
      <p:pic>
        <p:nvPicPr>
          <p:cNvPr id="11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1484784"/>
            <a:ext cx="792088" cy="792088"/>
          </a:xfrm>
          <a:prstGeom prst="rect">
            <a:avLst/>
          </a:prstGeom>
          <a:noFill/>
        </p:spPr>
      </p:pic>
      <p:pic>
        <p:nvPicPr>
          <p:cNvPr id="12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1556792"/>
            <a:ext cx="792088" cy="792088"/>
          </a:xfrm>
          <a:prstGeom prst="rect">
            <a:avLst/>
          </a:prstGeom>
          <a:noFill/>
        </p:spPr>
      </p:pic>
      <p:pic>
        <p:nvPicPr>
          <p:cNvPr id="13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2348880"/>
            <a:ext cx="792088" cy="792088"/>
          </a:xfrm>
          <a:prstGeom prst="rect">
            <a:avLst/>
          </a:prstGeom>
          <a:noFill/>
        </p:spPr>
      </p:pic>
      <p:pic>
        <p:nvPicPr>
          <p:cNvPr id="14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48680"/>
            <a:ext cx="792088" cy="792088"/>
          </a:xfrm>
          <a:prstGeom prst="rect">
            <a:avLst/>
          </a:prstGeom>
          <a:noFill/>
        </p:spPr>
      </p:pic>
      <p:pic>
        <p:nvPicPr>
          <p:cNvPr id="15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47664" y="548680"/>
            <a:ext cx="792088" cy="792088"/>
          </a:xfrm>
          <a:prstGeom prst="rect">
            <a:avLst/>
          </a:prstGeom>
          <a:noFill/>
        </p:spPr>
      </p:pic>
      <p:pic>
        <p:nvPicPr>
          <p:cNvPr id="17" name="Picture 4" descr="Pes na růžovém pozadí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99792" y="620688"/>
            <a:ext cx="792088" cy="792088"/>
          </a:xfrm>
          <a:prstGeom prst="rect">
            <a:avLst/>
          </a:prstGeom>
          <a:noFill/>
        </p:spPr>
      </p:pic>
      <p:pic>
        <p:nvPicPr>
          <p:cNvPr id="1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8244408" y="6021288"/>
            <a:ext cx="683568" cy="683568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364502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16016" y="2924944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24128" y="2996952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96136" y="3861048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804248" y="3933056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5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860032" y="486916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486916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7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948264" y="4869160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58112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9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364502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43808" y="3645024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1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558924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2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47664" y="5589240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3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5517232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4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4581128"/>
            <a:ext cx="864096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5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88024" y="3933056"/>
            <a:ext cx="792088" cy="651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Zaoblený obdélník 15"/>
          <p:cNvSpPr/>
          <p:nvPr/>
        </p:nvSpPr>
        <p:spPr>
          <a:xfrm>
            <a:off x="4860032" y="4293096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251520" y="4365104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860032" y="3068960"/>
            <a:ext cx="3484780" cy="9704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8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3068960"/>
            <a:ext cx="3513505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1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9516" y="338321"/>
            <a:ext cx="3981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Vlož správné číslice.</a:t>
            </a:r>
            <a:endParaRPr lang="cs-CZ" sz="3600" b="1" dirty="0"/>
          </a:p>
        </p:txBody>
      </p:sp>
      <p:sp>
        <p:nvSpPr>
          <p:cNvPr id="17" name="Ovál 16"/>
          <p:cNvSpPr/>
          <p:nvPr/>
        </p:nvSpPr>
        <p:spPr>
          <a:xfrm>
            <a:off x="5724128" y="3326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8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6876256" y="3326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19" name="Ovál 18"/>
          <p:cNvSpPr/>
          <p:nvPr/>
        </p:nvSpPr>
        <p:spPr>
          <a:xfrm>
            <a:off x="709228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0" name="Ovál 19"/>
          <p:cNvSpPr/>
          <p:nvPr/>
        </p:nvSpPr>
        <p:spPr>
          <a:xfrm>
            <a:off x="3707904" y="134076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4860032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8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51520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4" name="Ovál 23"/>
          <p:cNvSpPr/>
          <p:nvPr/>
        </p:nvSpPr>
        <p:spPr>
          <a:xfrm>
            <a:off x="7956376" y="54868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4</a:t>
            </a:r>
          </a:p>
        </p:txBody>
      </p:sp>
      <p:sp>
        <p:nvSpPr>
          <p:cNvPr id="25" name="Ovál 24"/>
          <p:cNvSpPr/>
          <p:nvPr/>
        </p:nvSpPr>
        <p:spPr>
          <a:xfrm>
            <a:off x="4572000" y="3326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1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251520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26" name="Ovál 25"/>
          <p:cNvSpPr/>
          <p:nvPr/>
        </p:nvSpPr>
        <p:spPr>
          <a:xfrm>
            <a:off x="2627784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27" name="Ovál 26"/>
          <p:cNvSpPr/>
          <p:nvPr/>
        </p:nvSpPr>
        <p:spPr>
          <a:xfrm>
            <a:off x="899592" y="1844824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8</a:t>
            </a:r>
          </a:p>
        </p:txBody>
      </p:sp>
      <p:pic>
        <p:nvPicPr>
          <p:cNvPr id="2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66048"/>
            <a:ext cx="648072" cy="648072"/>
          </a:xfrm>
          <a:prstGeom prst="rect">
            <a:avLst/>
          </a:prstGeom>
        </p:spPr>
      </p:pic>
      <p:sp>
        <p:nvSpPr>
          <p:cNvPr id="29" name="Zaoblený obdélník 28"/>
          <p:cNvSpPr/>
          <p:nvPr/>
        </p:nvSpPr>
        <p:spPr>
          <a:xfrm>
            <a:off x="4283968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6</a:t>
            </a:r>
          </a:p>
        </p:txBody>
      </p:sp>
      <p:sp>
        <p:nvSpPr>
          <p:cNvPr id="30" name="Ovál 26"/>
          <p:cNvSpPr/>
          <p:nvPr/>
        </p:nvSpPr>
        <p:spPr>
          <a:xfrm>
            <a:off x="601216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6</a:t>
            </a:r>
          </a:p>
        </p:txBody>
      </p:sp>
      <p:sp>
        <p:nvSpPr>
          <p:cNvPr id="31" name="Ovál 26"/>
          <p:cNvSpPr/>
          <p:nvPr/>
        </p:nvSpPr>
        <p:spPr>
          <a:xfrm>
            <a:off x="1475656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8474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aoblený obdélník 28"/>
          <p:cNvSpPr/>
          <p:nvPr/>
        </p:nvSpPr>
        <p:spPr>
          <a:xfrm>
            <a:off x="4283968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7</a:t>
            </a:r>
          </a:p>
        </p:txBody>
      </p:sp>
      <p:sp>
        <p:nvSpPr>
          <p:cNvPr id="22" name="Zaoblený obdélník 21"/>
          <p:cNvSpPr/>
          <p:nvPr/>
        </p:nvSpPr>
        <p:spPr>
          <a:xfrm>
            <a:off x="251520" y="5589240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6" name="Zaoblený obdélník 15"/>
          <p:cNvSpPr/>
          <p:nvPr/>
        </p:nvSpPr>
        <p:spPr>
          <a:xfrm>
            <a:off x="4860032" y="4293096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251520" y="4365104"/>
            <a:ext cx="3512987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>
                <a:solidFill>
                  <a:schemeClr val="tx1"/>
                </a:solidFill>
              </a:rPr>
              <a:t>3</a:t>
            </a:r>
          </a:p>
        </p:txBody>
      </p:sp>
      <p:sp>
        <p:nvSpPr>
          <p:cNvPr id="3" name="Zaoblený obdélník 2"/>
          <p:cNvSpPr/>
          <p:nvPr/>
        </p:nvSpPr>
        <p:spPr>
          <a:xfrm>
            <a:off x="4860032" y="3068960"/>
            <a:ext cx="3484780" cy="970447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2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51520" y="3068960"/>
            <a:ext cx="3513505" cy="900100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8000" b="1" dirty="0" smtClean="0">
                <a:solidFill>
                  <a:schemeClr val="tx1"/>
                </a:solidFill>
              </a:rPr>
              <a:t>5</a:t>
            </a:r>
            <a:endParaRPr lang="cs-CZ" sz="80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9516" y="338321"/>
            <a:ext cx="39816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Vlož správné číslice.</a:t>
            </a:r>
            <a:endParaRPr lang="cs-CZ" sz="3600" b="1" dirty="0"/>
          </a:p>
        </p:txBody>
      </p:sp>
      <p:sp>
        <p:nvSpPr>
          <p:cNvPr id="17" name="Ovál 16"/>
          <p:cNvSpPr/>
          <p:nvPr/>
        </p:nvSpPr>
        <p:spPr>
          <a:xfrm>
            <a:off x="25152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076056" y="191683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5</a:t>
            </a:r>
          </a:p>
        </p:txBody>
      </p:sp>
      <p:sp>
        <p:nvSpPr>
          <p:cNvPr id="19" name="Ovál 18"/>
          <p:cNvSpPr/>
          <p:nvPr/>
        </p:nvSpPr>
        <p:spPr>
          <a:xfrm>
            <a:off x="1331640" y="198884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0" name="Ovál 19"/>
          <p:cNvSpPr/>
          <p:nvPr/>
        </p:nvSpPr>
        <p:spPr>
          <a:xfrm>
            <a:off x="3347864" y="836712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3</a:t>
            </a:r>
          </a:p>
        </p:txBody>
      </p:sp>
      <p:sp>
        <p:nvSpPr>
          <p:cNvPr id="21" name="Ovál 20"/>
          <p:cNvSpPr/>
          <p:nvPr/>
        </p:nvSpPr>
        <p:spPr>
          <a:xfrm>
            <a:off x="4716016" y="26064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2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23" name="Ovál 22"/>
          <p:cNvSpPr/>
          <p:nvPr/>
        </p:nvSpPr>
        <p:spPr>
          <a:xfrm>
            <a:off x="2771800" y="177281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7</a:t>
            </a:r>
          </a:p>
        </p:txBody>
      </p:sp>
      <p:sp>
        <p:nvSpPr>
          <p:cNvPr id="24" name="Ovál 23"/>
          <p:cNvSpPr/>
          <p:nvPr/>
        </p:nvSpPr>
        <p:spPr>
          <a:xfrm>
            <a:off x="7092280" y="26064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7</a:t>
            </a:r>
          </a:p>
        </p:txBody>
      </p:sp>
      <p:sp>
        <p:nvSpPr>
          <p:cNvPr id="25" name="Ovál 24"/>
          <p:cNvSpPr/>
          <p:nvPr/>
        </p:nvSpPr>
        <p:spPr>
          <a:xfrm>
            <a:off x="7308304" y="1484784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26" name="Ovál 25"/>
          <p:cNvSpPr/>
          <p:nvPr/>
        </p:nvSpPr>
        <p:spPr>
          <a:xfrm>
            <a:off x="4211960" y="134076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27" name="Ovál 26"/>
          <p:cNvSpPr/>
          <p:nvPr/>
        </p:nvSpPr>
        <p:spPr>
          <a:xfrm>
            <a:off x="5796136" y="26064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8</a:t>
            </a:r>
          </a:p>
        </p:txBody>
      </p:sp>
      <p:pic>
        <p:nvPicPr>
          <p:cNvPr id="28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3" cstate="print"/>
          <a:stretch>
            <a:fillRect/>
          </a:stretch>
        </p:blipFill>
        <p:spPr>
          <a:xfrm>
            <a:off x="8244408" y="5966048"/>
            <a:ext cx="648072" cy="648072"/>
          </a:xfrm>
          <a:prstGeom prst="rect">
            <a:avLst/>
          </a:prstGeom>
        </p:spPr>
      </p:pic>
      <p:sp>
        <p:nvSpPr>
          <p:cNvPr id="30" name="Ovál 26"/>
          <p:cNvSpPr/>
          <p:nvPr/>
        </p:nvSpPr>
        <p:spPr>
          <a:xfrm>
            <a:off x="6012160" y="141277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>
                <a:solidFill>
                  <a:srgbClr val="C00000"/>
                </a:solidFill>
              </a:rPr>
              <a:t>8</a:t>
            </a:r>
          </a:p>
        </p:txBody>
      </p:sp>
      <p:sp>
        <p:nvSpPr>
          <p:cNvPr id="31" name="Ovál 26"/>
          <p:cNvSpPr/>
          <p:nvPr/>
        </p:nvSpPr>
        <p:spPr>
          <a:xfrm>
            <a:off x="1475656" y="90872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C00000"/>
                </a:solidFill>
              </a:rPr>
              <a:t>5</a:t>
            </a:r>
            <a:endParaRPr lang="cs-CZ" sz="36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43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5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smtClean="0"/>
              <a:t>/klipart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189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4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Layout>
  <Type>Drawing</Type>
  <ChoicesCount>0</ChoicesCount>
  <Orientation>Left</Orientation>
</Layout>
</file>

<file path=customXml/item2.xml><?xml version="1.0" encoding="utf-8"?>
<Layout>
  <Type>MultipleChoice</Type>
  <ChoicesCount>4</ChoicesCount>
  <Orientation>Left</Orientation>
</Layout>
</file>

<file path=customXml/itemProps1.xml><?xml version="1.0" encoding="utf-8"?>
<ds:datastoreItem xmlns:ds="http://schemas.openxmlformats.org/officeDocument/2006/customXml" ds:itemID="{AAD1C82A-AB8C-4178-99AE-950A16AD8008}">
  <ds:schemaRefs/>
</ds:datastoreItem>
</file>

<file path=customXml/itemProps2.xml><?xml version="1.0" encoding="utf-8"?>
<ds:datastoreItem xmlns:ds="http://schemas.openxmlformats.org/officeDocument/2006/customXml" ds:itemID="{29C6A2B9-D4BC-413D-9BD6-8C205420A6C6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500</TotalTime>
  <Words>297</Words>
  <Application>Microsoft Office PowerPoint</Application>
  <PresentationFormat>Předvádění na obrazovce (4:3)</PresentationFormat>
  <Paragraphs>93</Paragraphs>
  <Slides>12</Slides>
  <Notes>3</Notes>
  <HiddenSlides>1</HiddenSlides>
  <MMClips>6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  <vt:variant>
        <vt:lpstr>Vlastní prezentace</vt:lpstr>
      </vt:variant>
      <vt:variant>
        <vt:i4>2</vt:i4>
      </vt:variant>
    </vt:vector>
  </HeadingPairs>
  <TitlesOfParts>
    <vt:vector size="15" baseType="lpstr">
      <vt:lpstr>Motiv systému Office</vt:lpstr>
      <vt:lpstr>Číslo 8 VY_32_INOVACE_3C_07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  <vt:lpstr>Vlastní prezentace _ ukázka</vt:lpstr>
      <vt:lpstr>1 skupina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JIHOČESKÝ KRAJ 3.2.1.A</dc:title>
  <dc:creator>admin</dc:creator>
  <cp:lastModifiedBy>uzivatel</cp:lastModifiedBy>
  <cp:revision>78</cp:revision>
  <dcterms:created xsi:type="dcterms:W3CDTF">2011-02-01T19:13:05Z</dcterms:created>
  <dcterms:modified xsi:type="dcterms:W3CDTF">2013-01-21T12:28:18Z</dcterms:modified>
</cp:coreProperties>
</file>