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6"/>
  </p:notesMasterIdLst>
  <p:sldIdLst>
    <p:sldId id="274" r:id="rId4"/>
    <p:sldId id="275" r:id="rId5"/>
    <p:sldId id="261" r:id="rId6"/>
    <p:sldId id="262" r:id="rId7"/>
    <p:sldId id="279" r:id="rId8"/>
    <p:sldId id="280" r:id="rId9"/>
    <p:sldId id="269" r:id="rId10"/>
    <p:sldId id="268" r:id="rId11"/>
    <p:sldId id="271" r:id="rId12"/>
    <p:sldId id="272" r:id="rId13"/>
    <p:sldId id="278" r:id="rId14"/>
    <p:sldId id="277" r:id="rId15"/>
  </p:sldIdLst>
  <p:sldSz cx="9144000" cy="6858000" type="screen4x3"/>
  <p:notesSz cx="6858000" cy="9144000"/>
  <p:custShowLst>
    <p:custShow name="Vlastní prezentace _ ukázka" id="0">
      <p:sldLst/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8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Odčítání v oboru do 8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VY_32_INOVACE_3C_09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Matematika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6301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758527"/>
              </p:ext>
            </p:extLst>
          </p:nvPr>
        </p:nvGraphicFramePr>
        <p:xfrm>
          <a:off x="539750" y="1052513"/>
          <a:ext cx="8280920" cy="530105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Odčítání v oboru do 8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jednotlivých pracovních listech je vždy zadání.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Nejprve žáci počítají po jedné a přesunují  správný počet do rámečků. Na dalších pracovních listech žáci přesouvají vypočítaný příklad pod rámeček se znázorněním. </a:t>
                      </a:r>
                      <a:r>
                        <a:rPr lang="cs-CZ" sz="1400" b="0" baseline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následující části žáci odčítají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oboru do 8 pomocí názoru</a:t>
                      </a:r>
                      <a:r>
                        <a:rPr lang="cs-CZ" sz="1400" b="0" baseline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posledních listech žáci pracují stejným způsobem, jen výpočet musejí doplnit přetažením čísla za =.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každý správně dokončený úkol si žáci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listopad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</a:t>
                      </a:r>
                      <a:r>
                        <a:rPr lang="cs-CZ" sz="1400" kern="12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09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1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6084168" y="1052736"/>
            <a:ext cx="2664296" cy="3449981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5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03848" y="1052736"/>
            <a:ext cx="2710626" cy="344998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8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51519" y="1052736"/>
            <a:ext cx="2700559" cy="344998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8</a:t>
            </a:r>
            <a:endParaRPr lang="cs-CZ" sz="4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6509" y="188640"/>
            <a:ext cx="47977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Vlož správný počet do rámečků.</a:t>
            </a:r>
            <a:endParaRPr lang="cs-CZ" sz="2800" dirty="0"/>
          </a:p>
        </p:txBody>
      </p:sp>
      <p:sp>
        <p:nvSpPr>
          <p:cNvPr id="20" name="Rovnoramenný trojúhelník 19"/>
          <p:cNvSpPr/>
          <p:nvPr/>
        </p:nvSpPr>
        <p:spPr>
          <a:xfrm>
            <a:off x="323528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1187624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2051720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ovnoramenný trojúhelník 22"/>
          <p:cNvSpPr/>
          <p:nvPr/>
        </p:nvSpPr>
        <p:spPr>
          <a:xfrm>
            <a:off x="2987824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/>
          <p:cNvSpPr/>
          <p:nvPr/>
        </p:nvSpPr>
        <p:spPr>
          <a:xfrm>
            <a:off x="251520" y="5373216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ovnoramenný trojúhelník 24"/>
          <p:cNvSpPr/>
          <p:nvPr/>
        </p:nvSpPr>
        <p:spPr>
          <a:xfrm>
            <a:off x="1187624" y="5373216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Rovnoramenný trojúhelník 25"/>
          <p:cNvSpPr/>
          <p:nvPr/>
        </p:nvSpPr>
        <p:spPr>
          <a:xfrm>
            <a:off x="2051720" y="5373216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Rovnoramenný trojúhelník 26"/>
          <p:cNvSpPr/>
          <p:nvPr/>
        </p:nvSpPr>
        <p:spPr>
          <a:xfrm>
            <a:off x="3059832" y="5373216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Rovnoramenný trojúhelník 27"/>
          <p:cNvSpPr/>
          <p:nvPr/>
        </p:nvSpPr>
        <p:spPr>
          <a:xfrm>
            <a:off x="3923928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ovnoramenný trojúhelník 28"/>
          <p:cNvSpPr/>
          <p:nvPr/>
        </p:nvSpPr>
        <p:spPr>
          <a:xfrm>
            <a:off x="3995936" y="5373216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Rovnoramenný trojúhelník 29"/>
          <p:cNvSpPr/>
          <p:nvPr/>
        </p:nvSpPr>
        <p:spPr>
          <a:xfrm>
            <a:off x="4788024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ovnoramenný trojúhelník 30"/>
          <p:cNvSpPr/>
          <p:nvPr/>
        </p:nvSpPr>
        <p:spPr>
          <a:xfrm>
            <a:off x="5724128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Rovnoramenný trojúhelník 31"/>
          <p:cNvSpPr/>
          <p:nvPr/>
        </p:nvSpPr>
        <p:spPr>
          <a:xfrm>
            <a:off x="4932040" y="5301208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ovnoramenný trojúhelník 32"/>
          <p:cNvSpPr/>
          <p:nvPr/>
        </p:nvSpPr>
        <p:spPr>
          <a:xfrm>
            <a:off x="5796136" y="5301208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>
            <a:off x="6588224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Rovnoramenný trojúhelník 34"/>
          <p:cNvSpPr/>
          <p:nvPr/>
        </p:nvSpPr>
        <p:spPr>
          <a:xfrm>
            <a:off x="6660232" y="5373216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Rovnoramenný trojúhelník 35"/>
          <p:cNvSpPr/>
          <p:nvPr/>
        </p:nvSpPr>
        <p:spPr>
          <a:xfrm>
            <a:off x="7380312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7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244408" y="5678016"/>
            <a:ext cx="576064" cy="576064"/>
          </a:xfrm>
          <a:prstGeom prst="rect">
            <a:avLst/>
          </a:prstGeom>
        </p:spPr>
      </p:pic>
      <p:sp>
        <p:nvSpPr>
          <p:cNvPr id="38" name="Rovnoramenný trojúhelník 37"/>
          <p:cNvSpPr/>
          <p:nvPr/>
        </p:nvSpPr>
        <p:spPr>
          <a:xfrm>
            <a:off x="8244408" y="4725144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Rovnoramenný trojúhelník 38"/>
          <p:cNvSpPr/>
          <p:nvPr/>
        </p:nvSpPr>
        <p:spPr>
          <a:xfrm>
            <a:off x="2051720" y="5949280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Rovnoramenný trojúhelník 39"/>
          <p:cNvSpPr/>
          <p:nvPr/>
        </p:nvSpPr>
        <p:spPr>
          <a:xfrm>
            <a:off x="1187624" y="5949280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Rovnoramenný trojúhelník 40"/>
          <p:cNvSpPr/>
          <p:nvPr/>
        </p:nvSpPr>
        <p:spPr>
          <a:xfrm>
            <a:off x="251520" y="5949280"/>
            <a:ext cx="651064" cy="350547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1101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422169" y="4149080"/>
            <a:ext cx="5085935" cy="9112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>
                <a:solidFill>
                  <a:schemeClr val="accent6">
                    <a:lumMod val="75000"/>
                  </a:schemeClr>
                </a:solidFill>
              </a:rPr>
              <a:t>3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7544" y="194305"/>
            <a:ext cx="3201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Zkus to ještě jednou.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3" y="717525"/>
            <a:ext cx="5040561" cy="9112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8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84567" y="1916832"/>
            <a:ext cx="5023537" cy="9112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52591" y="3068960"/>
            <a:ext cx="5055513" cy="9112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8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36803" y="5212755"/>
            <a:ext cx="5071301" cy="9112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800" b="1" dirty="0">
                <a:solidFill>
                  <a:schemeClr val="accent6">
                    <a:lumMod val="75000"/>
                  </a:schemeClr>
                </a:solidFill>
              </a:rPr>
              <a:t>6</a:t>
            </a:r>
          </a:p>
        </p:txBody>
      </p:sp>
      <p:sp>
        <p:nvSpPr>
          <p:cNvPr id="13" name="Vývojový diagram: spojnice 12"/>
          <p:cNvSpPr/>
          <p:nvPr/>
        </p:nvSpPr>
        <p:spPr>
          <a:xfrm>
            <a:off x="6660232" y="270892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nice 20"/>
          <p:cNvSpPr/>
          <p:nvPr/>
        </p:nvSpPr>
        <p:spPr>
          <a:xfrm>
            <a:off x="8100392" y="270892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7452320" y="342900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/>
          <p:cNvSpPr/>
          <p:nvPr/>
        </p:nvSpPr>
        <p:spPr>
          <a:xfrm>
            <a:off x="5868144" y="47667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6660232" y="342900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/>
          <p:cNvSpPr/>
          <p:nvPr/>
        </p:nvSpPr>
        <p:spPr>
          <a:xfrm>
            <a:off x="8172400" y="342900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25"/>
          <p:cNvSpPr/>
          <p:nvPr/>
        </p:nvSpPr>
        <p:spPr>
          <a:xfrm>
            <a:off x="5940152" y="270892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nice 26"/>
          <p:cNvSpPr/>
          <p:nvPr/>
        </p:nvSpPr>
        <p:spPr>
          <a:xfrm>
            <a:off x="8028384" y="119675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7"/>
          <p:cNvSpPr/>
          <p:nvPr/>
        </p:nvSpPr>
        <p:spPr>
          <a:xfrm>
            <a:off x="7452320" y="198884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8100392" y="198884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>
            <a:off x="6660232" y="119675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7380312" y="119675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8028384" y="47667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6732240" y="47667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7380312" y="47667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21"/>
          <p:cNvSpPr/>
          <p:nvPr/>
        </p:nvSpPr>
        <p:spPr>
          <a:xfrm>
            <a:off x="7452320" y="270892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nice 21"/>
          <p:cNvSpPr/>
          <p:nvPr/>
        </p:nvSpPr>
        <p:spPr>
          <a:xfrm>
            <a:off x="6660232" y="198884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21"/>
          <p:cNvSpPr/>
          <p:nvPr/>
        </p:nvSpPr>
        <p:spPr>
          <a:xfrm>
            <a:off x="5940152" y="198884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nice 21"/>
          <p:cNvSpPr/>
          <p:nvPr/>
        </p:nvSpPr>
        <p:spPr>
          <a:xfrm>
            <a:off x="5940152" y="119675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ývojový diagram: spojnice 21"/>
          <p:cNvSpPr/>
          <p:nvPr/>
        </p:nvSpPr>
        <p:spPr>
          <a:xfrm>
            <a:off x="5940152" y="342900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ývojový diagram: spojnice 21"/>
          <p:cNvSpPr/>
          <p:nvPr/>
        </p:nvSpPr>
        <p:spPr>
          <a:xfrm>
            <a:off x="5940152" y="407707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805264"/>
            <a:ext cx="592832" cy="592832"/>
          </a:xfrm>
          <a:prstGeom prst="rect">
            <a:avLst/>
          </a:prstGeom>
        </p:spPr>
      </p:pic>
      <p:sp>
        <p:nvSpPr>
          <p:cNvPr id="42" name="Vývojový diagram: spojnice 21"/>
          <p:cNvSpPr/>
          <p:nvPr/>
        </p:nvSpPr>
        <p:spPr>
          <a:xfrm>
            <a:off x="6732240" y="4149080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ývojový diagram: spojnice 21"/>
          <p:cNvSpPr/>
          <p:nvPr/>
        </p:nvSpPr>
        <p:spPr>
          <a:xfrm>
            <a:off x="7524328" y="407707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ývojový diagram: spojnice 21"/>
          <p:cNvSpPr/>
          <p:nvPr/>
        </p:nvSpPr>
        <p:spPr>
          <a:xfrm>
            <a:off x="8172400" y="407707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ývojový diagram: spojnice 21"/>
          <p:cNvSpPr/>
          <p:nvPr/>
        </p:nvSpPr>
        <p:spPr>
          <a:xfrm>
            <a:off x="5940152" y="479715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spojnice 21"/>
          <p:cNvSpPr/>
          <p:nvPr/>
        </p:nvSpPr>
        <p:spPr>
          <a:xfrm>
            <a:off x="6732240" y="479715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spojnice 21"/>
          <p:cNvSpPr/>
          <p:nvPr/>
        </p:nvSpPr>
        <p:spPr>
          <a:xfrm>
            <a:off x="7524328" y="4797152"/>
            <a:ext cx="457200" cy="457200"/>
          </a:xfrm>
          <a:prstGeom prst="flowChartConnector">
            <a:avLst/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98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0"/>
            <a:ext cx="59824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Přiřaď správný příklad vedle znázornění.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13858" y="721760"/>
            <a:ext cx="5554286" cy="7630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79512" y="2636912"/>
            <a:ext cx="5688632" cy="80501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67544" y="4509120"/>
            <a:ext cx="2232248" cy="74142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8</a:t>
            </a: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 – 1 = </a:t>
            </a:r>
            <a:r>
              <a:rPr lang="cs-CZ" sz="4400" b="1" dirty="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19" name="Slunce 18"/>
          <p:cNvSpPr/>
          <p:nvPr/>
        </p:nvSpPr>
        <p:spPr>
          <a:xfrm>
            <a:off x="971600" y="764704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2123728" y="2708920"/>
            <a:ext cx="595770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2915816" y="764704"/>
            <a:ext cx="627179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13025" y="5500631"/>
            <a:ext cx="2186767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8</a:t>
            </a:r>
            <a:r>
              <a:rPr lang="cs-CZ" sz="4400" b="1" dirty="0" smtClean="0">
                <a:solidFill>
                  <a:schemeClr val="tx1"/>
                </a:solidFill>
              </a:rPr>
              <a:t> – 2 = </a:t>
            </a:r>
            <a:r>
              <a:rPr lang="cs-CZ" sz="4400" b="1" dirty="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29" name="Slunce 28"/>
          <p:cNvSpPr/>
          <p:nvPr/>
        </p:nvSpPr>
        <p:spPr>
          <a:xfrm>
            <a:off x="3635896" y="2708920"/>
            <a:ext cx="595770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inus 29"/>
          <p:cNvSpPr/>
          <p:nvPr/>
        </p:nvSpPr>
        <p:spPr>
          <a:xfrm>
            <a:off x="-756593" y="3585205"/>
            <a:ext cx="10297143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344588" y="767807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unce 30"/>
          <p:cNvSpPr/>
          <p:nvPr/>
        </p:nvSpPr>
        <p:spPr>
          <a:xfrm>
            <a:off x="1619672" y="764704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unce 32"/>
          <p:cNvSpPr/>
          <p:nvPr/>
        </p:nvSpPr>
        <p:spPr>
          <a:xfrm>
            <a:off x="2267744" y="764704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lunce 33"/>
          <p:cNvSpPr/>
          <p:nvPr/>
        </p:nvSpPr>
        <p:spPr>
          <a:xfrm>
            <a:off x="323528" y="2708920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lunce 34"/>
          <p:cNvSpPr/>
          <p:nvPr/>
        </p:nvSpPr>
        <p:spPr>
          <a:xfrm>
            <a:off x="899592" y="2708920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lunce 35"/>
          <p:cNvSpPr/>
          <p:nvPr/>
        </p:nvSpPr>
        <p:spPr>
          <a:xfrm>
            <a:off x="1547664" y="2708920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Slunce 37"/>
          <p:cNvSpPr/>
          <p:nvPr/>
        </p:nvSpPr>
        <p:spPr>
          <a:xfrm>
            <a:off x="4355976" y="2708920"/>
            <a:ext cx="595770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Slunce 39"/>
          <p:cNvSpPr/>
          <p:nvPr/>
        </p:nvSpPr>
        <p:spPr>
          <a:xfrm>
            <a:off x="4355976" y="764704"/>
            <a:ext cx="595770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nice 38"/>
          <p:cNvCxnSpPr/>
          <p:nvPr/>
        </p:nvCxnSpPr>
        <p:spPr>
          <a:xfrm flipV="1">
            <a:off x="4355976" y="2852936"/>
            <a:ext cx="671600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16416" y="6038056"/>
            <a:ext cx="576064" cy="576064"/>
          </a:xfrm>
          <a:prstGeom prst="rect">
            <a:avLst/>
          </a:prstGeom>
        </p:spPr>
      </p:pic>
      <p:sp>
        <p:nvSpPr>
          <p:cNvPr id="25" name="Slunce 24"/>
          <p:cNvSpPr/>
          <p:nvPr/>
        </p:nvSpPr>
        <p:spPr>
          <a:xfrm>
            <a:off x="2915816" y="2708920"/>
            <a:ext cx="627179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Slunce 26"/>
          <p:cNvSpPr/>
          <p:nvPr/>
        </p:nvSpPr>
        <p:spPr>
          <a:xfrm>
            <a:off x="3635896" y="764704"/>
            <a:ext cx="627179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Slunce 36"/>
          <p:cNvSpPr/>
          <p:nvPr/>
        </p:nvSpPr>
        <p:spPr>
          <a:xfrm>
            <a:off x="5076056" y="764704"/>
            <a:ext cx="627179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Slunce 40"/>
          <p:cNvSpPr/>
          <p:nvPr/>
        </p:nvSpPr>
        <p:spPr>
          <a:xfrm>
            <a:off x="5076056" y="2708920"/>
            <a:ext cx="627179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/>
          <p:nvPr/>
        </p:nvCxnSpPr>
        <p:spPr>
          <a:xfrm flipV="1">
            <a:off x="5148064" y="908720"/>
            <a:ext cx="671600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5004048" y="2852936"/>
            <a:ext cx="743523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136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0"/>
            <a:ext cx="32063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Zkus to ještě jednou: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1520" y="1124744"/>
            <a:ext cx="5400600" cy="7630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79512" y="2636912"/>
            <a:ext cx="5544616" cy="80501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2482" y="4499605"/>
            <a:ext cx="2197310" cy="74142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8</a:t>
            </a: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 – 4 = </a:t>
            </a:r>
            <a:r>
              <a:rPr lang="cs-CZ" sz="4400" b="1" dirty="0" smtClean="0">
                <a:solidFill>
                  <a:srgbClr val="FF0000"/>
                </a:solidFill>
              </a:rPr>
              <a:t>4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9" name="Slunce 18"/>
          <p:cNvSpPr/>
          <p:nvPr/>
        </p:nvSpPr>
        <p:spPr>
          <a:xfrm>
            <a:off x="899592" y="1196752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2915816" y="2708920"/>
            <a:ext cx="595770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3429542" y="1167688"/>
            <a:ext cx="627179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13025" y="5500631"/>
            <a:ext cx="2186767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8</a:t>
            </a:r>
            <a:r>
              <a:rPr lang="cs-CZ" sz="4400" b="1" dirty="0" smtClean="0">
                <a:solidFill>
                  <a:schemeClr val="tx1"/>
                </a:solidFill>
              </a:rPr>
              <a:t> – 3 = </a:t>
            </a:r>
            <a:r>
              <a:rPr lang="cs-CZ" sz="4400" b="1" dirty="0" smtClean="0">
                <a:solidFill>
                  <a:srgbClr val="FF0000"/>
                </a:solidFill>
              </a:rPr>
              <a:t>5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9" name="Slunce 28"/>
          <p:cNvSpPr/>
          <p:nvPr/>
        </p:nvSpPr>
        <p:spPr>
          <a:xfrm>
            <a:off x="3563888" y="2708920"/>
            <a:ext cx="595770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inus 29"/>
          <p:cNvSpPr/>
          <p:nvPr/>
        </p:nvSpPr>
        <p:spPr>
          <a:xfrm>
            <a:off x="-756593" y="3585205"/>
            <a:ext cx="10297143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282250" y="1170791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unce 30"/>
          <p:cNvSpPr/>
          <p:nvPr/>
        </p:nvSpPr>
        <p:spPr>
          <a:xfrm>
            <a:off x="1475656" y="1196752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unce 32"/>
          <p:cNvSpPr/>
          <p:nvPr/>
        </p:nvSpPr>
        <p:spPr>
          <a:xfrm>
            <a:off x="2771800" y="1196752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lunce 33"/>
          <p:cNvSpPr/>
          <p:nvPr/>
        </p:nvSpPr>
        <p:spPr>
          <a:xfrm>
            <a:off x="323528" y="2708920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Slunce 34"/>
          <p:cNvSpPr/>
          <p:nvPr/>
        </p:nvSpPr>
        <p:spPr>
          <a:xfrm>
            <a:off x="971600" y="2708920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Slunce 35"/>
          <p:cNvSpPr/>
          <p:nvPr/>
        </p:nvSpPr>
        <p:spPr>
          <a:xfrm>
            <a:off x="2339752" y="2708920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Slunce 37"/>
          <p:cNvSpPr/>
          <p:nvPr/>
        </p:nvSpPr>
        <p:spPr>
          <a:xfrm>
            <a:off x="4355976" y="2708920"/>
            <a:ext cx="595770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Slunce 39"/>
          <p:cNvSpPr/>
          <p:nvPr/>
        </p:nvSpPr>
        <p:spPr>
          <a:xfrm>
            <a:off x="4211960" y="1196752"/>
            <a:ext cx="595770" cy="62247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/>
          <p:nvPr/>
        </p:nvCxnSpPr>
        <p:spPr>
          <a:xfrm flipV="1">
            <a:off x="4139952" y="1412776"/>
            <a:ext cx="671600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4355976" y="2852936"/>
            <a:ext cx="671600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3635896" y="2852936"/>
            <a:ext cx="743523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31"/>
          <p:cNvCxnSpPr/>
          <p:nvPr/>
        </p:nvCxnSpPr>
        <p:spPr>
          <a:xfrm flipV="1">
            <a:off x="3419872" y="1340768"/>
            <a:ext cx="671600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31"/>
          <p:cNvCxnSpPr/>
          <p:nvPr/>
        </p:nvCxnSpPr>
        <p:spPr>
          <a:xfrm flipV="1">
            <a:off x="2915816" y="2924944"/>
            <a:ext cx="671600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16416" y="5894040"/>
            <a:ext cx="648072" cy="648072"/>
          </a:xfrm>
          <a:prstGeom prst="rect">
            <a:avLst/>
          </a:prstGeom>
        </p:spPr>
      </p:pic>
      <p:sp>
        <p:nvSpPr>
          <p:cNvPr id="42" name="Slunce 41"/>
          <p:cNvSpPr/>
          <p:nvPr/>
        </p:nvSpPr>
        <p:spPr>
          <a:xfrm>
            <a:off x="2123728" y="1196752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Slunce 42"/>
          <p:cNvSpPr/>
          <p:nvPr/>
        </p:nvSpPr>
        <p:spPr>
          <a:xfrm>
            <a:off x="1691680" y="2708920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Slunce 43"/>
          <p:cNvSpPr/>
          <p:nvPr/>
        </p:nvSpPr>
        <p:spPr>
          <a:xfrm>
            <a:off x="5004048" y="1196752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Slunce 44"/>
          <p:cNvSpPr/>
          <p:nvPr/>
        </p:nvSpPr>
        <p:spPr>
          <a:xfrm>
            <a:off x="5076056" y="2708920"/>
            <a:ext cx="513661" cy="559783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31"/>
          <p:cNvCxnSpPr/>
          <p:nvPr/>
        </p:nvCxnSpPr>
        <p:spPr>
          <a:xfrm flipV="1">
            <a:off x="4932040" y="1340768"/>
            <a:ext cx="671600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1"/>
          <p:cNvCxnSpPr/>
          <p:nvPr/>
        </p:nvCxnSpPr>
        <p:spPr>
          <a:xfrm flipV="1">
            <a:off x="5004048" y="2852936"/>
            <a:ext cx="671600" cy="275306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136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AppData\Local\Microsoft\Windows\Temporary Internet Files\Content.IE5\SPX856HB\MP9003866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2468" y="602839"/>
            <a:ext cx="2609088" cy="2479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pc\AppData\Local\Microsoft\Windows\Temporary Internet Files\Content.IE5\SPX856HB\MP9003866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8819" y="2753010"/>
            <a:ext cx="2609088" cy="2479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15453" y="3535644"/>
            <a:ext cx="4588595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31602" y="1303396"/>
            <a:ext cx="4572446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51520" y="215062"/>
            <a:ext cx="8316829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Počítej pomocí názoru. Nepotřebné mráčky dej do koše.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Doplň správný výsledek.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18427" y="1362893"/>
            <a:ext cx="3380125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8</a:t>
            </a:r>
            <a:r>
              <a:rPr lang="cs-CZ" sz="4400" b="1" dirty="0" smtClean="0">
                <a:solidFill>
                  <a:schemeClr val="tx1"/>
                </a:solidFill>
              </a:rPr>
              <a:t> - 1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18426" y="3535644"/>
            <a:ext cx="3380125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8</a:t>
            </a:r>
            <a:r>
              <a:rPr lang="cs-CZ" sz="4800" b="1" dirty="0" smtClean="0">
                <a:solidFill>
                  <a:schemeClr val="tx1"/>
                </a:solidFill>
              </a:rPr>
              <a:t> </a:t>
            </a:r>
            <a:r>
              <a:rPr lang="cs-CZ" sz="4800" b="1" dirty="0">
                <a:solidFill>
                  <a:schemeClr val="tx1"/>
                </a:solidFill>
              </a:rPr>
              <a:t>-</a:t>
            </a:r>
            <a:r>
              <a:rPr lang="cs-CZ" sz="4800" b="1" dirty="0" smtClean="0">
                <a:solidFill>
                  <a:schemeClr val="tx1"/>
                </a:solidFill>
              </a:rPr>
              <a:t> 2 =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spojnice 7"/>
          <p:cNvSpPr/>
          <p:nvPr/>
        </p:nvSpPr>
        <p:spPr>
          <a:xfrm>
            <a:off x="8028384" y="2132856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9" name="Vývojový diagram: spojnice 8"/>
          <p:cNvSpPr/>
          <p:nvPr/>
        </p:nvSpPr>
        <p:spPr>
          <a:xfrm>
            <a:off x="8028384" y="980728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0" name="Mrak 9"/>
          <p:cNvSpPr/>
          <p:nvPr/>
        </p:nvSpPr>
        <p:spPr>
          <a:xfrm>
            <a:off x="251520" y="6237313"/>
            <a:ext cx="432048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971600" y="5589240"/>
            <a:ext cx="432048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5148064" y="5589240"/>
            <a:ext cx="432048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5148064" y="6237312"/>
            <a:ext cx="432048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3059832" y="6237312"/>
            <a:ext cx="432048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1619672" y="5589240"/>
            <a:ext cx="432048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rak 20"/>
          <p:cNvSpPr/>
          <p:nvPr/>
        </p:nvSpPr>
        <p:spPr>
          <a:xfrm>
            <a:off x="3707904" y="6237312"/>
            <a:ext cx="432048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4427984" y="6165304"/>
            <a:ext cx="432048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2339752" y="6237312"/>
            <a:ext cx="432048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1619672" y="6237312"/>
            <a:ext cx="432048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971600" y="6237312"/>
            <a:ext cx="432048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251520" y="5589240"/>
            <a:ext cx="432048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 cstate="print"/>
          <a:stretch>
            <a:fillRect/>
          </a:stretch>
        </p:blipFill>
        <p:spPr>
          <a:xfrm>
            <a:off x="8172400" y="5877272"/>
            <a:ext cx="648072" cy="648072"/>
          </a:xfrm>
          <a:prstGeom prst="rect">
            <a:avLst/>
          </a:prstGeom>
        </p:spPr>
      </p:pic>
      <p:sp>
        <p:nvSpPr>
          <p:cNvPr id="28" name="Mrak 27"/>
          <p:cNvSpPr/>
          <p:nvPr/>
        </p:nvSpPr>
        <p:spPr>
          <a:xfrm>
            <a:off x="2339752" y="5589240"/>
            <a:ext cx="432048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Mrak 28"/>
          <p:cNvSpPr/>
          <p:nvPr/>
        </p:nvSpPr>
        <p:spPr>
          <a:xfrm>
            <a:off x="3059832" y="5589240"/>
            <a:ext cx="415280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rak 29"/>
          <p:cNvSpPr/>
          <p:nvPr/>
        </p:nvSpPr>
        <p:spPr>
          <a:xfrm>
            <a:off x="4427984" y="5589240"/>
            <a:ext cx="432048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Mrak 30"/>
          <p:cNvSpPr/>
          <p:nvPr/>
        </p:nvSpPr>
        <p:spPr>
          <a:xfrm>
            <a:off x="3707904" y="5589240"/>
            <a:ext cx="432048" cy="4320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935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 descr="C:\Users\pc\AppData\Local\Microsoft\Windows\Temporary Internet Files\Content.IE5\SPX856HB\MP9003866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3868" y="2826979"/>
            <a:ext cx="2609088" cy="2479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19759" y="3257688"/>
            <a:ext cx="3964209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9759" y="1088425"/>
            <a:ext cx="3964209" cy="18002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39552" y="188640"/>
            <a:ext cx="320639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Zkus to ještě jednou: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19759" y="1052090"/>
            <a:ext cx="3964209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tx1"/>
                </a:solidFill>
              </a:rPr>
              <a:t>8</a:t>
            </a:r>
            <a:r>
              <a:rPr lang="cs-CZ" sz="4400" b="1" dirty="0" smtClean="0">
                <a:solidFill>
                  <a:schemeClr val="tx1"/>
                </a:solidFill>
              </a:rPr>
              <a:t> </a:t>
            </a:r>
            <a:r>
              <a:rPr lang="cs-CZ" sz="4400" b="1" dirty="0">
                <a:solidFill>
                  <a:schemeClr val="tx1"/>
                </a:solidFill>
              </a:rPr>
              <a:t>-</a:t>
            </a:r>
            <a:r>
              <a:rPr lang="cs-CZ" sz="4400" b="1" dirty="0" smtClean="0">
                <a:solidFill>
                  <a:schemeClr val="tx1"/>
                </a:solidFill>
              </a:rPr>
              <a:t> 3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19759" y="3243388"/>
            <a:ext cx="3964209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8</a:t>
            </a:r>
            <a:r>
              <a:rPr lang="cs-CZ" sz="4800" b="1" dirty="0" smtClean="0">
                <a:solidFill>
                  <a:schemeClr val="tx1"/>
                </a:solidFill>
              </a:rPr>
              <a:t> - 4 =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spojnice 7"/>
          <p:cNvSpPr/>
          <p:nvPr/>
        </p:nvSpPr>
        <p:spPr>
          <a:xfrm>
            <a:off x="8042968" y="1340768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9" name="Vývojový diagram: spojnice 8"/>
          <p:cNvSpPr/>
          <p:nvPr/>
        </p:nvSpPr>
        <p:spPr>
          <a:xfrm>
            <a:off x="7740352" y="286747"/>
            <a:ext cx="864096" cy="86409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tx1"/>
                </a:solidFill>
              </a:rPr>
              <a:t>5</a:t>
            </a:r>
          </a:p>
        </p:txBody>
      </p:sp>
      <p:pic>
        <p:nvPicPr>
          <p:cNvPr id="16" name="Picture 2" descr="C:\Users\pc\AppData\Local\Microsoft\Windows\Temporary Internet Files\Content.IE5\SPX856HB\MP9003866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176" y="778020"/>
            <a:ext cx="2609088" cy="2479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Mrak 19"/>
          <p:cNvSpPr/>
          <p:nvPr/>
        </p:nvSpPr>
        <p:spPr>
          <a:xfrm>
            <a:off x="467544" y="5373216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2483768" y="5445224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1763688" y="5373216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3131840" y="5445224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3779912" y="5445224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1115616" y="5373216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rak 26"/>
          <p:cNvSpPr/>
          <p:nvPr/>
        </p:nvSpPr>
        <p:spPr>
          <a:xfrm>
            <a:off x="478031" y="6093297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rak 27"/>
          <p:cNvSpPr/>
          <p:nvPr/>
        </p:nvSpPr>
        <p:spPr>
          <a:xfrm>
            <a:off x="2483768" y="6093296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Mrak 28"/>
          <p:cNvSpPr/>
          <p:nvPr/>
        </p:nvSpPr>
        <p:spPr>
          <a:xfrm>
            <a:off x="1763688" y="6093296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rak 29"/>
          <p:cNvSpPr/>
          <p:nvPr/>
        </p:nvSpPr>
        <p:spPr>
          <a:xfrm>
            <a:off x="3131840" y="6093296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Mrak 30"/>
          <p:cNvSpPr/>
          <p:nvPr/>
        </p:nvSpPr>
        <p:spPr>
          <a:xfrm>
            <a:off x="3779912" y="6093296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Mrak 31"/>
          <p:cNvSpPr/>
          <p:nvPr/>
        </p:nvSpPr>
        <p:spPr>
          <a:xfrm>
            <a:off x="1115616" y="6093296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3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 cstate="print"/>
          <a:stretch>
            <a:fillRect/>
          </a:stretch>
        </p:blipFill>
        <p:spPr>
          <a:xfrm>
            <a:off x="8244408" y="5894040"/>
            <a:ext cx="576064" cy="576064"/>
          </a:xfrm>
          <a:prstGeom prst="rect">
            <a:avLst/>
          </a:prstGeom>
        </p:spPr>
      </p:pic>
      <p:sp>
        <p:nvSpPr>
          <p:cNvPr id="34" name="Mrak 33"/>
          <p:cNvSpPr/>
          <p:nvPr/>
        </p:nvSpPr>
        <p:spPr>
          <a:xfrm>
            <a:off x="4427984" y="5445224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Mrak 34"/>
          <p:cNvSpPr/>
          <p:nvPr/>
        </p:nvSpPr>
        <p:spPr>
          <a:xfrm>
            <a:off x="4427984" y="6093296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Mrak 35"/>
          <p:cNvSpPr/>
          <p:nvPr/>
        </p:nvSpPr>
        <p:spPr>
          <a:xfrm>
            <a:off x="5076056" y="6093296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Mrak 36"/>
          <p:cNvSpPr/>
          <p:nvPr/>
        </p:nvSpPr>
        <p:spPr>
          <a:xfrm>
            <a:off x="5076056" y="5445224"/>
            <a:ext cx="360040" cy="360039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935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408543" y="4339133"/>
            <a:ext cx="2147233" cy="74142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8</a:t>
            </a: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 – 5 = 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46494" y="5373216"/>
            <a:ext cx="2109282" cy="72008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8 – 2 = 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88640"/>
            <a:ext cx="62299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Zkus to ještě jednou. Za = doplň výsledek.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1520" y="1268760"/>
            <a:ext cx="5328592" cy="93158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23528" y="2712690"/>
            <a:ext cx="5328592" cy="86032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12160" y="4365104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3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185992" y="4339133"/>
            <a:ext cx="914400" cy="9144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3">
                    <a:lumMod val="50000"/>
                  </a:schemeClr>
                </a:solidFill>
              </a:rPr>
              <a:t>6</a:t>
            </a:r>
          </a:p>
        </p:txBody>
      </p:sp>
      <p:sp>
        <p:nvSpPr>
          <p:cNvPr id="18" name="Slunce 17"/>
          <p:cNvSpPr/>
          <p:nvPr/>
        </p:nvSpPr>
        <p:spPr>
          <a:xfrm>
            <a:off x="971600" y="2852936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043608" y="1484784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467544" y="1484784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1691680" y="2852936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lunce 21"/>
          <p:cNvSpPr/>
          <p:nvPr/>
        </p:nvSpPr>
        <p:spPr>
          <a:xfrm>
            <a:off x="1691680" y="1484784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Slunce 28"/>
          <p:cNvSpPr/>
          <p:nvPr/>
        </p:nvSpPr>
        <p:spPr>
          <a:xfrm>
            <a:off x="2411760" y="2852936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inus 5"/>
          <p:cNvSpPr/>
          <p:nvPr/>
        </p:nvSpPr>
        <p:spPr>
          <a:xfrm>
            <a:off x="-828600" y="3637647"/>
            <a:ext cx="10873208" cy="914400"/>
          </a:xfrm>
          <a:prstGeom prst="mathMinus">
            <a:avLst>
              <a:gd name="adj1" fmla="val 238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Slunce 27"/>
          <p:cNvSpPr/>
          <p:nvPr/>
        </p:nvSpPr>
        <p:spPr>
          <a:xfrm>
            <a:off x="395536" y="2852936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Slunce 29"/>
          <p:cNvSpPr/>
          <p:nvPr/>
        </p:nvSpPr>
        <p:spPr>
          <a:xfrm>
            <a:off x="2339752" y="1484784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Slunce 30"/>
          <p:cNvSpPr/>
          <p:nvPr/>
        </p:nvSpPr>
        <p:spPr>
          <a:xfrm>
            <a:off x="2987824" y="1484784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Slunce 31"/>
          <p:cNvSpPr/>
          <p:nvPr/>
        </p:nvSpPr>
        <p:spPr>
          <a:xfrm>
            <a:off x="3635896" y="1484784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unce 32"/>
          <p:cNvSpPr/>
          <p:nvPr/>
        </p:nvSpPr>
        <p:spPr>
          <a:xfrm>
            <a:off x="3707904" y="2852936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Slunce 33"/>
          <p:cNvSpPr/>
          <p:nvPr/>
        </p:nvSpPr>
        <p:spPr>
          <a:xfrm>
            <a:off x="3059832" y="2852936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 flipV="1">
            <a:off x="3563888" y="1412776"/>
            <a:ext cx="720080" cy="576064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26"/>
          <p:cNvCxnSpPr/>
          <p:nvPr/>
        </p:nvCxnSpPr>
        <p:spPr>
          <a:xfrm flipV="1">
            <a:off x="2915816" y="1484784"/>
            <a:ext cx="720080" cy="576064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26"/>
          <p:cNvCxnSpPr/>
          <p:nvPr/>
        </p:nvCxnSpPr>
        <p:spPr>
          <a:xfrm flipV="1">
            <a:off x="4211960" y="1412776"/>
            <a:ext cx="720080" cy="576064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16416" y="5949280"/>
            <a:ext cx="592832" cy="592832"/>
          </a:xfrm>
          <a:prstGeom prst="rect">
            <a:avLst/>
          </a:prstGeom>
        </p:spPr>
      </p:pic>
      <p:sp>
        <p:nvSpPr>
          <p:cNvPr id="40" name="Slunce 39"/>
          <p:cNvSpPr/>
          <p:nvPr/>
        </p:nvSpPr>
        <p:spPr>
          <a:xfrm>
            <a:off x="4283968" y="1484784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Slunce 40"/>
          <p:cNvSpPr/>
          <p:nvPr/>
        </p:nvSpPr>
        <p:spPr>
          <a:xfrm>
            <a:off x="4355976" y="2852936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26"/>
          <p:cNvCxnSpPr/>
          <p:nvPr/>
        </p:nvCxnSpPr>
        <p:spPr>
          <a:xfrm flipV="1">
            <a:off x="2339752" y="1484784"/>
            <a:ext cx="709126" cy="576064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4283968" y="2852936"/>
            <a:ext cx="781134" cy="576064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Slunce 101"/>
          <p:cNvSpPr/>
          <p:nvPr/>
        </p:nvSpPr>
        <p:spPr>
          <a:xfrm>
            <a:off x="4860032" y="1484784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Slunce 102"/>
          <p:cNvSpPr/>
          <p:nvPr/>
        </p:nvSpPr>
        <p:spPr>
          <a:xfrm>
            <a:off x="5004048" y="2852936"/>
            <a:ext cx="508083" cy="57705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/>
          <p:cNvCxnSpPr/>
          <p:nvPr/>
        </p:nvCxnSpPr>
        <p:spPr>
          <a:xfrm flipV="1">
            <a:off x="4788024" y="1484784"/>
            <a:ext cx="781134" cy="576064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26"/>
          <p:cNvCxnSpPr/>
          <p:nvPr/>
        </p:nvCxnSpPr>
        <p:spPr>
          <a:xfrm flipV="1">
            <a:off x="4860032" y="2852936"/>
            <a:ext cx="781134" cy="576064"/>
          </a:xfrm>
          <a:prstGeom prst="line">
            <a:avLst/>
          </a:prstGeom>
          <a:ln w="762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4400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251520" y="620688"/>
            <a:ext cx="4608512" cy="64807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8" name="Vývojový diagram: spojnice 31"/>
          <p:cNvSpPr/>
          <p:nvPr/>
        </p:nvSpPr>
        <p:spPr>
          <a:xfrm>
            <a:off x="3347864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491880" y="4797152"/>
            <a:ext cx="2402219" cy="64807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8 – 2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4797152"/>
            <a:ext cx="2423121" cy="683271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b="1" dirty="0">
                <a:solidFill>
                  <a:schemeClr val="tx1"/>
                </a:solidFill>
              </a:rPr>
              <a:t>8</a:t>
            </a:r>
            <a:r>
              <a:rPr lang="cs-CZ" sz="4400" b="1" dirty="0" smtClean="0">
                <a:solidFill>
                  <a:schemeClr val="tx1"/>
                </a:solidFill>
              </a:rPr>
              <a:t> – 4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79512" y="2708920"/>
            <a:ext cx="4680520" cy="64807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b="1" dirty="0">
              <a:solidFill>
                <a:schemeClr val="tx1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361220" y="2492896"/>
            <a:ext cx="7451140" cy="22651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 flipV="1">
            <a:off x="7812360" y="620688"/>
            <a:ext cx="72008" cy="5400599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179512" y="4509120"/>
            <a:ext cx="7632848" cy="7200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8351912" y="1916832"/>
            <a:ext cx="792088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4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271346" y="771704"/>
            <a:ext cx="6701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4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303977" y="3017140"/>
            <a:ext cx="73635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4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192902" y="4218676"/>
            <a:ext cx="7050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sz="4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0" y="0"/>
            <a:ext cx="63863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Pod </a:t>
            </a:r>
            <a:r>
              <a:rPr lang="cs-CZ" sz="2400" dirty="0">
                <a:solidFill>
                  <a:srgbClr val="FF0000"/>
                </a:solidFill>
              </a:rPr>
              <a:t>znázornění </a:t>
            </a:r>
            <a:r>
              <a:rPr lang="cs-CZ" sz="2400" dirty="0" smtClean="0">
                <a:solidFill>
                  <a:srgbClr val="FF0000"/>
                </a:solidFill>
              </a:rPr>
              <a:t>přilož příklad, pak doplň výsledek.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8" name="Vývojový diagram: spojnice 27"/>
          <p:cNvSpPr/>
          <p:nvPr/>
        </p:nvSpPr>
        <p:spPr>
          <a:xfrm>
            <a:off x="827584" y="2852936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1331640" y="2852936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>
            <a:off x="1835696" y="2852936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2339752" y="2852936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spojnice 48"/>
          <p:cNvSpPr/>
          <p:nvPr/>
        </p:nvSpPr>
        <p:spPr>
          <a:xfrm>
            <a:off x="8100392" y="332656"/>
            <a:ext cx="842404" cy="757139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55" name="Vývojový diagram: spojnice 54"/>
          <p:cNvSpPr/>
          <p:nvPr/>
        </p:nvSpPr>
        <p:spPr>
          <a:xfrm>
            <a:off x="8100392" y="1412776"/>
            <a:ext cx="842404" cy="757139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63" name="Vývojový diagram: spojnice 31"/>
          <p:cNvSpPr/>
          <p:nvPr/>
        </p:nvSpPr>
        <p:spPr>
          <a:xfrm>
            <a:off x="3347864" y="2852936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Vývojový diagram: spojnice 31"/>
          <p:cNvSpPr/>
          <p:nvPr/>
        </p:nvSpPr>
        <p:spPr>
          <a:xfrm>
            <a:off x="2843808" y="2852936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Vývojový diagram: spojnice 31"/>
          <p:cNvSpPr/>
          <p:nvPr/>
        </p:nvSpPr>
        <p:spPr>
          <a:xfrm>
            <a:off x="2843808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Vývojový diagram: spojnice 31"/>
          <p:cNvSpPr/>
          <p:nvPr/>
        </p:nvSpPr>
        <p:spPr>
          <a:xfrm>
            <a:off x="2339752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Vývojový diagram: spojnice 31"/>
          <p:cNvSpPr/>
          <p:nvPr/>
        </p:nvSpPr>
        <p:spPr>
          <a:xfrm>
            <a:off x="1835696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Vývojový diagram: spojnice 31"/>
          <p:cNvSpPr/>
          <p:nvPr/>
        </p:nvSpPr>
        <p:spPr>
          <a:xfrm>
            <a:off x="1331640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Vývojový diagram: spojnice 31"/>
          <p:cNvSpPr/>
          <p:nvPr/>
        </p:nvSpPr>
        <p:spPr>
          <a:xfrm>
            <a:off x="827584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Vývojový diagram: spojnice 31"/>
          <p:cNvSpPr/>
          <p:nvPr/>
        </p:nvSpPr>
        <p:spPr>
          <a:xfrm>
            <a:off x="323528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/>
          <p:nvPr/>
        </p:nvCxnSpPr>
        <p:spPr>
          <a:xfrm flipV="1">
            <a:off x="2195736" y="764704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V="1">
            <a:off x="2771800" y="764704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V="1">
            <a:off x="3203848" y="764704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46"/>
          <p:cNvCxnSpPr/>
          <p:nvPr/>
        </p:nvCxnSpPr>
        <p:spPr>
          <a:xfrm flipV="1">
            <a:off x="3203848" y="2780928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16416" y="6021288"/>
            <a:ext cx="611560" cy="611560"/>
          </a:xfrm>
          <a:prstGeom prst="rect">
            <a:avLst/>
          </a:prstGeom>
        </p:spPr>
      </p:pic>
      <p:sp>
        <p:nvSpPr>
          <p:cNvPr id="60" name="Vývojový diagram: spojnice 31"/>
          <p:cNvSpPr/>
          <p:nvPr/>
        </p:nvSpPr>
        <p:spPr>
          <a:xfrm>
            <a:off x="323528" y="2852936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Vývojový diagram: spojnice 32"/>
          <p:cNvSpPr/>
          <p:nvPr/>
        </p:nvSpPr>
        <p:spPr>
          <a:xfrm>
            <a:off x="3923928" y="2852936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Vývojový diagram: spojnice 32"/>
          <p:cNvSpPr/>
          <p:nvPr/>
        </p:nvSpPr>
        <p:spPr>
          <a:xfrm>
            <a:off x="3851920" y="83671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5" name="Přímá spojnice 44"/>
          <p:cNvCxnSpPr/>
          <p:nvPr/>
        </p:nvCxnSpPr>
        <p:spPr>
          <a:xfrm flipV="1">
            <a:off x="3707904" y="764704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flipV="1">
            <a:off x="3779912" y="2852936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6589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7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395536" y="3140968"/>
            <a:ext cx="5760640" cy="64807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95536" y="980728"/>
            <a:ext cx="5544616" cy="64807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3" name="Vývojový diagram: spojnice 31"/>
          <p:cNvSpPr/>
          <p:nvPr/>
        </p:nvSpPr>
        <p:spPr>
          <a:xfrm>
            <a:off x="1691680" y="11247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spojnice 31"/>
          <p:cNvSpPr/>
          <p:nvPr/>
        </p:nvSpPr>
        <p:spPr>
          <a:xfrm>
            <a:off x="1187624" y="11247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nice 31"/>
          <p:cNvSpPr/>
          <p:nvPr/>
        </p:nvSpPr>
        <p:spPr>
          <a:xfrm>
            <a:off x="3851920" y="11247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nice 31"/>
          <p:cNvSpPr/>
          <p:nvPr/>
        </p:nvSpPr>
        <p:spPr>
          <a:xfrm>
            <a:off x="611560" y="11247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nice 31"/>
          <p:cNvSpPr/>
          <p:nvPr/>
        </p:nvSpPr>
        <p:spPr>
          <a:xfrm>
            <a:off x="3275856" y="11247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50"/>
          <p:cNvCxnSpPr/>
          <p:nvPr/>
        </p:nvCxnSpPr>
        <p:spPr>
          <a:xfrm flipV="1">
            <a:off x="3131840" y="1052736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42"/>
          <p:cNvCxnSpPr/>
          <p:nvPr/>
        </p:nvCxnSpPr>
        <p:spPr>
          <a:xfrm flipV="1">
            <a:off x="3779912" y="1052736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Vývojový diagram: spojnice 31"/>
          <p:cNvSpPr/>
          <p:nvPr/>
        </p:nvSpPr>
        <p:spPr>
          <a:xfrm>
            <a:off x="2267744" y="11247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31"/>
          <p:cNvSpPr/>
          <p:nvPr/>
        </p:nvSpPr>
        <p:spPr>
          <a:xfrm>
            <a:off x="2771800" y="11247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30"/>
          <p:cNvSpPr/>
          <p:nvPr/>
        </p:nvSpPr>
        <p:spPr>
          <a:xfrm>
            <a:off x="3347864" y="335699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31"/>
          <p:cNvSpPr/>
          <p:nvPr/>
        </p:nvSpPr>
        <p:spPr>
          <a:xfrm>
            <a:off x="1043608" y="335699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41"/>
          <p:cNvSpPr/>
          <p:nvPr/>
        </p:nvSpPr>
        <p:spPr>
          <a:xfrm>
            <a:off x="4499992" y="335699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53"/>
          <p:cNvSpPr/>
          <p:nvPr/>
        </p:nvSpPr>
        <p:spPr>
          <a:xfrm>
            <a:off x="2771800" y="335699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55"/>
          <p:cNvSpPr/>
          <p:nvPr/>
        </p:nvSpPr>
        <p:spPr>
          <a:xfrm>
            <a:off x="2195736" y="335699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31"/>
          <p:cNvSpPr/>
          <p:nvPr/>
        </p:nvSpPr>
        <p:spPr>
          <a:xfrm>
            <a:off x="539552" y="335699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31"/>
          <p:cNvSpPr/>
          <p:nvPr/>
        </p:nvSpPr>
        <p:spPr>
          <a:xfrm>
            <a:off x="1619672" y="335699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nice 11"/>
          <p:cNvCxnSpPr/>
          <p:nvPr/>
        </p:nvCxnSpPr>
        <p:spPr>
          <a:xfrm flipV="1">
            <a:off x="251520" y="2780928"/>
            <a:ext cx="7451140" cy="22651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11"/>
          <p:cNvCxnSpPr/>
          <p:nvPr/>
        </p:nvCxnSpPr>
        <p:spPr>
          <a:xfrm flipV="1">
            <a:off x="467544" y="5229200"/>
            <a:ext cx="7451140" cy="22651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Vývojový diagram: spojnice 31"/>
          <p:cNvSpPr/>
          <p:nvPr/>
        </p:nvSpPr>
        <p:spPr>
          <a:xfrm>
            <a:off x="3923928" y="3356992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nice 31"/>
          <p:cNvSpPr/>
          <p:nvPr/>
        </p:nvSpPr>
        <p:spPr>
          <a:xfrm>
            <a:off x="4499992" y="1124744"/>
            <a:ext cx="358140" cy="298135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52"/>
          <p:cNvCxnSpPr/>
          <p:nvPr/>
        </p:nvCxnSpPr>
        <p:spPr>
          <a:xfrm flipV="1">
            <a:off x="4427984" y="1052736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46"/>
          <p:cNvCxnSpPr/>
          <p:nvPr/>
        </p:nvCxnSpPr>
        <p:spPr>
          <a:xfrm flipV="1">
            <a:off x="4427984" y="3284984"/>
            <a:ext cx="599315" cy="43317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16"/>
          <p:cNvCxnSpPr/>
          <p:nvPr/>
        </p:nvCxnSpPr>
        <p:spPr>
          <a:xfrm flipV="1">
            <a:off x="8028384" y="620690"/>
            <a:ext cx="0" cy="5472606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bdélník 28"/>
          <p:cNvSpPr/>
          <p:nvPr/>
        </p:nvSpPr>
        <p:spPr>
          <a:xfrm>
            <a:off x="611560" y="5517232"/>
            <a:ext cx="2251223" cy="721674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b="1" dirty="0">
                <a:solidFill>
                  <a:schemeClr val="tx1"/>
                </a:solidFill>
              </a:rPr>
              <a:t>8</a:t>
            </a:r>
            <a:r>
              <a:rPr lang="cs-CZ" sz="4400" b="1" dirty="0" smtClean="0">
                <a:solidFill>
                  <a:schemeClr val="tx1"/>
                </a:solidFill>
              </a:rPr>
              <a:t> – 1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716016" y="5517232"/>
            <a:ext cx="2219708" cy="721674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8 – </a:t>
            </a:r>
            <a:r>
              <a:rPr lang="cs-CZ" sz="4400" b="1" dirty="0">
                <a:solidFill>
                  <a:schemeClr val="tx1"/>
                </a:solidFill>
              </a:rPr>
              <a:t>3</a:t>
            </a:r>
            <a:r>
              <a:rPr lang="cs-CZ" sz="4400" b="1" dirty="0" smtClean="0">
                <a:solidFill>
                  <a:schemeClr val="tx1"/>
                </a:solidFill>
              </a:rPr>
              <a:t> =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31" name="Vývojový diagram: spojnice 51"/>
          <p:cNvSpPr/>
          <p:nvPr/>
        </p:nvSpPr>
        <p:spPr>
          <a:xfrm>
            <a:off x="8149358" y="2882848"/>
            <a:ext cx="842404" cy="757139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32" name="Vývojový diagram: spojnice 49"/>
          <p:cNvSpPr/>
          <p:nvPr/>
        </p:nvSpPr>
        <p:spPr>
          <a:xfrm>
            <a:off x="8179852" y="3914526"/>
            <a:ext cx="842404" cy="757139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395536" y="188640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Zkus to znovu.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34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16416" y="6021288"/>
            <a:ext cx="611560" cy="6115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29C6A2B9-D4BC-413D-9BD6-8C205420A6C6}">
  <ds:schemaRefs/>
</ds:datastoreItem>
</file>

<file path=customXml/itemProps2.xml><?xml version="1.0" encoding="utf-8"?>
<ds:datastoreItem xmlns:ds="http://schemas.openxmlformats.org/officeDocument/2006/customXml" ds:itemID="{AAD1C82A-AB8C-4178-99AE-950A16AD800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625</TotalTime>
  <Words>337</Words>
  <Application>Microsoft Office PowerPoint</Application>
  <PresentationFormat>Předvádění na obrazovce (4:3)</PresentationFormat>
  <Paragraphs>76</Paragraphs>
  <Slides>12</Slides>
  <Notes>3</Notes>
  <HiddenSlides>1</HiddenSlides>
  <MMClips>9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  <vt:variant>
        <vt:lpstr>Vlastní prezentace</vt:lpstr>
      </vt:variant>
      <vt:variant>
        <vt:i4>2</vt:i4>
      </vt:variant>
    </vt:vector>
  </HeadingPairs>
  <TitlesOfParts>
    <vt:vector size="15" baseType="lpstr">
      <vt:lpstr>Motiv systému Office</vt:lpstr>
      <vt:lpstr>Odčítání v oboru do 8 VY_32_INOVACE_3C_09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100</cp:revision>
  <dcterms:created xsi:type="dcterms:W3CDTF">2011-02-01T19:13:05Z</dcterms:created>
  <dcterms:modified xsi:type="dcterms:W3CDTF">2013-01-21T12:28:38Z</dcterms:modified>
</cp:coreProperties>
</file>