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6"/>
  </p:notesMasterIdLst>
  <p:sldIdLst>
    <p:sldId id="274" r:id="rId4"/>
    <p:sldId id="275" r:id="rId5"/>
    <p:sldId id="261" r:id="rId6"/>
    <p:sldId id="262" r:id="rId7"/>
    <p:sldId id="279" r:id="rId8"/>
    <p:sldId id="280" r:id="rId9"/>
    <p:sldId id="269" r:id="rId10"/>
    <p:sldId id="268" r:id="rId11"/>
    <p:sldId id="271" r:id="rId12"/>
    <p:sldId id="272" r:id="rId13"/>
    <p:sldId id="278" r:id="rId14"/>
    <p:sldId id="277" r:id="rId15"/>
  </p:sldIdLst>
  <p:sldSz cx="9144000" cy="6858000" type="screen4x3"/>
  <p:notesSz cx="6858000" cy="9144000"/>
  <p:custShowLst>
    <p:custShow name="Vlastní prezentace _ ukázka" id="0">
      <p:sldLst/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4A687-3886-421A-9E0C-DF61D8E443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4891B-6729-412C-9586-292DEBD5448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FA97F-C6A9-4B13-AF69-C0CF09B531E6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2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Odčítání v oboru do 9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VY_32_INOVACE_3C_12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/>
              <a:t>Sada </a:t>
            </a:r>
            <a:r>
              <a:rPr lang="cs-CZ" smtClean="0"/>
              <a:t>3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Matematika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30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58527"/>
              </p:ext>
            </p:extLst>
          </p:nvPr>
        </p:nvGraphicFramePr>
        <p:xfrm>
          <a:off x="539750" y="1052513"/>
          <a:ext cx="8280920" cy="530105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Odčítání v oboru do 9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Na jednotlivých pracovních listech je vždy zadání.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Nejprve žáci počítají po jedné a přesunují  správný počet do rámečků. Na dalších pracovních listech žáci přesouvají vypočítaný příklad pod rámeček se znázorněním. . V následující části odčítají v oboru do 9 pomocí názoru.                Na posledních listech žáci pracují stejným způsobem, jen výpočet musejí doplnit přetažením čísla za =.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 každý správně dokončený úkol si žáci mohou pustit „potlesk“.</a:t>
                      </a: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listopad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cs-CZ" sz="140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Matematika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</a:t>
                      </a:r>
                      <a:r>
                        <a:rPr lang="cs-CZ" sz="1400" kern="12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17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6084168" y="1052736"/>
            <a:ext cx="2664296" cy="344998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9</a:t>
            </a:r>
            <a:endParaRPr lang="cs-CZ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203848" y="1052736"/>
            <a:ext cx="2710626" cy="34499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  <a:endParaRPr lang="cs-CZ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51519" y="1052736"/>
            <a:ext cx="2700559" cy="34499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000" dirty="0" smtClean="0">
                <a:solidFill>
                  <a:schemeClr val="accent6">
                    <a:lumMod val="75000"/>
                  </a:schemeClr>
                </a:solidFill>
              </a:rPr>
              <a:t>9</a:t>
            </a:r>
            <a:endParaRPr lang="cs-CZ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6509" y="188640"/>
            <a:ext cx="47977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Vlož správný počet do rámečků.</a:t>
            </a:r>
            <a:endParaRPr lang="cs-CZ" sz="2800" dirty="0"/>
          </a:p>
        </p:txBody>
      </p:sp>
      <p:sp>
        <p:nvSpPr>
          <p:cNvPr id="20" name="Rovnoramenný trojúhelník 19"/>
          <p:cNvSpPr/>
          <p:nvPr/>
        </p:nvSpPr>
        <p:spPr>
          <a:xfrm>
            <a:off x="323528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>
            <a:off x="1187624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Rovnoramenný trojúhelník 21"/>
          <p:cNvSpPr/>
          <p:nvPr/>
        </p:nvSpPr>
        <p:spPr>
          <a:xfrm>
            <a:off x="2051720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Rovnoramenný trojúhelník 22"/>
          <p:cNvSpPr/>
          <p:nvPr/>
        </p:nvSpPr>
        <p:spPr>
          <a:xfrm>
            <a:off x="2987824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Rovnoramenný trojúhelník 23"/>
          <p:cNvSpPr/>
          <p:nvPr/>
        </p:nvSpPr>
        <p:spPr>
          <a:xfrm>
            <a:off x="251520" y="5373216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Rovnoramenný trojúhelník 24"/>
          <p:cNvSpPr/>
          <p:nvPr/>
        </p:nvSpPr>
        <p:spPr>
          <a:xfrm>
            <a:off x="1187624" y="5373216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Rovnoramenný trojúhelník 25"/>
          <p:cNvSpPr/>
          <p:nvPr/>
        </p:nvSpPr>
        <p:spPr>
          <a:xfrm>
            <a:off x="2051720" y="5373216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Rovnoramenný trojúhelník 26"/>
          <p:cNvSpPr/>
          <p:nvPr/>
        </p:nvSpPr>
        <p:spPr>
          <a:xfrm>
            <a:off x="3059832" y="5373216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Rovnoramenný trojúhelník 27"/>
          <p:cNvSpPr/>
          <p:nvPr/>
        </p:nvSpPr>
        <p:spPr>
          <a:xfrm>
            <a:off x="3923928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Rovnoramenný trojúhelník 28"/>
          <p:cNvSpPr/>
          <p:nvPr/>
        </p:nvSpPr>
        <p:spPr>
          <a:xfrm>
            <a:off x="3995936" y="5373216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Rovnoramenný trojúhelník 29"/>
          <p:cNvSpPr/>
          <p:nvPr/>
        </p:nvSpPr>
        <p:spPr>
          <a:xfrm>
            <a:off x="4788024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Rovnoramenný trojúhelník 30"/>
          <p:cNvSpPr/>
          <p:nvPr/>
        </p:nvSpPr>
        <p:spPr>
          <a:xfrm>
            <a:off x="5724128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Rovnoramenný trojúhelník 31"/>
          <p:cNvSpPr/>
          <p:nvPr/>
        </p:nvSpPr>
        <p:spPr>
          <a:xfrm>
            <a:off x="4932040" y="5301208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Rovnoramenný trojúhelník 32"/>
          <p:cNvSpPr/>
          <p:nvPr/>
        </p:nvSpPr>
        <p:spPr>
          <a:xfrm>
            <a:off x="5796136" y="5301208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Rovnoramenný trojúhelník 33"/>
          <p:cNvSpPr/>
          <p:nvPr/>
        </p:nvSpPr>
        <p:spPr>
          <a:xfrm>
            <a:off x="6588224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Rovnoramenný trojúhelník 34"/>
          <p:cNvSpPr/>
          <p:nvPr/>
        </p:nvSpPr>
        <p:spPr>
          <a:xfrm>
            <a:off x="6660232" y="5373216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Rovnoramenný trojúhelník 35"/>
          <p:cNvSpPr/>
          <p:nvPr/>
        </p:nvSpPr>
        <p:spPr>
          <a:xfrm>
            <a:off x="7380312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7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244408" y="5678016"/>
            <a:ext cx="576064" cy="576064"/>
          </a:xfrm>
          <a:prstGeom prst="rect">
            <a:avLst/>
          </a:prstGeom>
        </p:spPr>
      </p:pic>
      <p:sp>
        <p:nvSpPr>
          <p:cNvPr id="38" name="Rovnoramenný trojúhelník 37"/>
          <p:cNvSpPr/>
          <p:nvPr/>
        </p:nvSpPr>
        <p:spPr>
          <a:xfrm>
            <a:off x="8244408" y="4725144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Rovnoramenný trojúhelník 38"/>
          <p:cNvSpPr/>
          <p:nvPr/>
        </p:nvSpPr>
        <p:spPr>
          <a:xfrm>
            <a:off x="2051720" y="5949280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Rovnoramenný trojúhelník 39"/>
          <p:cNvSpPr/>
          <p:nvPr/>
        </p:nvSpPr>
        <p:spPr>
          <a:xfrm>
            <a:off x="1187624" y="5949280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Rovnoramenný trojúhelník 40"/>
          <p:cNvSpPr/>
          <p:nvPr/>
        </p:nvSpPr>
        <p:spPr>
          <a:xfrm>
            <a:off x="251520" y="5949280"/>
            <a:ext cx="651064" cy="350547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1101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323529" y="4149080"/>
            <a:ext cx="5184576" cy="9112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>
                <a:solidFill>
                  <a:schemeClr val="accent6">
                    <a:lumMod val="75000"/>
                  </a:schemeClr>
                </a:solidFill>
              </a:rPr>
              <a:t>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7544" y="194305"/>
            <a:ext cx="32015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Zkus to ještě jednou.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23529" y="717525"/>
            <a:ext cx="5184576" cy="9112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2</a:t>
            </a:r>
            <a:endParaRPr lang="cs-CZ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9" y="1916832"/>
            <a:ext cx="5184576" cy="9112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9</a:t>
            </a:r>
            <a:endParaRPr lang="cs-CZ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3068960"/>
            <a:ext cx="5184576" cy="9112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 smtClean="0">
                <a:solidFill>
                  <a:schemeClr val="accent6">
                    <a:lumMod val="75000"/>
                  </a:schemeClr>
                </a:solidFill>
              </a:rPr>
              <a:t>3</a:t>
            </a:r>
            <a:endParaRPr lang="cs-CZ" sz="4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23529" y="5212755"/>
            <a:ext cx="5184576" cy="9112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800" b="1" dirty="0">
                <a:solidFill>
                  <a:schemeClr val="accent6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13" name="Vývojový diagram: spojnice 12"/>
          <p:cNvSpPr/>
          <p:nvPr/>
        </p:nvSpPr>
        <p:spPr>
          <a:xfrm>
            <a:off x="6660232" y="270892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8100392" y="270892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7452320" y="342900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spojnice 22"/>
          <p:cNvSpPr/>
          <p:nvPr/>
        </p:nvSpPr>
        <p:spPr>
          <a:xfrm>
            <a:off x="5868144" y="4766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spojnice 23"/>
          <p:cNvSpPr/>
          <p:nvPr/>
        </p:nvSpPr>
        <p:spPr>
          <a:xfrm>
            <a:off x="6660232" y="342900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spojnice 24"/>
          <p:cNvSpPr/>
          <p:nvPr/>
        </p:nvSpPr>
        <p:spPr>
          <a:xfrm>
            <a:off x="8172400" y="342900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25"/>
          <p:cNvSpPr/>
          <p:nvPr/>
        </p:nvSpPr>
        <p:spPr>
          <a:xfrm>
            <a:off x="5940152" y="270892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spojnice 26"/>
          <p:cNvSpPr/>
          <p:nvPr/>
        </p:nvSpPr>
        <p:spPr>
          <a:xfrm>
            <a:off x="8028384" y="11967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spojnice 27"/>
          <p:cNvSpPr/>
          <p:nvPr/>
        </p:nvSpPr>
        <p:spPr>
          <a:xfrm>
            <a:off x="7452320" y="198884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/>
          <p:cNvSpPr/>
          <p:nvPr/>
        </p:nvSpPr>
        <p:spPr>
          <a:xfrm>
            <a:off x="8100392" y="198884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/>
          <p:cNvSpPr/>
          <p:nvPr/>
        </p:nvSpPr>
        <p:spPr>
          <a:xfrm>
            <a:off x="6660232" y="11967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spojnice 30"/>
          <p:cNvSpPr/>
          <p:nvPr/>
        </p:nvSpPr>
        <p:spPr>
          <a:xfrm>
            <a:off x="7380312" y="11967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spojnice 31"/>
          <p:cNvSpPr/>
          <p:nvPr/>
        </p:nvSpPr>
        <p:spPr>
          <a:xfrm>
            <a:off x="8028384" y="4766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nice 32"/>
          <p:cNvSpPr/>
          <p:nvPr/>
        </p:nvSpPr>
        <p:spPr>
          <a:xfrm>
            <a:off x="6732240" y="4766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Vývojový diagram: spojnice 33"/>
          <p:cNvSpPr/>
          <p:nvPr/>
        </p:nvSpPr>
        <p:spPr>
          <a:xfrm>
            <a:off x="7380312" y="4766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nice 21"/>
          <p:cNvSpPr/>
          <p:nvPr/>
        </p:nvSpPr>
        <p:spPr>
          <a:xfrm>
            <a:off x="7452320" y="270892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ývojový diagram: spojnice 21"/>
          <p:cNvSpPr/>
          <p:nvPr/>
        </p:nvSpPr>
        <p:spPr>
          <a:xfrm>
            <a:off x="6660232" y="198884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ývojový diagram: spojnice 21"/>
          <p:cNvSpPr/>
          <p:nvPr/>
        </p:nvSpPr>
        <p:spPr>
          <a:xfrm>
            <a:off x="5940152" y="198884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ývojový diagram: spojnice 21"/>
          <p:cNvSpPr/>
          <p:nvPr/>
        </p:nvSpPr>
        <p:spPr>
          <a:xfrm>
            <a:off x="5940152" y="11967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Vývojový diagram: spojnice 21"/>
          <p:cNvSpPr/>
          <p:nvPr/>
        </p:nvSpPr>
        <p:spPr>
          <a:xfrm>
            <a:off x="5940152" y="342900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nice 21"/>
          <p:cNvSpPr/>
          <p:nvPr/>
        </p:nvSpPr>
        <p:spPr>
          <a:xfrm>
            <a:off x="5940152" y="40770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44408" y="5805264"/>
            <a:ext cx="592832" cy="592832"/>
          </a:xfrm>
          <a:prstGeom prst="rect">
            <a:avLst/>
          </a:prstGeom>
        </p:spPr>
      </p:pic>
      <p:sp>
        <p:nvSpPr>
          <p:cNvPr id="42" name="Vývojový diagram: spojnice 21"/>
          <p:cNvSpPr/>
          <p:nvPr/>
        </p:nvSpPr>
        <p:spPr>
          <a:xfrm>
            <a:off x="6732240" y="4149080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Vývojový diagram: spojnice 21"/>
          <p:cNvSpPr/>
          <p:nvPr/>
        </p:nvSpPr>
        <p:spPr>
          <a:xfrm>
            <a:off x="7524328" y="40770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Vývojový diagram: spojnice 21"/>
          <p:cNvSpPr/>
          <p:nvPr/>
        </p:nvSpPr>
        <p:spPr>
          <a:xfrm>
            <a:off x="8172400" y="407707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Vývojový diagram: spojnice 21"/>
          <p:cNvSpPr/>
          <p:nvPr/>
        </p:nvSpPr>
        <p:spPr>
          <a:xfrm>
            <a:off x="5940152" y="47971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ývojový diagram: spojnice 21"/>
          <p:cNvSpPr/>
          <p:nvPr/>
        </p:nvSpPr>
        <p:spPr>
          <a:xfrm>
            <a:off x="6732240" y="47971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ývojový diagram: spojnice 21"/>
          <p:cNvSpPr/>
          <p:nvPr/>
        </p:nvSpPr>
        <p:spPr>
          <a:xfrm>
            <a:off x="7524328" y="47971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ývojový diagram: spojnice 21"/>
          <p:cNvSpPr/>
          <p:nvPr/>
        </p:nvSpPr>
        <p:spPr>
          <a:xfrm>
            <a:off x="8244408" y="4797152"/>
            <a:ext cx="457200" cy="457200"/>
          </a:xfrm>
          <a:prstGeom prst="flowChartConnecto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98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0"/>
            <a:ext cx="5764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Přiřaď správný příklad pod znázornění.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13858" y="721760"/>
            <a:ext cx="6634406" cy="7630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79512" y="2636912"/>
            <a:ext cx="6768752" cy="8050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563888" y="5445224"/>
            <a:ext cx="2232248" cy="7414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9 – 1 = </a:t>
            </a:r>
            <a:r>
              <a:rPr lang="cs-CZ" sz="4400" b="1" dirty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19" name="Slunce 18"/>
          <p:cNvSpPr/>
          <p:nvPr/>
        </p:nvSpPr>
        <p:spPr>
          <a:xfrm>
            <a:off x="971600" y="76470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2123728" y="2708920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2915816" y="764704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13025" y="5500631"/>
            <a:ext cx="2186767" cy="7200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9</a:t>
            </a:r>
            <a:r>
              <a:rPr lang="cs-CZ" sz="4400" b="1" dirty="0" smtClean="0">
                <a:solidFill>
                  <a:schemeClr val="tx1"/>
                </a:solidFill>
              </a:rPr>
              <a:t> – 2 = </a:t>
            </a:r>
            <a:r>
              <a:rPr lang="cs-CZ" sz="44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29" name="Slunce 28"/>
          <p:cNvSpPr/>
          <p:nvPr/>
        </p:nvSpPr>
        <p:spPr>
          <a:xfrm>
            <a:off x="3635896" y="2708920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Minus 29"/>
          <p:cNvSpPr/>
          <p:nvPr/>
        </p:nvSpPr>
        <p:spPr>
          <a:xfrm>
            <a:off x="-828600" y="4293096"/>
            <a:ext cx="10297143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344588" y="767807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unce 30"/>
          <p:cNvSpPr/>
          <p:nvPr/>
        </p:nvSpPr>
        <p:spPr>
          <a:xfrm>
            <a:off x="1619672" y="76470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Slunce 32"/>
          <p:cNvSpPr/>
          <p:nvPr/>
        </p:nvSpPr>
        <p:spPr>
          <a:xfrm>
            <a:off x="2267744" y="76470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unce 33"/>
          <p:cNvSpPr/>
          <p:nvPr/>
        </p:nvSpPr>
        <p:spPr>
          <a:xfrm>
            <a:off x="323528" y="2708920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Slunce 34"/>
          <p:cNvSpPr/>
          <p:nvPr/>
        </p:nvSpPr>
        <p:spPr>
          <a:xfrm>
            <a:off x="899592" y="2708920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Slunce 35"/>
          <p:cNvSpPr/>
          <p:nvPr/>
        </p:nvSpPr>
        <p:spPr>
          <a:xfrm>
            <a:off x="1547664" y="2708920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Slunce 37"/>
          <p:cNvSpPr/>
          <p:nvPr/>
        </p:nvSpPr>
        <p:spPr>
          <a:xfrm>
            <a:off x="4355976" y="2708920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Slunce 39"/>
          <p:cNvSpPr/>
          <p:nvPr/>
        </p:nvSpPr>
        <p:spPr>
          <a:xfrm>
            <a:off x="4355976" y="764704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16416" y="6038056"/>
            <a:ext cx="576064" cy="576064"/>
          </a:xfrm>
          <a:prstGeom prst="rect">
            <a:avLst/>
          </a:prstGeom>
        </p:spPr>
      </p:pic>
      <p:sp>
        <p:nvSpPr>
          <p:cNvPr id="25" name="Slunce 24"/>
          <p:cNvSpPr/>
          <p:nvPr/>
        </p:nvSpPr>
        <p:spPr>
          <a:xfrm>
            <a:off x="2915816" y="2708920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Slunce 26"/>
          <p:cNvSpPr/>
          <p:nvPr/>
        </p:nvSpPr>
        <p:spPr>
          <a:xfrm>
            <a:off x="3635896" y="764704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Slunce 36"/>
          <p:cNvSpPr/>
          <p:nvPr/>
        </p:nvSpPr>
        <p:spPr>
          <a:xfrm>
            <a:off x="5076056" y="764704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Slunce 40"/>
          <p:cNvSpPr/>
          <p:nvPr/>
        </p:nvSpPr>
        <p:spPr>
          <a:xfrm>
            <a:off x="5076056" y="2708920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Slunce 41"/>
          <p:cNvSpPr/>
          <p:nvPr/>
        </p:nvSpPr>
        <p:spPr>
          <a:xfrm>
            <a:off x="5796136" y="2708920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Slunce 42"/>
          <p:cNvSpPr/>
          <p:nvPr/>
        </p:nvSpPr>
        <p:spPr>
          <a:xfrm>
            <a:off x="5796136" y="764704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nice 31"/>
          <p:cNvCxnSpPr/>
          <p:nvPr/>
        </p:nvCxnSpPr>
        <p:spPr>
          <a:xfrm flipV="1">
            <a:off x="5724128" y="980728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V="1">
            <a:off x="5724128" y="2852936"/>
            <a:ext cx="743523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5004048" y="2852936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136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0"/>
            <a:ext cx="32063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Zkus to ještě jednou: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620688"/>
            <a:ext cx="6480720" cy="7630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79512" y="2852936"/>
            <a:ext cx="6624736" cy="8050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067944" y="5445224"/>
            <a:ext cx="2197310" cy="7414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9</a:t>
            </a:r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 – 4 = </a:t>
            </a:r>
            <a:r>
              <a:rPr lang="cs-CZ" sz="4400" b="1" dirty="0" smtClean="0">
                <a:solidFill>
                  <a:srgbClr val="FF0000"/>
                </a:solidFill>
              </a:rPr>
              <a:t>5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19" name="Slunce 18"/>
          <p:cNvSpPr/>
          <p:nvPr/>
        </p:nvSpPr>
        <p:spPr>
          <a:xfrm>
            <a:off x="899592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2915816" y="2924944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3429542" y="663632"/>
            <a:ext cx="627179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513025" y="5500631"/>
            <a:ext cx="2186767" cy="7200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9</a:t>
            </a:r>
            <a:r>
              <a:rPr lang="cs-CZ" sz="4400" b="1" dirty="0" smtClean="0">
                <a:solidFill>
                  <a:schemeClr val="tx1"/>
                </a:solidFill>
              </a:rPr>
              <a:t> – 3 = </a:t>
            </a:r>
            <a:r>
              <a:rPr lang="cs-CZ" sz="4400" b="1" dirty="0" smtClean="0">
                <a:solidFill>
                  <a:srgbClr val="FF0000"/>
                </a:solidFill>
              </a:rPr>
              <a:t>6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29" name="Slunce 28"/>
          <p:cNvSpPr/>
          <p:nvPr/>
        </p:nvSpPr>
        <p:spPr>
          <a:xfrm>
            <a:off x="3563888" y="2924944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Minus 29"/>
          <p:cNvSpPr/>
          <p:nvPr/>
        </p:nvSpPr>
        <p:spPr>
          <a:xfrm>
            <a:off x="-756592" y="4509120"/>
            <a:ext cx="10297143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282250" y="666735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unce 30"/>
          <p:cNvSpPr/>
          <p:nvPr/>
        </p:nvSpPr>
        <p:spPr>
          <a:xfrm>
            <a:off x="1475656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Slunce 32"/>
          <p:cNvSpPr/>
          <p:nvPr/>
        </p:nvSpPr>
        <p:spPr>
          <a:xfrm>
            <a:off x="2771800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unce 33"/>
          <p:cNvSpPr/>
          <p:nvPr/>
        </p:nvSpPr>
        <p:spPr>
          <a:xfrm>
            <a:off x="323528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Slunce 34"/>
          <p:cNvSpPr/>
          <p:nvPr/>
        </p:nvSpPr>
        <p:spPr>
          <a:xfrm>
            <a:off x="971600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Slunce 35"/>
          <p:cNvSpPr/>
          <p:nvPr/>
        </p:nvSpPr>
        <p:spPr>
          <a:xfrm>
            <a:off x="2339752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Slunce 37"/>
          <p:cNvSpPr/>
          <p:nvPr/>
        </p:nvSpPr>
        <p:spPr>
          <a:xfrm>
            <a:off x="4355976" y="2924944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Slunce 39"/>
          <p:cNvSpPr/>
          <p:nvPr/>
        </p:nvSpPr>
        <p:spPr>
          <a:xfrm>
            <a:off x="4211960" y="692696"/>
            <a:ext cx="595770" cy="622476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nice 31"/>
          <p:cNvCxnSpPr/>
          <p:nvPr/>
        </p:nvCxnSpPr>
        <p:spPr>
          <a:xfrm flipV="1">
            <a:off x="4139952" y="908720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16416" y="5894040"/>
            <a:ext cx="648072" cy="648072"/>
          </a:xfrm>
          <a:prstGeom prst="rect">
            <a:avLst/>
          </a:prstGeom>
        </p:spPr>
      </p:pic>
      <p:sp>
        <p:nvSpPr>
          <p:cNvPr id="42" name="Slunce 41"/>
          <p:cNvSpPr/>
          <p:nvPr/>
        </p:nvSpPr>
        <p:spPr>
          <a:xfrm>
            <a:off x="2123728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Slunce 42"/>
          <p:cNvSpPr/>
          <p:nvPr/>
        </p:nvSpPr>
        <p:spPr>
          <a:xfrm>
            <a:off x="1691680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Slunce 43"/>
          <p:cNvSpPr/>
          <p:nvPr/>
        </p:nvSpPr>
        <p:spPr>
          <a:xfrm>
            <a:off x="5004048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Slunce 44"/>
          <p:cNvSpPr/>
          <p:nvPr/>
        </p:nvSpPr>
        <p:spPr>
          <a:xfrm>
            <a:off x="5076056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Slunce 46"/>
          <p:cNvSpPr/>
          <p:nvPr/>
        </p:nvSpPr>
        <p:spPr>
          <a:xfrm>
            <a:off x="5652120" y="2924944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Slunce 45"/>
          <p:cNvSpPr/>
          <p:nvPr/>
        </p:nvSpPr>
        <p:spPr>
          <a:xfrm>
            <a:off x="5652120" y="692696"/>
            <a:ext cx="513661" cy="559783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31"/>
          <p:cNvCxnSpPr/>
          <p:nvPr/>
        </p:nvCxnSpPr>
        <p:spPr>
          <a:xfrm flipV="1">
            <a:off x="5580112" y="836712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V="1">
            <a:off x="4932040" y="836712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1"/>
          <p:cNvCxnSpPr/>
          <p:nvPr/>
        </p:nvCxnSpPr>
        <p:spPr>
          <a:xfrm flipV="1">
            <a:off x="5580112" y="3068960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5004048" y="3068960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V="1">
            <a:off x="4283968" y="3068960"/>
            <a:ext cx="743523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31"/>
          <p:cNvCxnSpPr/>
          <p:nvPr/>
        </p:nvCxnSpPr>
        <p:spPr>
          <a:xfrm flipV="1">
            <a:off x="3563888" y="3068960"/>
            <a:ext cx="671600" cy="275306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136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AppData\Local\Microsoft\Windows\Temporary Internet Files\Content.IE5\SPX856HB\MP9003866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468" y="602839"/>
            <a:ext cx="2609088" cy="247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pc\AppData\Local\Microsoft\Windows\Temporary Internet Files\Content.IE5\SPX856HB\MP9003866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819" y="2753010"/>
            <a:ext cx="2609088" cy="247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15453" y="3535644"/>
            <a:ext cx="4588595" cy="1800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31602" y="1303396"/>
            <a:ext cx="4572446" cy="1800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251520" y="215062"/>
            <a:ext cx="828092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Počítej pomocí názoru. Nepotřebné měsíce dej do koše.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 Doplň správný výsledek.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7544" y="1340768"/>
            <a:ext cx="4536504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9</a:t>
            </a:r>
            <a:r>
              <a:rPr lang="cs-CZ" sz="4400" b="1" dirty="0" smtClean="0">
                <a:solidFill>
                  <a:schemeClr val="tx1"/>
                </a:solidFill>
              </a:rPr>
              <a:t> - 1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5536" y="3535644"/>
            <a:ext cx="4608512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9</a:t>
            </a:r>
            <a:r>
              <a:rPr lang="cs-CZ" sz="4800" b="1" dirty="0" smtClean="0">
                <a:solidFill>
                  <a:schemeClr val="tx1"/>
                </a:solidFill>
              </a:rPr>
              <a:t> </a:t>
            </a:r>
            <a:r>
              <a:rPr lang="cs-CZ" sz="4800" b="1" dirty="0">
                <a:solidFill>
                  <a:schemeClr val="tx1"/>
                </a:solidFill>
              </a:rPr>
              <a:t>-</a:t>
            </a:r>
            <a:r>
              <a:rPr lang="cs-CZ" sz="4800" b="1" dirty="0" smtClean="0">
                <a:solidFill>
                  <a:schemeClr val="tx1"/>
                </a:solidFill>
              </a:rPr>
              <a:t> 2 =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8" name="Vývojový diagram: spojnice 7"/>
          <p:cNvSpPr/>
          <p:nvPr/>
        </p:nvSpPr>
        <p:spPr>
          <a:xfrm>
            <a:off x="8028384" y="2132856"/>
            <a:ext cx="864096" cy="86409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9" name="Vývojový diagram: spojnice 8"/>
          <p:cNvSpPr/>
          <p:nvPr/>
        </p:nvSpPr>
        <p:spPr>
          <a:xfrm>
            <a:off x="8028384" y="980728"/>
            <a:ext cx="864096" cy="86409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8</a:t>
            </a:r>
          </a:p>
        </p:txBody>
      </p:sp>
      <p:pic>
        <p:nvPicPr>
          <p:cNvPr id="27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 cstate="print"/>
          <a:stretch>
            <a:fillRect/>
          </a:stretch>
        </p:blipFill>
        <p:spPr>
          <a:xfrm>
            <a:off x="8172400" y="5877272"/>
            <a:ext cx="648072" cy="648072"/>
          </a:xfrm>
          <a:prstGeom prst="rect">
            <a:avLst/>
          </a:prstGeom>
        </p:spPr>
      </p:pic>
      <p:sp>
        <p:nvSpPr>
          <p:cNvPr id="32" name="Měsíc 31"/>
          <p:cNvSpPr/>
          <p:nvPr/>
        </p:nvSpPr>
        <p:spPr>
          <a:xfrm>
            <a:off x="608416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Měsíc 32"/>
          <p:cNvSpPr/>
          <p:nvPr/>
        </p:nvSpPr>
        <p:spPr>
          <a:xfrm>
            <a:off x="2843808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Měsíc 33"/>
          <p:cNvSpPr/>
          <p:nvPr/>
        </p:nvSpPr>
        <p:spPr>
          <a:xfrm>
            <a:off x="3131840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Měsíc 34"/>
          <p:cNvSpPr/>
          <p:nvPr/>
        </p:nvSpPr>
        <p:spPr>
          <a:xfrm>
            <a:off x="536408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Měsíc 35"/>
          <p:cNvSpPr/>
          <p:nvPr/>
        </p:nvSpPr>
        <p:spPr>
          <a:xfrm>
            <a:off x="5724128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Měsíc 36"/>
          <p:cNvSpPr/>
          <p:nvPr/>
        </p:nvSpPr>
        <p:spPr>
          <a:xfrm>
            <a:off x="392392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Měsíc 37"/>
          <p:cNvSpPr/>
          <p:nvPr/>
        </p:nvSpPr>
        <p:spPr>
          <a:xfrm>
            <a:off x="5076056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Měsíc 38"/>
          <p:cNvSpPr/>
          <p:nvPr/>
        </p:nvSpPr>
        <p:spPr>
          <a:xfrm>
            <a:off x="4716016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Měsíc 39"/>
          <p:cNvSpPr/>
          <p:nvPr/>
        </p:nvSpPr>
        <p:spPr>
          <a:xfrm>
            <a:off x="3563888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Měsíc 40"/>
          <p:cNvSpPr/>
          <p:nvPr/>
        </p:nvSpPr>
        <p:spPr>
          <a:xfrm>
            <a:off x="4355976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Měsíc 41"/>
          <p:cNvSpPr/>
          <p:nvPr/>
        </p:nvSpPr>
        <p:spPr>
          <a:xfrm>
            <a:off x="248376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Měsíc 42"/>
          <p:cNvSpPr/>
          <p:nvPr/>
        </p:nvSpPr>
        <p:spPr>
          <a:xfrm>
            <a:off x="2195736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Měsíc 43"/>
          <p:cNvSpPr/>
          <p:nvPr/>
        </p:nvSpPr>
        <p:spPr>
          <a:xfrm>
            <a:off x="1907704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Měsíc 44"/>
          <p:cNvSpPr/>
          <p:nvPr/>
        </p:nvSpPr>
        <p:spPr>
          <a:xfrm>
            <a:off x="1619672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Měsíc 45"/>
          <p:cNvSpPr/>
          <p:nvPr/>
        </p:nvSpPr>
        <p:spPr>
          <a:xfrm>
            <a:off x="1259632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Měsíc 46"/>
          <p:cNvSpPr/>
          <p:nvPr/>
        </p:nvSpPr>
        <p:spPr>
          <a:xfrm>
            <a:off x="971600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Měsíc 47"/>
          <p:cNvSpPr/>
          <p:nvPr/>
        </p:nvSpPr>
        <p:spPr>
          <a:xfrm>
            <a:off x="611560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Měsíc 48"/>
          <p:cNvSpPr/>
          <p:nvPr/>
        </p:nvSpPr>
        <p:spPr>
          <a:xfrm>
            <a:off x="179512" y="5445224"/>
            <a:ext cx="355104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93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pc\AppData\Local\Microsoft\Windows\Temporary Internet Files\Content.IE5\SPX856HB\MP9003866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868" y="2826979"/>
            <a:ext cx="2609088" cy="247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19759" y="3257688"/>
            <a:ext cx="3964209" cy="1800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19759" y="1088425"/>
            <a:ext cx="3964209" cy="1800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539552" y="188640"/>
            <a:ext cx="32063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Zkus to ještě jednou: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19759" y="1052090"/>
            <a:ext cx="3964209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9</a:t>
            </a:r>
            <a:r>
              <a:rPr lang="cs-CZ" sz="4400" b="1" dirty="0" smtClean="0">
                <a:solidFill>
                  <a:schemeClr val="tx1"/>
                </a:solidFill>
              </a:rPr>
              <a:t> </a:t>
            </a:r>
            <a:r>
              <a:rPr lang="cs-CZ" sz="4400" b="1" dirty="0">
                <a:solidFill>
                  <a:schemeClr val="tx1"/>
                </a:solidFill>
              </a:rPr>
              <a:t>-</a:t>
            </a:r>
            <a:r>
              <a:rPr lang="cs-CZ" sz="4400" b="1" dirty="0" smtClean="0">
                <a:solidFill>
                  <a:schemeClr val="tx1"/>
                </a:solidFill>
              </a:rPr>
              <a:t> 3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19759" y="3243388"/>
            <a:ext cx="3964209" cy="9144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9</a:t>
            </a:r>
            <a:r>
              <a:rPr lang="cs-CZ" sz="4800" b="1" dirty="0" smtClean="0">
                <a:solidFill>
                  <a:schemeClr val="tx1"/>
                </a:solidFill>
              </a:rPr>
              <a:t> - 4 =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8" name="Vývojový diagram: spojnice 7"/>
          <p:cNvSpPr/>
          <p:nvPr/>
        </p:nvSpPr>
        <p:spPr>
          <a:xfrm>
            <a:off x="8042968" y="1340768"/>
            <a:ext cx="864096" cy="86409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9" name="Vývojový diagram: spojnice 8"/>
          <p:cNvSpPr/>
          <p:nvPr/>
        </p:nvSpPr>
        <p:spPr>
          <a:xfrm>
            <a:off x="7740352" y="286747"/>
            <a:ext cx="864096" cy="864096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6</a:t>
            </a:r>
          </a:p>
        </p:txBody>
      </p:sp>
      <p:pic>
        <p:nvPicPr>
          <p:cNvPr id="16" name="Picture 2" descr="C:\Users\pc\AppData\Local\Microsoft\Windows\Temporary Internet Files\Content.IE5\SPX856HB\MP9003866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176" y="778020"/>
            <a:ext cx="2609088" cy="247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 cstate="print"/>
          <a:stretch>
            <a:fillRect/>
          </a:stretch>
        </p:blipFill>
        <p:spPr>
          <a:xfrm>
            <a:off x="8244408" y="5894040"/>
            <a:ext cx="576064" cy="576064"/>
          </a:xfrm>
          <a:prstGeom prst="rect">
            <a:avLst/>
          </a:prstGeom>
        </p:spPr>
      </p:pic>
      <p:sp>
        <p:nvSpPr>
          <p:cNvPr id="38" name="Měsíc 37"/>
          <p:cNvSpPr/>
          <p:nvPr/>
        </p:nvSpPr>
        <p:spPr>
          <a:xfrm>
            <a:off x="608416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Měsíc 38"/>
          <p:cNvSpPr/>
          <p:nvPr/>
        </p:nvSpPr>
        <p:spPr>
          <a:xfrm>
            <a:off x="2843808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Měsíc 39"/>
          <p:cNvSpPr/>
          <p:nvPr/>
        </p:nvSpPr>
        <p:spPr>
          <a:xfrm>
            <a:off x="3131840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Měsíc 40"/>
          <p:cNvSpPr/>
          <p:nvPr/>
        </p:nvSpPr>
        <p:spPr>
          <a:xfrm>
            <a:off x="536408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Měsíc 41"/>
          <p:cNvSpPr/>
          <p:nvPr/>
        </p:nvSpPr>
        <p:spPr>
          <a:xfrm>
            <a:off x="5724128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Měsíc 42"/>
          <p:cNvSpPr/>
          <p:nvPr/>
        </p:nvSpPr>
        <p:spPr>
          <a:xfrm>
            <a:off x="392392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Měsíc 43"/>
          <p:cNvSpPr/>
          <p:nvPr/>
        </p:nvSpPr>
        <p:spPr>
          <a:xfrm>
            <a:off x="5076056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Měsíc 44"/>
          <p:cNvSpPr/>
          <p:nvPr/>
        </p:nvSpPr>
        <p:spPr>
          <a:xfrm>
            <a:off x="4716016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Měsíc 45"/>
          <p:cNvSpPr/>
          <p:nvPr/>
        </p:nvSpPr>
        <p:spPr>
          <a:xfrm>
            <a:off x="3563888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Měsíc 46"/>
          <p:cNvSpPr/>
          <p:nvPr/>
        </p:nvSpPr>
        <p:spPr>
          <a:xfrm>
            <a:off x="4355976" y="5517232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Měsíc 47"/>
          <p:cNvSpPr/>
          <p:nvPr/>
        </p:nvSpPr>
        <p:spPr>
          <a:xfrm>
            <a:off x="2483768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Měsíc 48"/>
          <p:cNvSpPr/>
          <p:nvPr/>
        </p:nvSpPr>
        <p:spPr>
          <a:xfrm>
            <a:off x="2195736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Měsíc 49"/>
          <p:cNvSpPr/>
          <p:nvPr/>
        </p:nvSpPr>
        <p:spPr>
          <a:xfrm>
            <a:off x="1907704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Měsíc 50"/>
          <p:cNvSpPr/>
          <p:nvPr/>
        </p:nvSpPr>
        <p:spPr>
          <a:xfrm>
            <a:off x="1619672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Měsíc 51"/>
          <p:cNvSpPr/>
          <p:nvPr/>
        </p:nvSpPr>
        <p:spPr>
          <a:xfrm>
            <a:off x="1259632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Měsíc 52"/>
          <p:cNvSpPr/>
          <p:nvPr/>
        </p:nvSpPr>
        <p:spPr>
          <a:xfrm>
            <a:off x="971600" y="5445224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Měsíc 53"/>
          <p:cNvSpPr/>
          <p:nvPr/>
        </p:nvSpPr>
        <p:spPr>
          <a:xfrm>
            <a:off x="611560" y="6021288"/>
            <a:ext cx="288032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Měsíc 54"/>
          <p:cNvSpPr/>
          <p:nvPr/>
        </p:nvSpPr>
        <p:spPr>
          <a:xfrm>
            <a:off x="179512" y="5445224"/>
            <a:ext cx="355104" cy="648072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93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2627784" y="5445224"/>
            <a:ext cx="2147233" cy="74142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9</a:t>
            </a:r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 – 5 = 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23528" y="5445224"/>
            <a:ext cx="2109282" cy="7200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9 – 2 = 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88640"/>
            <a:ext cx="7264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Pod znázornění vlož příklad. Za = doplň výsledek.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1520" y="692696"/>
            <a:ext cx="6768752" cy="93158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23528" y="2928714"/>
            <a:ext cx="6768752" cy="860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876256" y="5373216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accent3">
                    <a:lumMod val="50000"/>
                  </a:schemeClr>
                </a:solidFill>
              </a:rPr>
              <a:t>4</a:t>
            </a:r>
            <a:endParaRPr lang="cs-CZ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724128" y="5373216"/>
            <a:ext cx="914400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accent3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8" name="Slunce 17"/>
          <p:cNvSpPr/>
          <p:nvPr/>
        </p:nvSpPr>
        <p:spPr>
          <a:xfrm>
            <a:off x="971600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unce 18"/>
          <p:cNvSpPr/>
          <p:nvPr/>
        </p:nvSpPr>
        <p:spPr>
          <a:xfrm>
            <a:off x="1043608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467544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1691680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1691680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Slunce 28"/>
          <p:cNvSpPr/>
          <p:nvPr/>
        </p:nvSpPr>
        <p:spPr>
          <a:xfrm>
            <a:off x="2411760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inus 5"/>
          <p:cNvSpPr/>
          <p:nvPr/>
        </p:nvSpPr>
        <p:spPr>
          <a:xfrm>
            <a:off x="-1044624" y="4653136"/>
            <a:ext cx="10873208" cy="914400"/>
          </a:xfrm>
          <a:prstGeom prst="mathMinus">
            <a:avLst>
              <a:gd name="adj1" fmla="val 2388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Slunce 27"/>
          <p:cNvSpPr/>
          <p:nvPr/>
        </p:nvSpPr>
        <p:spPr>
          <a:xfrm>
            <a:off x="395536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Slunce 29"/>
          <p:cNvSpPr/>
          <p:nvPr/>
        </p:nvSpPr>
        <p:spPr>
          <a:xfrm>
            <a:off x="2339752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Slunce 30"/>
          <p:cNvSpPr/>
          <p:nvPr/>
        </p:nvSpPr>
        <p:spPr>
          <a:xfrm>
            <a:off x="2987824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Slunce 31"/>
          <p:cNvSpPr/>
          <p:nvPr/>
        </p:nvSpPr>
        <p:spPr>
          <a:xfrm>
            <a:off x="3635896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Slunce 32"/>
          <p:cNvSpPr/>
          <p:nvPr/>
        </p:nvSpPr>
        <p:spPr>
          <a:xfrm>
            <a:off x="3707904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Slunce 33"/>
          <p:cNvSpPr/>
          <p:nvPr/>
        </p:nvSpPr>
        <p:spPr>
          <a:xfrm>
            <a:off x="3059832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16416" y="5949280"/>
            <a:ext cx="592832" cy="592832"/>
          </a:xfrm>
          <a:prstGeom prst="rect">
            <a:avLst/>
          </a:prstGeom>
        </p:spPr>
      </p:pic>
      <p:sp>
        <p:nvSpPr>
          <p:cNvPr id="40" name="Slunce 39"/>
          <p:cNvSpPr/>
          <p:nvPr/>
        </p:nvSpPr>
        <p:spPr>
          <a:xfrm>
            <a:off x="4283968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Slunce 40"/>
          <p:cNvSpPr/>
          <p:nvPr/>
        </p:nvSpPr>
        <p:spPr>
          <a:xfrm>
            <a:off x="4355976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Slunce 101"/>
          <p:cNvSpPr/>
          <p:nvPr/>
        </p:nvSpPr>
        <p:spPr>
          <a:xfrm>
            <a:off x="4860032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Slunce 102"/>
          <p:cNvSpPr/>
          <p:nvPr/>
        </p:nvSpPr>
        <p:spPr>
          <a:xfrm>
            <a:off x="5004048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Slunce 41"/>
          <p:cNvSpPr/>
          <p:nvPr/>
        </p:nvSpPr>
        <p:spPr>
          <a:xfrm>
            <a:off x="5436096" y="90872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Slunce 42"/>
          <p:cNvSpPr/>
          <p:nvPr/>
        </p:nvSpPr>
        <p:spPr>
          <a:xfrm>
            <a:off x="5580112" y="3068960"/>
            <a:ext cx="508083" cy="57705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nice 26"/>
          <p:cNvCxnSpPr/>
          <p:nvPr/>
        </p:nvCxnSpPr>
        <p:spPr>
          <a:xfrm flipV="1">
            <a:off x="5364088" y="908720"/>
            <a:ext cx="781134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26"/>
          <p:cNvCxnSpPr/>
          <p:nvPr/>
        </p:nvCxnSpPr>
        <p:spPr>
          <a:xfrm flipV="1">
            <a:off x="4788024" y="836712"/>
            <a:ext cx="720080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V="1">
            <a:off x="4211960" y="836712"/>
            <a:ext cx="720080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26"/>
          <p:cNvCxnSpPr/>
          <p:nvPr/>
        </p:nvCxnSpPr>
        <p:spPr>
          <a:xfrm flipV="1">
            <a:off x="3563888" y="908720"/>
            <a:ext cx="720080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26"/>
          <p:cNvCxnSpPr/>
          <p:nvPr/>
        </p:nvCxnSpPr>
        <p:spPr>
          <a:xfrm flipV="1">
            <a:off x="2915816" y="908720"/>
            <a:ext cx="709126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26"/>
          <p:cNvCxnSpPr/>
          <p:nvPr/>
        </p:nvCxnSpPr>
        <p:spPr>
          <a:xfrm flipV="1">
            <a:off x="5508104" y="3068960"/>
            <a:ext cx="781134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V="1">
            <a:off x="4860032" y="3068960"/>
            <a:ext cx="781134" cy="576064"/>
          </a:xfrm>
          <a:prstGeom prst="line">
            <a:avLst/>
          </a:prstGeom>
          <a:ln w="762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4400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251520" y="620688"/>
            <a:ext cx="4608512" cy="64807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8" name="Vývojový diagram: spojnice 31"/>
          <p:cNvSpPr/>
          <p:nvPr/>
        </p:nvSpPr>
        <p:spPr>
          <a:xfrm>
            <a:off x="3347864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491880" y="4797152"/>
            <a:ext cx="2402219" cy="64807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9 – 2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95536" y="4797152"/>
            <a:ext cx="2423121" cy="683271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b="1" dirty="0">
                <a:solidFill>
                  <a:schemeClr val="tx1"/>
                </a:solidFill>
              </a:rPr>
              <a:t>9</a:t>
            </a:r>
            <a:r>
              <a:rPr lang="cs-CZ" sz="4400" b="1" dirty="0" smtClean="0">
                <a:solidFill>
                  <a:schemeClr val="tx1"/>
                </a:solidFill>
              </a:rPr>
              <a:t> – 7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79512" y="2708920"/>
            <a:ext cx="4680520" cy="64807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400" b="1" dirty="0">
              <a:solidFill>
                <a:schemeClr val="tx1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 flipV="1">
            <a:off x="361220" y="2492896"/>
            <a:ext cx="7451140" cy="22651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 flipV="1">
            <a:off x="7812360" y="620688"/>
            <a:ext cx="72008" cy="5400599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179512" y="4509120"/>
            <a:ext cx="7632848" cy="72008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8351912" y="1916832"/>
            <a:ext cx="792088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sz="44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271346" y="771704"/>
            <a:ext cx="670100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sz="4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303977" y="3017140"/>
            <a:ext cx="736350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sz="44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192902" y="4218676"/>
            <a:ext cx="705000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sz="4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0" y="0"/>
            <a:ext cx="63863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Pod </a:t>
            </a:r>
            <a:r>
              <a:rPr lang="cs-CZ" sz="2400" dirty="0">
                <a:solidFill>
                  <a:srgbClr val="FF0000"/>
                </a:solidFill>
              </a:rPr>
              <a:t>znázornění </a:t>
            </a:r>
            <a:r>
              <a:rPr lang="cs-CZ" sz="2400" dirty="0" smtClean="0">
                <a:solidFill>
                  <a:srgbClr val="FF0000"/>
                </a:solidFill>
              </a:rPr>
              <a:t>přilož příklad, pak doplň výsledek.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8" name="Vývojový diagram: spojnice 27"/>
          <p:cNvSpPr/>
          <p:nvPr/>
        </p:nvSpPr>
        <p:spPr>
          <a:xfrm>
            <a:off x="827584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spojnice 28"/>
          <p:cNvSpPr/>
          <p:nvPr/>
        </p:nvSpPr>
        <p:spPr>
          <a:xfrm>
            <a:off x="1331640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spojnice 29"/>
          <p:cNvSpPr/>
          <p:nvPr/>
        </p:nvSpPr>
        <p:spPr>
          <a:xfrm>
            <a:off x="1835696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ývojový diagram: spojnice 32"/>
          <p:cNvSpPr/>
          <p:nvPr/>
        </p:nvSpPr>
        <p:spPr>
          <a:xfrm>
            <a:off x="2339752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Vývojový diagram: spojnice 48"/>
          <p:cNvSpPr/>
          <p:nvPr/>
        </p:nvSpPr>
        <p:spPr>
          <a:xfrm>
            <a:off x="8100392" y="332656"/>
            <a:ext cx="842404" cy="757139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55" name="Vývojový diagram: spojnice 54"/>
          <p:cNvSpPr/>
          <p:nvPr/>
        </p:nvSpPr>
        <p:spPr>
          <a:xfrm>
            <a:off x="8100392" y="1412776"/>
            <a:ext cx="842404" cy="757139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2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63" name="Vývojový diagram: spojnice 31"/>
          <p:cNvSpPr/>
          <p:nvPr/>
        </p:nvSpPr>
        <p:spPr>
          <a:xfrm>
            <a:off x="3347864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31"/>
          <p:cNvSpPr/>
          <p:nvPr/>
        </p:nvSpPr>
        <p:spPr>
          <a:xfrm>
            <a:off x="2843808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Vývojový diagram: spojnice 31"/>
          <p:cNvSpPr/>
          <p:nvPr/>
        </p:nvSpPr>
        <p:spPr>
          <a:xfrm>
            <a:off x="2843808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Vývojový diagram: spojnice 31"/>
          <p:cNvSpPr/>
          <p:nvPr/>
        </p:nvSpPr>
        <p:spPr>
          <a:xfrm>
            <a:off x="2339752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Vývojový diagram: spojnice 31"/>
          <p:cNvSpPr/>
          <p:nvPr/>
        </p:nvSpPr>
        <p:spPr>
          <a:xfrm>
            <a:off x="1835696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Vývojový diagram: spojnice 31"/>
          <p:cNvSpPr/>
          <p:nvPr/>
        </p:nvSpPr>
        <p:spPr>
          <a:xfrm>
            <a:off x="1331640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Vývojový diagram: spojnice 31"/>
          <p:cNvSpPr/>
          <p:nvPr/>
        </p:nvSpPr>
        <p:spPr>
          <a:xfrm>
            <a:off x="827584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Vývojový diagram: spojnice 31"/>
          <p:cNvSpPr/>
          <p:nvPr/>
        </p:nvSpPr>
        <p:spPr>
          <a:xfrm>
            <a:off x="323528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6" name="Přímá spojnice 45"/>
          <p:cNvCxnSpPr/>
          <p:nvPr/>
        </p:nvCxnSpPr>
        <p:spPr>
          <a:xfrm flipV="1">
            <a:off x="2771800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flipV="1">
            <a:off x="3203848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16416" y="6021288"/>
            <a:ext cx="611560" cy="611560"/>
          </a:xfrm>
          <a:prstGeom prst="rect">
            <a:avLst/>
          </a:prstGeom>
        </p:spPr>
      </p:pic>
      <p:sp>
        <p:nvSpPr>
          <p:cNvPr id="60" name="Vývojový diagram: spojnice 31"/>
          <p:cNvSpPr/>
          <p:nvPr/>
        </p:nvSpPr>
        <p:spPr>
          <a:xfrm>
            <a:off x="4427984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Vývojový diagram: spojnice 32"/>
          <p:cNvSpPr/>
          <p:nvPr/>
        </p:nvSpPr>
        <p:spPr>
          <a:xfrm>
            <a:off x="3923928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Vývojový diagram: spojnice 32"/>
          <p:cNvSpPr/>
          <p:nvPr/>
        </p:nvSpPr>
        <p:spPr>
          <a:xfrm>
            <a:off x="3851920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5" name="Přímá spojnice 44"/>
          <p:cNvCxnSpPr/>
          <p:nvPr/>
        </p:nvCxnSpPr>
        <p:spPr>
          <a:xfrm flipV="1">
            <a:off x="3707904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V="1">
            <a:off x="3779912" y="2852936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Vývojový diagram: spojnice 31"/>
          <p:cNvSpPr/>
          <p:nvPr/>
        </p:nvSpPr>
        <p:spPr>
          <a:xfrm>
            <a:off x="4355976" y="83671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Vývojový diagram: spojnice 31"/>
          <p:cNvSpPr/>
          <p:nvPr/>
        </p:nvSpPr>
        <p:spPr>
          <a:xfrm>
            <a:off x="323528" y="2852936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8" name="Přímá spojnice 46"/>
          <p:cNvCxnSpPr/>
          <p:nvPr/>
        </p:nvCxnSpPr>
        <p:spPr>
          <a:xfrm flipV="1">
            <a:off x="4211960" y="2852936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V="1">
            <a:off x="4211960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5"/>
          <p:cNvCxnSpPr/>
          <p:nvPr/>
        </p:nvCxnSpPr>
        <p:spPr>
          <a:xfrm flipV="1">
            <a:off x="1331640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5"/>
          <p:cNvCxnSpPr/>
          <p:nvPr/>
        </p:nvCxnSpPr>
        <p:spPr>
          <a:xfrm flipV="1">
            <a:off x="1763688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5"/>
          <p:cNvCxnSpPr/>
          <p:nvPr/>
        </p:nvCxnSpPr>
        <p:spPr>
          <a:xfrm flipV="1">
            <a:off x="2267744" y="76470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658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395536" y="3140968"/>
            <a:ext cx="5760640" cy="64807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95536" y="980728"/>
            <a:ext cx="5544616" cy="648072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3" name="Vývojový diagram: spojnice 31"/>
          <p:cNvSpPr/>
          <p:nvPr/>
        </p:nvSpPr>
        <p:spPr>
          <a:xfrm>
            <a:off x="1691680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ývojový diagram: spojnice 31"/>
          <p:cNvSpPr/>
          <p:nvPr/>
        </p:nvSpPr>
        <p:spPr>
          <a:xfrm>
            <a:off x="1187624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spojnice 31"/>
          <p:cNvSpPr/>
          <p:nvPr/>
        </p:nvSpPr>
        <p:spPr>
          <a:xfrm>
            <a:off x="3851920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nice 31"/>
          <p:cNvSpPr/>
          <p:nvPr/>
        </p:nvSpPr>
        <p:spPr>
          <a:xfrm>
            <a:off x="611560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31"/>
          <p:cNvSpPr/>
          <p:nvPr/>
        </p:nvSpPr>
        <p:spPr>
          <a:xfrm>
            <a:off x="3275856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42"/>
          <p:cNvCxnSpPr/>
          <p:nvPr/>
        </p:nvCxnSpPr>
        <p:spPr>
          <a:xfrm flipV="1">
            <a:off x="3779912" y="1052736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Vývojový diagram: spojnice 31"/>
          <p:cNvSpPr/>
          <p:nvPr/>
        </p:nvSpPr>
        <p:spPr>
          <a:xfrm>
            <a:off x="2267744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nice 31"/>
          <p:cNvSpPr/>
          <p:nvPr/>
        </p:nvSpPr>
        <p:spPr>
          <a:xfrm>
            <a:off x="2771800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30"/>
          <p:cNvSpPr/>
          <p:nvPr/>
        </p:nvSpPr>
        <p:spPr>
          <a:xfrm>
            <a:off x="3347864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31"/>
          <p:cNvSpPr/>
          <p:nvPr/>
        </p:nvSpPr>
        <p:spPr>
          <a:xfrm>
            <a:off x="1043608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41"/>
          <p:cNvSpPr/>
          <p:nvPr/>
        </p:nvSpPr>
        <p:spPr>
          <a:xfrm>
            <a:off x="4499992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spojnice 53"/>
          <p:cNvSpPr/>
          <p:nvPr/>
        </p:nvSpPr>
        <p:spPr>
          <a:xfrm>
            <a:off x="2771800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55"/>
          <p:cNvSpPr/>
          <p:nvPr/>
        </p:nvSpPr>
        <p:spPr>
          <a:xfrm>
            <a:off x="2195736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31"/>
          <p:cNvSpPr/>
          <p:nvPr/>
        </p:nvSpPr>
        <p:spPr>
          <a:xfrm>
            <a:off x="539552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31"/>
          <p:cNvSpPr/>
          <p:nvPr/>
        </p:nvSpPr>
        <p:spPr>
          <a:xfrm>
            <a:off x="1619672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11"/>
          <p:cNvCxnSpPr/>
          <p:nvPr/>
        </p:nvCxnSpPr>
        <p:spPr>
          <a:xfrm flipV="1">
            <a:off x="251520" y="2780928"/>
            <a:ext cx="7451140" cy="22651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11"/>
          <p:cNvCxnSpPr/>
          <p:nvPr/>
        </p:nvCxnSpPr>
        <p:spPr>
          <a:xfrm flipV="1">
            <a:off x="467544" y="5229200"/>
            <a:ext cx="7451140" cy="22651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Vývojový diagram: spojnice 31"/>
          <p:cNvSpPr/>
          <p:nvPr/>
        </p:nvSpPr>
        <p:spPr>
          <a:xfrm>
            <a:off x="3923928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spojnice 31"/>
          <p:cNvSpPr/>
          <p:nvPr/>
        </p:nvSpPr>
        <p:spPr>
          <a:xfrm>
            <a:off x="4499992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52"/>
          <p:cNvCxnSpPr/>
          <p:nvPr/>
        </p:nvCxnSpPr>
        <p:spPr>
          <a:xfrm flipV="1">
            <a:off x="4427984" y="1052736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46"/>
          <p:cNvCxnSpPr/>
          <p:nvPr/>
        </p:nvCxnSpPr>
        <p:spPr>
          <a:xfrm flipV="1">
            <a:off x="4427984" y="328498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16"/>
          <p:cNvCxnSpPr/>
          <p:nvPr/>
        </p:nvCxnSpPr>
        <p:spPr>
          <a:xfrm flipV="1">
            <a:off x="8028384" y="620690"/>
            <a:ext cx="0" cy="5472606"/>
          </a:xfrm>
          <a:prstGeom prst="line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délník 28"/>
          <p:cNvSpPr/>
          <p:nvPr/>
        </p:nvSpPr>
        <p:spPr>
          <a:xfrm>
            <a:off x="467544" y="5733256"/>
            <a:ext cx="2251223" cy="72167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b="1" dirty="0">
                <a:solidFill>
                  <a:schemeClr val="tx1"/>
                </a:solidFill>
              </a:rPr>
              <a:t>9</a:t>
            </a:r>
            <a:r>
              <a:rPr lang="cs-CZ" sz="4400" b="1" dirty="0" smtClean="0">
                <a:solidFill>
                  <a:schemeClr val="tx1"/>
                </a:solidFill>
              </a:rPr>
              <a:t> – 6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3347864" y="5661248"/>
            <a:ext cx="2219708" cy="72167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9 – </a:t>
            </a:r>
            <a:r>
              <a:rPr lang="cs-CZ" sz="4400" b="1" dirty="0">
                <a:solidFill>
                  <a:schemeClr val="tx1"/>
                </a:solidFill>
              </a:rPr>
              <a:t>3</a:t>
            </a:r>
            <a:r>
              <a:rPr lang="cs-CZ" sz="4400" b="1" dirty="0" smtClean="0">
                <a:solidFill>
                  <a:schemeClr val="tx1"/>
                </a:solidFill>
              </a:rPr>
              <a:t> =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31" name="Vývojový diagram: spojnice 51"/>
          <p:cNvSpPr/>
          <p:nvPr/>
        </p:nvSpPr>
        <p:spPr>
          <a:xfrm>
            <a:off x="8100392" y="3645024"/>
            <a:ext cx="842404" cy="757139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32" name="Vývojový diagram: spojnice 49"/>
          <p:cNvSpPr/>
          <p:nvPr/>
        </p:nvSpPr>
        <p:spPr>
          <a:xfrm>
            <a:off x="8172400" y="1484784"/>
            <a:ext cx="842404" cy="757139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395536" y="18864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Zkus to znovu.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4" name="Vývojový diagram: spojnice 31"/>
          <p:cNvSpPr/>
          <p:nvPr/>
        </p:nvSpPr>
        <p:spPr>
          <a:xfrm>
            <a:off x="5076056" y="1124744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spojnice 31"/>
          <p:cNvSpPr/>
          <p:nvPr/>
        </p:nvSpPr>
        <p:spPr>
          <a:xfrm>
            <a:off x="5004048" y="3356992"/>
            <a:ext cx="358140" cy="2981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8" name="Přímá spojnice 50"/>
          <p:cNvCxnSpPr/>
          <p:nvPr/>
        </p:nvCxnSpPr>
        <p:spPr>
          <a:xfrm flipV="1">
            <a:off x="4932040" y="1052736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46"/>
          <p:cNvCxnSpPr/>
          <p:nvPr/>
        </p:nvCxnSpPr>
        <p:spPr>
          <a:xfrm flipV="1">
            <a:off x="4860032" y="328498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46"/>
          <p:cNvCxnSpPr/>
          <p:nvPr/>
        </p:nvCxnSpPr>
        <p:spPr>
          <a:xfrm flipV="1">
            <a:off x="2123728" y="328498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46"/>
          <p:cNvCxnSpPr/>
          <p:nvPr/>
        </p:nvCxnSpPr>
        <p:spPr>
          <a:xfrm flipV="1">
            <a:off x="2699792" y="328498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46"/>
          <p:cNvCxnSpPr/>
          <p:nvPr/>
        </p:nvCxnSpPr>
        <p:spPr>
          <a:xfrm flipV="1">
            <a:off x="3203848" y="328498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46"/>
          <p:cNvCxnSpPr/>
          <p:nvPr/>
        </p:nvCxnSpPr>
        <p:spPr>
          <a:xfrm flipV="1">
            <a:off x="3851920" y="3284984"/>
            <a:ext cx="599315" cy="43317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388424" y="5805264"/>
            <a:ext cx="576064" cy="576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Drawing</Type>
  <ChoicesCount>0</ChoicesCount>
  <Orientation>Left</Orientation>
</Layout>
</file>

<file path=customXml/item2.xml><?xml version="1.0" encoding="utf-8"?>
<Layout>
  <Type>MultipleChoice</Type>
  <ChoicesCount>4</ChoicesCount>
  <Orientation>Left</Orientation>
</Layout>
</file>

<file path=customXml/itemProps1.xml><?xml version="1.0" encoding="utf-8"?>
<ds:datastoreItem xmlns:ds="http://schemas.openxmlformats.org/officeDocument/2006/customXml" ds:itemID="{AAD1C82A-AB8C-4178-99AE-950A16AD8008}">
  <ds:schemaRefs/>
</ds:datastoreItem>
</file>

<file path=customXml/itemProps2.xml><?xml version="1.0" encoding="utf-8"?>
<ds:datastoreItem xmlns:ds="http://schemas.openxmlformats.org/officeDocument/2006/customXml" ds:itemID="{29C6A2B9-D4BC-413D-9BD6-8C205420A6C6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662</TotalTime>
  <Words>337</Words>
  <Application>Microsoft Office PowerPoint</Application>
  <PresentationFormat>Předvádění na obrazovce (4:3)</PresentationFormat>
  <Paragraphs>76</Paragraphs>
  <Slides>12</Slides>
  <Notes>3</Notes>
  <HiddenSlides>1</HiddenSlides>
  <MMClips>9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  <vt:variant>
        <vt:lpstr>Vlastní prezentace</vt:lpstr>
      </vt:variant>
      <vt:variant>
        <vt:i4>2</vt:i4>
      </vt:variant>
    </vt:vector>
  </HeadingPairs>
  <TitlesOfParts>
    <vt:vector size="15" baseType="lpstr">
      <vt:lpstr>Motiv systému Office</vt:lpstr>
      <vt:lpstr>Odčítání v oboru do 9 VY_32_INOVACE_3C_12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105</cp:revision>
  <dcterms:created xsi:type="dcterms:W3CDTF">2011-02-01T19:13:05Z</dcterms:created>
  <dcterms:modified xsi:type="dcterms:W3CDTF">2013-01-21T12:29:05Z</dcterms:modified>
</cp:coreProperties>
</file>