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6"/>
  </p:notesMasterIdLst>
  <p:sldIdLst>
    <p:sldId id="274" r:id="rId4"/>
    <p:sldId id="275" r:id="rId5"/>
    <p:sldId id="261" r:id="rId6"/>
    <p:sldId id="262" r:id="rId7"/>
    <p:sldId id="279" r:id="rId8"/>
    <p:sldId id="280" r:id="rId9"/>
    <p:sldId id="269" r:id="rId10"/>
    <p:sldId id="268" r:id="rId11"/>
    <p:sldId id="271" r:id="rId12"/>
    <p:sldId id="272" r:id="rId13"/>
    <p:sldId id="278" r:id="rId14"/>
    <p:sldId id="277" r:id="rId15"/>
  </p:sldIdLst>
  <p:sldSz cx="9144000" cy="6858000" type="screen4x3"/>
  <p:notesSz cx="6858000" cy="9144000"/>
  <p:custShowLst>
    <p:custShow name="Vlastní prezentace _ ukázka" id="0">
      <p:sldLst/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Odčítání v oboru do 10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VY_32_INOVACE_3C_15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Matematika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Odčítání v oboru do 10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jednotlivých pracovních listech je vždy zadání.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Nejprve žáci počítají po jedné a přesunují  správný počet do rámečků. Na dalších pracovních listech žáci přesouvají vypočítaný příklad pod rámeček se znázorněním. . V následující části odčítají v oboru do 10 pomocí názoru.                Na posledních listech žáci pracují stejným způsobem, jen výpočet musejí doplnit přetažením čísla za =.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každý správně dokončený úkol si žáci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prosinec2011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</a:t>
                      </a:r>
                      <a:r>
                        <a:rPr lang="cs-CZ" sz="1400" kern="12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6084168" y="1052736"/>
            <a:ext cx="2664296" cy="344998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9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03848" y="1052736"/>
            <a:ext cx="2710626" cy="34499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51519" y="1052736"/>
            <a:ext cx="2700559" cy="34499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6509" y="188640"/>
            <a:ext cx="479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Vlož správný počet do rámečků.</a:t>
            </a:r>
            <a:endParaRPr lang="cs-CZ" sz="2800" dirty="0"/>
          </a:p>
        </p:txBody>
      </p:sp>
      <p:sp>
        <p:nvSpPr>
          <p:cNvPr id="20" name="Rovnoramenný trojúhelník 19"/>
          <p:cNvSpPr/>
          <p:nvPr/>
        </p:nvSpPr>
        <p:spPr>
          <a:xfrm>
            <a:off x="32352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11876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2051720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29878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>
            <a:off x="251520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>
            <a:off x="1187624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Rovnoramenný trojúhelník 25"/>
          <p:cNvSpPr/>
          <p:nvPr/>
        </p:nvSpPr>
        <p:spPr>
          <a:xfrm>
            <a:off x="2051720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3059832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Rovnoramenný trojúhelník 27"/>
          <p:cNvSpPr/>
          <p:nvPr/>
        </p:nvSpPr>
        <p:spPr>
          <a:xfrm>
            <a:off x="392392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Rovnoramenný trojúhelník 28"/>
          <p:cNvSpPr/>
          <p:nvPr/>
        </p:nvSpPr>
        <p:spPr>
          <a:xfrm>
            <a:off x="3995936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>
            <a:off x="47880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>
            <a:off x="572412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Rovnoramenný trojúhelník 31"/>
          <p:cNvSpPr/>
          <p:nvPr/>
        </p:nvSpPr>
        <p:spPr>
          <a:xfrm>
            <a:off x="4932040" y="5301208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Rovnoramenný trojúhelník 32"/>
          <p:cNvSpPr/>
          <p:nvPr/>
        </p:nvSpPr>
        <p:spPr>
          <a:xfrm>
            <a:off x="5796136" y="5301208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Rovnoramenný trojúhelník 33"/>
          <p:cNvSpPr/>
          <p:nvPr/>
        </p:nvSpPr>
        <p:spPr>
          <a:xfrm>
            <a:off x="65882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Rovnoramenný trojúhelník 34"/>
          <p:cNvSpPr/>
          <p:nvPr/>
        </p:nvSpPr>
        <p:spPr>
          <a:xfrm>
            <a:off x="6660232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Rovnoramenný trojúhelník 35"/>
          <p:cNvSpPr/>
          <p:nvPr/>
        </p:nvSpPr>
        <p:spPr>
          <a:xfrm>
            <a:off x="7380312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678016"/>
            <a:ext cx="576064" cy="576064"/>
          </a:xfrm>
          <a:prstGeom prst="rect">
            <a:avLst/>
          </a:prstGeom>
        </p:spPr>
      </p:pic>
      <p:sp>
        <p:nvSpPr>
          <p:cNvPr id="38" name="Rovnoramenný trojúhelník 37"/>
          <p:cNvSpPr/>
          <p:nvPr/>
        </p:nvSpPr>
        <p:spPr>
          <a:xfrm>
            <a:off x="824440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ovnoramenný trojúhelník 38"/>
          <p:cNvSpPr/>
          <p:nvPr/>
        </p:nvSpPr>
        <p:spPr>
          <a:xfrm>
            <a:off x="2051720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Rovnoramenný trojúhelník 39"/>
          <p:cNvSpPr/>
          <p:nvPr/>
        </p:nvSpPr>
        <p:spPr>
          <a:xfrm>
            <a:off x="1187624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Rovnoramenný trojúhelník 40"/>
          <p:cNvSpPr/>
          <p:nvPr/>
        </p:nvSpPr>
        <p:spPr>
          <a:xfrm>
            <a:off x="251520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ovnoramenný trojúhelník 41"/>
          <p:cNvSpPr/>
          <p:nvPr/>
        </p:nvSpPr>
        <p:spPr>
          <a:xfrm>
            <a:off x="3995936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Rovnoramenný trojúhelník 42"/>
          <p:cNvSpPr/>
          <p:nvPr/>
        </p:nvSpPr>
        <p:spPr>
          <a:xfrm>
            <a:off x="3059832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10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23529" y="4149080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94305"/>
            <a:ext cx="3201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Zkus to ještě jednou.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323529" y="717525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9" y="1916832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3068960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23529" y="5212755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>
                <a:solidFill>
                  <a:schemeClr val="accent6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13" name="Vývojový diagram: spojnice 12"/>
          <p:cNvSpPr/>
          <p:nvPr/>
        </p:nvSpPr>
        <p:spPr>
          <a:xfrm>
            <a:off x="6660232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8100392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7452320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5868144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6660232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8172400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5940152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8028384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7452320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8100392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6660232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7380312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8028384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6732240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nice 33"/>
          <p:cNvSpPr/>
          <p:nvPr/>
        </p:nvSpPr>
        <p:spPr>
          <a:xfrm>
            <a:off x="7380312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nice 21"/>
          <p:cNvSpPr/>
          <p:nvPr/>
        </p:nvSpPr>
        <p:spPr>
          <a:xfrm>
            <a:off x="7452320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nice 21"/>
          <p:cNvSpPr/>
          <p:nvPr/>
        </p:nvSpPr>
        <p:spPr>
          <a:xfrm>
            <a:off x="6660232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nice 21"/>
          <p:cNvSpPr/>
          <p:nvPr/>
        </p:nvSpPr>
        <p:spPr>
          <a:xfrm>
            <a:off x="5940152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nice 21"/>
          <p:cNvSpPr/>
          <p:nvPr/>
        </p:nvSpPr>
        <p:spPr>
          <a:xfrm>
            <a:off x="5940152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nice 21"/>
          <p:cNvSpPr/>
          <p:nvPr/>
        </p:nvSpPr>
        <p:spPr>
          <a:xfrm>
            <a:off x="5940152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nice 21"/>
          <p:cNvSpPr/>
          <p:nvPr/>
        </p:nvSpPr>
        <p:spPr>
          <a:xfrm>
            <a:off x="5940152" y="40770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592832" cy="592832"/>
          </a:xfrm>
          <a:prstGeom prst="rect">
            <a:avLst/>
          </a:prstGeom>
        </p:spPr>
      </p:pic>
      <p:sp>
        <p:nvSpPr>
          <p:cNvPr id="42" name="Vývojový diagram: spojnice 21"/>
          <p:cNvSpPr/>
          <p:nvPr/>
        </p:nvSpPr>
        <p:spPr>
          <a:xfrm>
            <a:off x="6732240" y="40770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nice 21"/>
          <p:cNvSpPr/>
          <p:nvPr/>
        </p:nvSpPr>
        <p:spPr>
          <a:xfrm>
            <a:off x="7524328" y="40770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nice 21"/>
          <p:cNvSpPr/>
          <p:nvPr/>
        </p:nvSpPr>
        <p:spPr>
          <a:xfrm>
            <a:off x="8172400" y="40770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spojnice 21"/>
          <p:cNvSpPr/>
          <p:nvPr/>
        </p:nvSpPr>
        <p:spPr>
          <a:xfrm>
            <a:off x="5940152" y="47971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21"/>
          <p:cNvSpPr/>
          <p:nvPr/>
        </p:nvSpPr>
        <p:spPr>
          <a:xfrm>
            <a:off x="6732240" y="4725144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21"/>
          <p:cNvSpPr/>
          <p:nvPr/>
        </p:nvSpPr>
        <p:spPr>
          <a:xfrm>
            <a:off x="7524328" y="47971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21"/>
          <p:cNvSpPr/>
          <p:nvPr/>
        </p:nvSpPr>
        <p:spPr>
          <a:xfrm>
            <a:off x="8244408" y="47971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21"/>
          <p:cNvSpPr/>
          <p:nvPr/>
        </p:nvSpPr>
        <p:spPr>
          <a:xfrm>
            <a:off x="6012160" y="5445224"/>
            <a:ext cx="504056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9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0"/>
            <a:ext cx="5764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Přiřaď správný příklad pod znázornění.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313858" y="721760"/>
            <a:ext cx="6922438" cy="763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9512" y="2636912"/>
            <a:ext cx="7128792" cy="8050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63888" y="5445224"/>
            <a:ext cx="2520280" cy="7414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 – 1 = </a:t>
            </a:r>
            <a:r>
              <a:rPr lang="cs-CZ" sz="44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9" name="Slunce 18"/>
          <p:cNvSpPr/>
          <p:nvPr/>
        </p:nvSpPr>
        <p:spPr>
          <a:xfrm>
            <a:off x="971600" y="76470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2123728" y="2708920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291581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13025" y="5500631"/>
            <a:ext cx="2402791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10 – 2 = </a:t>
            </a:r>
            <a:r>
              <a:rPr lang="cs-CZ" sz="4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29" name="Slunce 28"/>
          <p:cNvSpPr/>
          <p:nvPr/>
        </p:nvSpPr>
        <p:spPr>
          <a:xfrm>
            <a:off x="3635896" y="2708920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inus 29"/>
          <p:cNvSpPr/>
          <p:nvPr/>
        </p:nvSpPr>
        <p:spPr>
          <a:xfrm>
            <a:off x="-828600" y="4293096"/>
            <a:ext cx="10297143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344588" y="767807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1619672" y="76470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2267744" y="76470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323528" y="2708920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899592" y="2708920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1547664" y="2708920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Slunce 37"/>
          <p:cNvSpPr/>
          <p:nvPr/>
        </p:nvSpPr>
        <p:spPr>
          <a:xfrm>
            <a:off x="4355976" y="2708920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4355976" y="76470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6038056"/>
            <a:ext cx="576064" cy="576064"/>
          </a:xfrm>
          <a:prstGeom prst="rect">
            <a:avLst/>
          </a:prstGeom>
        </p:spPr>
      </p:pic>
      <p:sp>
        <p:nvSpPr>
          <p:cNvPr id="25" name="Slunce 24"/>
          <p:cNvSpPr/>
          <p:nvPr/>
        </p:nvSpPr>
        <p:spPr>
          <a:xfrm>
            <a:off x="2915816" y="2708920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lunce 26"/>
          <p:cNvSpPr/>
          <p:nvPr/>
        </p:nvSpPr>
        <p:spPr>
          <a:xfrm>
            <a:off x="363589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Slunce 36"/>
          <p:cNvSpPr/>
          <p:nvPr/>
        </p:nvSpPr>
        <p:spPr>
          <a:xfrm>
            <a:off x="507605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5076056" y="2708920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Slunce 41"/>
          <p:cNvSpPr/>
          <p:nvPr/>
        </p:nvSpPr>
        <p:spPr>
          <a:xfrm>
            <a:off x="5796136" y="2708920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579613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25"/>
          <p:cNvCxnSpPr/>
          <p:nvPr/>
        </p:nvCxnSpPr>
        <p:spPr>
          <a:xfrm flipV="1">
            <a:off x="5724128" y="2852936"/>
            <a:ext cx="743523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Slunce 43"/>
          <p:cNvSpPr/>
          <p:nvPr/>
        </p:nvSpPr>
        <p:spPr>
          <a:xfrm>
            <a:off x="651621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6516216" y="2708920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9" name="Přímá spojnice 38"/>
          <p:cNvCxnSpPr/>
          <p:nvPr/>
        </p:nvCxnSpPr>
        <p:spPr>
          <a:xfrm flipV="1">
            <a:off x="6516216" y="2852936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6516216" y="90872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36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0"/>
            <a:ext cx="32063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Zkus to ještě jednou: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251520" y="620688"/>
            <a:ext cx="6768752" cy="763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9512" y="2852936"/>
            <a:ext cx="6912768" cy="8050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067944" y="5445224"/>
            <a:ext cx="2520280" cy="7414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 – 4 = </a:t>
            </a:r>
            <a:r>
              <a:rPr lang="cs-CZ" sz="4400" b="1" dirty="0" smtClean="0">
                <a:solidFill>
                  <a:srgbClr val="FF0000"/>
                </a:solidFill>
              </a:rPr>
              <a:t>6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9" name="Slunce 18"/>
          <p:cNvSpPr/>
          <p:nvPr/>
        </p:nvSpPr>
        <p:spPr>
          <a:xfrm>
            <a:off x="899592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2915816" y="292494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3429542" y="663632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13025" y="5500631"/>
            <a:ext cx="2474799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10 – 3 = </a:t>
            </a:r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29" name="Slunce 28"/>
          <p:cNvSpPr/>
          <p:nvPr/>
        </p:nvSpPr>
        <p:spPr>
          <a:xfrm>
            <a:off x="3563888" y="292494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inus 29"/>
          <p:cNvSpPr/>
          <p:nvPr/>
        </p:nvSpPr>
        <p:spPr>
          <a:xfrm>
            <a:off x="-756592" y="4509120"/>
            <a:ext cx="10297143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282250" y="666735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1475656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2771800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323528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971600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2339752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Slunce 37"/>
          <p:cNvSpPr/>
          <p:nvPr/>
        </p:nvSpPr>
        <p:spPr>
          <a:xfrm>
            <a:off x="4355976" y="292494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4211960" y="692696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5894040"/>
            <a:ext cx="648072" cy="648072"/>
          </a:xfrm>
          <a:prstGeom prst="rect">
            <a:avLst/>
          </a:prstGeom>
        </p:spPr>
      </p:pic>
      <p:sp>
        <p:nvSpPr>
          <p:cNvPr id="42" name="Slunce 41"/>
          <p:cNvSpPr/>
          <p:nvPr/>
        </p:nvSpPr>
        <p:spPr>
          <a:xfrm>
            <a:off x="2123728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1691680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Slunce 43"/>
          <p:cNvSpPr/>
          <p:nvPr/>
        </p:nvSpPr>
        <p:spPr>
          <a:xfrm>
            <a:off x="5004048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5076056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lunce 46"/>
          <p:cNvSpPr/>
          <p:nvPr/>
        </p:nvSpPr>
        <p:spPr>
          <a:xfrm>
            <a:off x="5652120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Slunce 45"/>
          <p:cNvSpPr/>
          <p:nvPr/>
        </p:nvSpPr>
        <p:spPr>
          <a:xfrm>
            <a:off x="5652120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31"/>
          <p:cNvCxnSpPr/>
          <p:nvPr/>
        </p:nvCxnSpPr>
        <p:spPr>
          <a:xfrm flipV="1">
            <a:off x="5580112" y="836712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4932040" y="836712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1"/>
          <p:cNvCxnSpPr/>
          <p:nvPr/>
        </p:nvCxnSpPr>
        <p:spPr>
          <a:xfrm flipV="1">
            <a:off x="5580112" y="306896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004048" y="306896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4283968" y="3068960"/>
            <a:ext cx="743523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Slunce 47"/>
          <p:cNvSpPr/>
          <p:nvPr/>
        </p:nvSpPr>
        <p:spPr>
          <a:xfrm>
            <a:off x="6372200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Slunce 48"/>
          <p:cNvSpPr/>
          <p:nvPr/>
        </p:nvSpPr>
        <p:spPr>
          <a:xfrm>
            <a:off x="6372200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31"/>
          <p:cNvCxnSpPr/>
          <p:nvPr/>
        </p:nvCxnSpPr>
        <p:spPr>
          <a:xfrm flipV="1">
            <a:off x="6300192" y="306896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31"/>
          <p:cNvCxnSpPr/>
          <p:nvPr/>
        </p:nvCxnSpPr>
        <p:spPr>
          <a:xfrm flipV="1">
            <a:off x="6228184" y="836712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36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468" y="602839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819" y="2753010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15453" y="3535644"/>
            <a:ext cx="4588595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31602" y="1303396"/>
            <a:ext cx="4572446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1520" y="215062"/>
            <a:ext cx="82809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Počítej pomocí názoru. Nepotřebné měsíce dej do koše.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Doplň správný výsledek.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544" y="1340768"/>
            <a:ext cx="4536504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10 - 3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5536" y="3535644"/>
            <a:ext cx="4608512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10 </a:t>
            </a:r>
            <a:r>
              <a:rPr lang="cs-CZ" sz="4800" b="1" dirty="0">
                <a:solidFill>
                  <a:schemeClr val="tx1"/>
                </a:solidFill>
              </a:rPr>
              <a:t>-</a:t>
            </a:r>
            <a:r>
              <a:rPr lang="cs-CZ" sz="4800" b="1" dirty="0" smtClean="0">
                <a:solidFill>
                  <a:schemeClr val="tx1"/>
                </a:solidFill>
              </a:rPr>
              <a:t> 2 =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8028384" y="2132856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" name="Vývojový diagram: spojnice 8"/>
          <p:cNvSpPr/>
          <p:nvPr/>
        </p:nvSpPr>
        <p:spPr>
          <a:xfrm>
            <a:off x="8028384" y="980728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8</a:t>
            </a:r>
          </a:p>
        </p:txBody>
      </p:sp>
      <p:pic>
        <p:nvPicPr>
          <p:cNvPr id="2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8172400" y="5877272"/>
            <a:ext cx="648072" cy="648072"/>
          </a:xfrm>
          <a:prstGeom prst="rect">
            <a:avLst/>
          </a:prstGeom>
        </p:spPr>
      </p:pic>
      <p:sp>
        <p:nvSpPr>
          <p:cNvPr id="32" name="Měsíc 31"/>
          <p:cNvSpPr/>
          <p:nvPr/>
        </p:nvSpPr>
        <p:spPr>
          <a:xfrm>
            <a:off x="60841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Měsíc 32"/>
          <p:cNvSpPr/>
          <p:nvPr/>
        </p:nvSpPr>
        <p:spPr>
          <a:xfrm>
            <a:off x="2843808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Měsíc 33"/>
          <p:cNvSpPr/>
          <p:nvPr/>
        </p:nvSpPr>
        <p:spPr>
          <a:xfrm>
            <a:off x="313184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Měsíc 34"/>
          <p:cNvSpPr/>
          <p:nvPr/>
        </p:nvSpPr>
        <p:spPr>
          <a:xfrm>
            <a:off x="536408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Měsíc 35"/>
          <p:cNvSpPr/>
          <p:nvPr/>
        </p:nvSpPr>
        <p:spPr>
          <a:xfrm>
            <a:off x="572412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Měsíc 36"/>
          <p:cNvSpPr/>
          <p:nvPr/>
        </p:nvSpPr>
        <p:spPr>
          <a:xfrm>
            <a:off x="392392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Měsíc 37"/>
          <p:cNvSpPr/>
          <p:nvPr/>
        </p:nvSpPr>
        <p:spPr>
          <a:xfrm>
            <a:off x="507605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ěsíc 38"/>
          <p:cNvSpPr/>
          <p:nvPr/>
        </p:nvSpPr>
        <p:spPr>
          <a:xfrm>
            <a:off x="4716016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ěsíc 39"/>
          <p:cNvSpPr/>
          <p:nvPr/>
        </p:nvSpPr>
        <p:spPr>
          <a:xfrm>
            <a:off x="356388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Měsíc 40"/>
          <p:cNvSpPr/>
          <p:nvPr/>
        </p:nvSpPr>
        <p:spPr>
          <a:xfrm>
            <a:off x="435597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Měsíc 41"/>
          <p:cNvSpPr/>
          <p:nvPr/>
        </p:nvSpPr>
        <p:spPr>
          <a:xfrm>
            <a:off x="24837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Měsíc 42"/>
          <p:cNvSpPr/>
          <p:nvPr/>
        </p:nvSpPr>
        <p:spPr>
          <a:xfrm>
            <a:off x="2195736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Měsíc 43"/>
          <p:cNvSpPr/>
          <p:nvPr/>
        </p:nvSpPr>
        <p:spPr>
          <a:xfrm>
            <a:off x="1907704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Měsíc 44"/>
          <p:cNvSpPr/>
          <p:nvPr/>
        </p:nvSpPr>
        <p:spPr>
          <a:xfrm>
            <a:off x="1619672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Měsíc 45"/>
          <p:cNvSpPr/>
          <p:nvPr/>
        </p:nvSpPr>
        <p:spPr>
          <a:xfrm>
            <a:off x="1259632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Měsíc 46"/>
          <p:cNvSpPr/>
          <p:nvPr/>
        </p:nvSpPr>
        <p:spPr>
          <a:xfrm>
            <a:off x="971600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ěsíc 47"/>
          <p:cNvSpPr/>
          <p:nvPr/>
        </p:nvSpPr>
        <p:spPr>
          <a:xfrm>
            <a:off x="61156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Měsíc 48"/>
          <p:cNvSpPr/>
          <p:nvPr/>
        </p:nvSpPr>
        <p:spPr>
          <a:xfrm>
            <a:off x="179512" y="5445224"/>
            <a:ext cx="355104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ěsíc 29"/>
          <p:cNvSpPr/>
          <p:nvPr/>
        </p:nvSpPr>
        <p:spPr>
          <a:xfrm>
            <a:off x="6876256" y="5949280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Měsíc 30"/>
          <p:cNvSpPr/>
          <p:nvPr/>
        </p:nvSpPr>
        <p:spPr>
          <a:xfrm>
            <a:off x="6516216" y="5589240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3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868" y="2826979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19759" y="3257688"/>
            <a:ext cx="3964209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9759" y="1088425"/>
            <a:ext cx="3964209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39552" y="188640"/>
            <a:ext cx="32063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Zkus to ještě jednou: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319759" y="1052090"/>
            <a:ext cx="3964209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10 </a:t>
            </a:r>
            <a:r>
              <a:rPr lang="cs-CZ" sz="4400" b="1" dirty="0">
                <a:solidFill>
                  <a:schemeClr val="tx1"/>
                </a:solidFill>
              </a:rPr>
              <a:t>-</a:t>
            </a:r>
            <a:r>
              <a:rPr lang="cs-CZ" sz="4400" b="1" dirty="0" smtClean="0">
                <a:solidFill>
                  <a:schemeClr val="tx1"/>
                </a:solidFill>
              </a:rPr>
              <a:t> 5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9759" y="3243388"/>
            <a:ext cx="3964209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10 - 6 =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8042968" y="1340768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9" name="Vývojový diagram: spojnice 8"/>
          <p:cNvSpPr/>
          <p:nvPr/>
        </p:nvSpPr>
        <p:spPr>
          <a:xfrm>
            <a:off x="7740352" y="286747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16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176" y="778020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8244408" y="5894040"/>
            <a:ext cx="576064" cy="576064"/>
          </a:xfrm>
          <a:prstGeom prst="rect">
            <a:avLst/>
          </a:prstGeom>
        </p:spPr>
      </p:pic>
      <p:sp>
        <p:nvSpPr>
          <p:cNvPr id="38" name="Měsíc 37"/>
          <p:cNvSpPr/>
          <p:nvPr/>
        </p:nvSpPr>
        <p:spPr>
          <a:xfrm>
            <a:off x="60841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ěsíc 38"/>
          <p:cNvSpPr/>
          <p:nvPr/>
        </p:nvSpPr>
        <p:spPr>
          <a:xfrm>
            <a:off x="2843808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ěsíc 39"/>
          <p:cNvSpPr/>
          <p:nvPr/>
        </p:nvSpPr>
        <p:spPr>
          <a:xfrm>
            <a:off x="313184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Měsíc 40"/>
          <p:cNvSpPr/>
          <p:nvPr/>
        </p:nvSpPr>
        <p:spPr>
          <a:xfrm>
            <a:off x="536408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Měsíc 41"/>
          <p:cNvSpPr/>
          <p:nvPr/>
        </p:nvSpPr>
        <p:spPr>
          <a:xfrm>
            <a:off x="572412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Měsíc 42"/>
          <p:cNvSpPr/>
          <p:nvPr/>
        </p:nvSpPr>
        <p:spPr>
          <a:xfrm>
            <a:off x="392392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Měsíc 43"/>
          <p:cNvSpPr/>
          <p:nvPr/>
        </p:nvSpPr>
        <p:spPr>
          <a:xfrm>
            <a:off x="507605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Měsíc 44"/>
          <p:cNvSpPr/>
          <p:nvPr/>
        </p:nvSpPr>
        <p:spPr>
          <a:xfrm>
            <a:off x="4716016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Měsíc 45"/>
          <p:cNvSpPr/>
          <p:nvPr/>
        </p:nvSpPr>
        <p:spPr>
          <a:xfrm>
            <a:off x="356388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Měsíc 46"/>
          <p:cNvSpPr/>
          <p:nvPr/>
        </p:nvSpPr>
        <p:spPr>
          <a:xfrm>
            <a:off x="435597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ěsíc 47"/>
          <p:cNvSpPr/>
          <p:nvPr/>
        </p:nvSpPr>
        <p:spPr>
          <a:xfrm>
            <a:off x="24837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Měsíc 48"/>
          <p:cNvSpPr/>
          <p:nvPr/>
        </p:nvSpPr>
        <p:spPr>
          <a:xfrm>
            <a:off x="2195736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Měsíc 49"/>
          <p:cNvSpPr/>
          <p:nvPr/>
        </p:nvSpPr>
        <p:spPr>
          <a:xfrm>
            <a:off x="1907704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Měsíc 50"/>
          <p:cNvSpPr/>
          <p:nvPr/>
        </p:nvSpPr>
        <p:spPr>
          <a:xfrm>
            <a:off x="1619672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Měsíc 51"/>
          <p:cNvSpPr/>
          <p:nvPr/>
        </p:nvSpPr>
        <p:spPr>
          <a:xfrm>
            <a:off x="1259632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Měsíc 52"/>
          <p:cNvSpPr/>
          <p:nvPr/>
        </p:nvSpPr>
        <p:spPr>
          <a:xfrm>
            <a:off x="971600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Měsíc 53"/>
          <p:cNvSpPr/>
          <p:nvPr/>
        </p:nvSpPr>
        <p:spPr>
          <a:xfrm>
            <a:off x="61156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Měsíc 54"/>
          <p:cNvSpPr/>
          <p:nvPr/>
        </p:nvSpPr>
        <p:spPr>
          <a:xfrm>
            <a:off x="179512" y="5445224"/>
            <a:ext cx="355104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3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2627784" y="5445224"/>
            <a:ext cx="2147233" cy="7414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 – 5 = 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3528" y="5445224"/>
            <a:ext cx="2109282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10 – 2 = 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88640"/>
            <a:ext cx="6250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 znázornění vlož příklad. Za = doplň výsledek.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51520" y="692696"/>
            <a:ext cx="6768752" cy="9315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23528" y="2928714"/>
            <a:ext cx="6768752" cy="860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876256" y="5373216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5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724128" y="5373216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18" name="Slunce 17"/>
          <p:cNvSpPr/>
          <p:nvPr/>
        </p:nvSpPr>
        <p:spPr>
          <a:xfrm>
            <a:off x="971600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1043608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467544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1691680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1691680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unce 28"/>
          <p:cNvSpPr/>
          <p:nvPr/>
        </p:nvSpPr>
        <p:spPr>
          <a:xfrm>
            <a:off x="2411760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inus 5"/>
          <p:cNvSpPr/>
          <p:nvPr/>
        </p:nvSpPr>
        <p:spPr>
          <a:xfrm>
            <a:off x="-1044624" y="4653136"/>
            <a:ext cx="10873208" cy="914400"/>
          </a:xfrm>
          <a:prstGeom prst="mathMinus">
            <a:avLst>
              <a:gd name="adj1" fmla="val 238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395536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2339752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2987824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unce 31"/>
          <p:cNvSpPr/>
          <p:nvPr/>
        </p:nvSpPr>
        <p:spPr>
          <a:xfrm>
            <a:off x="3635896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3707904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3059832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5949280"/>
            <a:ext cx="592832" cy="592832"/>
          </a:xfrm>
          <a:prstGeom prst="rect">
            <a:avLst/>
          </a:prstGeom>
        </p:spPr>
      </p:pic>
      <p:sp>
        <p:nvSpPr>
          <p:cNvPr id="40" name="Slunce 39"/>
          <p:cNvSpPr/>
          <p:nvPr/>
        </p:nvSpPr>
        <p:spPr>
          <a:xfrm>
            <a:off x="4283968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4355976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Slunce 101"/>
          <p:cNvSpPr/>
          <p:nvPr/>
        </p:nvSpPr>
        <p:spPr>
          <a:xfrm>
            <a:off x="4860032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Slunce 102"/>
          <p:cNvSpPr/>
          <p:nvPr/>
        </p:nvSpPr>
        <p:spPr>
          <a:xfrm>
            <a:off x="5004048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Slunce 41"/>
          <p:cNvSpPr/>
          <p:nvPr/>
        </p:nvSpPr>
        <p:spPr>
          <a:xfrm>
            <a:off x="5436096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5580112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26"/>
          <p:cNvCxnSpPr/>
          <p:nvPr/>
        </p:nvCxnSpPr>
        <p:spPr>
          <a:xfrm flipV="1">
            <a:off x="5364088" y="908720"/>
            <a:ext cx="781134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26"/>
          <p:cNvCxnSpPr/>
          <p:nvPr/>
        </p:nvCxnSpPr>
        <p:spPr>
          <a:xfrm flipV="1">
            <a:off x="4788024" y="836712"/>
            <a:ext cx="720080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4211960" y="836712"/>
            <a:ext cx="720080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26"/>
          <p:cNvCxnSpPr/>
          <p:nvPr/>
        </p:nvCxnSpPr>
        <p:spPr>
          <a:xfrm flipV="1">
            <a:off x="3563888" y="908720"/>
            <a:ext cx="720080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26"/>
          <p:cNvCxnSpPr/>
          <p:nvPr/>
        </p:nvCxnSpPr>
        <p:spPr>
          <a:xfrm flipV="1">
            <a:off x="5508104" y="3068960"/>
            <a:ext cx="781134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Slunce 43"/>
          <p:cNvSpPr/>
          <p:nvPr/>
        </p:nvSpPr>
        <p:spPr>
          <a:xfrm>
            <a:off x="6228184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6300192" y="3140968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25"/>
          <p:cNvCxnSpPr/>
          <p:nvPr/>
        </p:nvCxnSpPr>
        <p:spPr>
          <a:xfrm flipV="1">
            <a:off x="6228184" y="3068960"/>
            <a:ext cx="781134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26"/>
          <p:cNvCxnSpPr/>
          <p:nvPr/>
        </p:nvCxnSpPr>
        <p:spPr>
          <a:xfrm flipV="1">
            <a:off x="6156176" y="908720"/>
            <a:ext cx="709126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40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251520" y="620688"/>
            <a:ext cx="5328592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8" name="Vývojový diagram: spojnice 31"/>
          <p:cNvSpPr/>
          <p:nvPr/>
        </p:nvSpPr>
        <p:spPr>
          <a:xfrm>
            <a:off x="3347864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491880" y="4797152"/>
            <a:ext cx="2402219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10 – 2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4797152"/>
            <a:ext cx="2423121" cy="683271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10 – 7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9512" y="2708920"/>
            <a:ext cx="5472608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361220" y="2492896"/>
            <a:ext cx="7451140" cy="22651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 flipV="1">
            <a:off x="7812360" y="620688"/>
            <a:ext cx="72008" cy="5400599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179512" y="4509120"/>
            <a:ext cx="7632848" cy="72008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8351912" y="1916832"/>
            <a:ext cx="792088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271346" y="771704"/>
            <a:ext cx="67010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303977" y="3017140"/>
            <a:ext cx="73635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192902" y="4218676"/>
            <a:ext cx="70500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0" y="0"/>
            <a:ext cx="63863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 </a:t>
            </a:r>
            <a:r>
              <a:rPr lang="cs-CZ" sz="2400" dirty="0"/>
              <a:t>znázornění </a:t>
            </a:r>
            <a:r>
              <a:rPr lang="cs-CZ" sz="2400" dirty="0" smtClean="0"/>
              <a:t>přilož příklad, pak doplň výsledek.</a:t>
            </a:r>
            <a:endParaRPr lang="cs-CZ" sz="2400" dirty="0"/>
          </a:p>
        </p:txBody>
      </p:sp>
      <p:sp>
        <p:nvSpPr>
          <p:cNvPr id="28" name="Vývojový diagram: spojnice 27"/>
          <p:cNvSpPr/>
          <p:nvPr/>
        </p:nvSpPr>
        <p:spPr>
          <a:xfrm>
            <a:off x="827584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1331640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1835696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2339752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/>
          <p:cNvSpPr/>
          <p:nvPr/>
        </p:nvSpPr>
        <p:spPr>
          <a:xfrm>
            <a:off x="8100392" y="332656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55" name="Vývojový diagram: spojnice 54"/>
          <p:cNvSpPr/>
          <p:nvPr/>
        </p:nvSpPr>
        <p:spPr>
          <a:xfrm>
            <a:off x="8100392" y="1412776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3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3" name="Vývojový diagram: spojnice 31"/>
          <p:cNvSpPr/>
          <p:nvPr/>
        </p:nvSpPr>
        <p:spPr>
          <a:xfrm>
            <a:off x="3347864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31"/>
          <p:cNvSpPr/>
          <p:nvPr/>
        </p:nvSpPr>
        <p:spPr>
          <a:xfrm>
            <a:off x="2843808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Vývojový diagram: spojnice 31"/>
          <p:cNvSpPr/>
          <p:nvPr/>
        </p:nvSpPr>
        <p:spPr>
          <a:xfrm>
            <a:off x="2843808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Vývojový diagram: spojnice 31"/>
          <p:cNvSpPr/>
          <p:nvPr/>
        </p:nvSpPr>
        <p:spPr>
          <a:xfrm>
            <a:off x="2339752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Vývojový diagram: spojnice 31"/>
          <p:cNvSpPr/>
          <p:nvPr/>
        </p:nvSpPr>
        <p:spPr>
          <a:xfrm>
            <a:off x="1835696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Vývojový diagram: spojnice 31"/>
          <p:cNvSpPr/>
          <p:nvPr/>
        </p:nvSpPr>
        <p:spPr>
          <a:xfrm>
            <a:off x="1331640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Vývojový diagram: spojnice 31"/>
          <p:cNvSpPr/>
          <p:nvPr/>
        </p:nvSpPr>
        <p:spPr>
          <a:xfrm>
            <a:off x="827584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Vývojový diagram: spojnice 31"/>
          <p:cNvSpPr/>
          <p:nvPr/>
        </p:nvSpPr>
        <p:spPr>
          <a:xfrm>
            <a:off x="323528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nice 45"/>
          <p:cNvCxnSpPr/>
          <p:nvPr/>
        </p:nvCxnSpPr>
        <p:spPr>
          <a:xfrm flipV="1">
            <a:off x="2771800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V="1">
            <a:off x="3203848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6021288"/>
            <a:ext cx="611560" cy="611560"/>
          </a:xfrm>
          <a:prstGeom prst="rect">
            <a:avLst/>
          </a:prstGeom>
        </p:spPr>
      </p:pic>
      <p:sp>
        <p:nvSpPr>
          <p:cNvPr id="60" name="Vývojový diagram: spojnice 31"/>
          <p:cNvSpPr/>
          <p:nvPr/>
        </p:nvSpPr>
        <p:spPr>
          <a:xfrm>
            <a:off x="4427984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Vývojový diagram: spojnice 32"/>
          <p:cNvSpPr/>
          <p:nvPr/>
        </p:nvSpPr>
        <p:spPr>
          <a:xfrm>
            <a:off x="3923928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Vývojový diagram: spojnice 32"/>
          <p:cNvSpPr/>
          <p:nvPr/>
        </p:nvSpPr>
        <p:spPr>
          <a:xfrm>
            <a:off x="3851920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 flipV="1">
            <a:off x="3707904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Vývojový diagram: spojnice 31"/>
          <p:cNvSpPr/>
          <p:nvPr/>
        </p:nvSpPr>
        <p:spPr>
          <a:xfrm>
            <a:off x="4355976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nice 31"/>
          <p:cNvSpPr/>
          <p:nvPr/>
        </p:nvSpPr>
        <p:spPr>
          <a:xfrm>
            <a:off x="323528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8" name="Přímá spojnice 46"/>
          <p:cNvCxnSpPr/>
          <p:nvPr/>
        </p:nvCxnSpPr>
        <p:spPr>
          <a:xfrm flipV="1">
            <a:off x="4211960" y="28529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4211960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5"/>
          <p:cNvCxnSpPr/>
          <p:nvPr/>
        </p:nvCxnSpPr>
        <p:spPr>
          <a:xfrm flipV="1">
            <a:off x="1763688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5"/>
          <p:cNvCxnSpPr/>
          <p:nvPr/>
        </p:nvCxnSpPr>
        <p:spPr>
          <a:xfrm flipV="1">
            <a:off x="2267744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Vývojový diagram: spojnice 31"/>
          <p:cNvSpPr/>
          <p:nvPr/>
        </p:nvSpPr>
        <p:spPr>
          <a:xfrm>
            <a:off x="5004048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31"/>
          <p:cNvSpPr/>
          <p:nvPr/>
        </p:nvSpPr>
        <p:spPr>
          <a:xfrm>
            <a:off x="4860032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/>
          <p:nvPr/>
        </p:nvCxnSpPr>
        <p:spPr>
          <a:xfrm flipV="1">
            <a:off x="4932040" y="2780928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5"/>
          <p:cNvCxnSpPr/>
          <p:nvPr/>
        </p:nvCxnSpPr>
        <p:spPr>
          <a:xfrm flipV="1">
            <a:off x="4788024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58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95536" y="3140968"/>
            <a:ext cx="5832648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980728"/>
            <a:ext cx="5832648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" name="Vývojový diagram: spojnice 31"/>
          <p:cNvSpPr/>
          <p:nvPr/>
        </p:nvSpPr>
        <p:spPr>
          <a:xfrm>
            <a:off x="169168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ývojový diagram: spojnice 31"/>
          <p:cNvSpPr/>
          <p:nvPr/>
        </p:nvSpPr>
        <p:spPr>
          <a:xfrm>
            <a:off x="1187624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nice 31"/>
          <p:cNvSpPr/>
          <p:nvPr/>
        </p:nvSpPr>
        <p:spPr>
          <a:xfrm>
            <a:off x="385192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31"/>
          <p:cNvSpPr/>
          <p:nvPr/>
        </p:nvSpPr>
        <p:spPr>
          <a:xfrm>
            <a:off x="61156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31"/>
          <p:cNvSpPr/>
          <p:nvPr/>
        </p:nvSpPr>
        <p:spPr>
          <a:xfrm>
            <a:off x="3275856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31"/>
          <p:cNvSpPr/>
          <p:nvPr/>
        </p:nvSpPr>
        <p:spPr>
          <a:xfrm>
            <a:off x="2267744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31"/>
          <p:cNvSpPr/>
          <p:nvPr/>
        </p:nvSpPr>
        <p:spPr>
          <a:xfrm>
            <a:off x="277180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30"/>
          <p:cNvSpPr/>
          <p:nvPr/>
        </p:nvSpPr>
        <p:spPr>
          <a:xfrm>
            <a:off x="3347864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31"/>
          <p:cNvSpPr/>
          <p:nvPr/>
        </p:nvSpPr>
        <p:spPr>
          <a:xfrm>
            <a:off x="1043608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41"/>
          <p:cNvSpPr/>
          <p:nvPr/>
        </p:nvSpPr>
        <p:spPr>
          <a:xfrm>
            <a:off x="4499992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53"/>
          <p:cNvSpPr/>
          <p:nvPr/>
        </p:nvSpPr>
        <p:spPr>
          <a:xfrm>
            <a:off x="2771800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55"/>
          <p:cNvSpPr/>
          <p:nvPr/>
        </p:nvSpPr>
        <p:spPr>
          <a:xfrm>
            <a:off x="2195736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31"/>
          <p:cNvSpPr/>
          <p:nvPr/>
        </p:nvSpPr>
        <p:spPr>
          <a:xfrm>
            <a:off x="539552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31"/>
          <p:cNvSpPr/>
          <p:nvPr/>
        </p:nvSpPr>
        <p:spPr>
          <a:xfrm>
            <a:off x="1619672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11"/>
          <p:cNvCxnSpPr/>
          <p:nvPr/>
        </p:nvCxnSpPr>
        <p:spPr>
          <a:xfrm flipV="1">
            <a:off x="251520" y="2780928"/>
            <a:ext cx="7451140" cy="22651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11"/>
          <p:cNvCxnSpPr/>
          <p:nvPr/>
        </p:nvCxnSpPr>
        <p:spPr>
          <a:xfrm flipV="1">
            <a:off x="467544" y="5229200"/>
            <a:ext cx="7451140" cy="22651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Vývojový diagram: spojnice 31"/>
          <p:cNvSpPr/>
          <p:nvPr/>
        </p:nvSpPr>
        <p:spPr>
          <a:xfrm>
            <a:off x="3923928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31"/>
          <p:cNvSpPr/>
          <p:nvPr/>
        </p:nvSpPr>
        <p:spPr>
          <a:xfrm>
            <a:off x="4499992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52"/>
          <p:cNvCxnSpPr/>
          <p:nvPr/>
        </p:nvCxnSpPr>
        <p:spPr>
          <a:xfrm flipV="1">
            <a:off x="4427984" y="10527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46"/>
          <p:cNvCxnSpPr/>
          <p:nvPr/>
        </p:nvCxnSpPr>
        <p:spPr>
          <a:xfrm flipV="1">
            <a:off x="4427984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16"/>
          <p:cNvCxnSpPr/>
          <p:nvPr/>
        </p:nvCxnSpPr>
        <p:spPr>
          <a:xfrm flipV="1">
            <a:off x="8028384" y="620690"/>
            <a:ext cx="0" cy="5472606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467544" y="5733256"/>
            <a:ext cx="2251223" cy="72167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10 – 6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347864" y="5661248"/>
            <a:ext cx="2219708" cy="72167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10 – </a:t>
            </a:r>
            <a:r>
              <a:rPr lang="cs-CZ" sz="4400" b="1" dirty="0">
                <a:solidFill>
                  <a:schemeClr val="tx1"/>
                </a:solidFill>
              </a:rPr>
              <a:t>3</a:t>
            </a:r>
            <a:r>
              <a:rPr lang="cs-CZ" sz="4400" b="1" dirty="0" smtClean="0">
                <a:solidFill>
                  <a:schemeClr val="tx1"/>
                </a:solidFill>
              </a:rPr>
              <a:t>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1" name="Vývojový diagram: spojnice 51"/>
          <p:cNvSpPr/>
          <p:nvPr/>
        </p:nvSpPr>
        <p:spPr>
          <a:xfrm>
            <a:off x="8100392" y="3645024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32" name="Vývojový diagram: spojnice 49"/>
          <p:cNvSpPr/>
          <p:nvPr/>
        </p:nvSpPr>
        <p:spPr>
          <a:xfrm>
            <a:off x="8172400" y="1484784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395536" y="1886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 smtClean="0"/>
              <a:t>Zkus to znovu.</a:t>
            </a:r>
            <a:endParaRPr lang="cs-CZ" sz="2400" dirty="0"/>
          </a:p>
        </p:txBody>
      </p:sp>
      <p:sp>
        <p:nvSpPr>
          <p:cNvPr id="34" name="Vývojový diagram: spojnice 31"/>
          <p:cNvSpPr/>
          <p:nvPr/>
        </p:nvSpPr>
        <p:spPr>
          <a:xfrm>
            <a:off x="5076056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nice 31"/>
          <p:cNvSpPr/>
          <p:nvPr/>
        </p:nvSpPr>
        <p:spPr>
          <a:xfrm>
            <a:off x="5004048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50"/>
          <p:cNvCxnSpPr/>
          <p:nvPr/>
        </p:nvCxnSpPr>
        <p:spPr>
          <a:xfrm flipV="1">
            <a:off x="4932040" y="10527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46"/>
          <p:cNvCxnSpPr/>
          <p:nvPr/>
        </p:nvCxnSpPr>
        <p:spPr>
          <a:xfrm flipV="1">
            <a:off x="4860032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46"/>
          <p:cNvCxnSpPr/>
          <p:nvPr/>
        </p:nvCxnSpPr>
        <p:spPr>
          <a:xfrm flipV="1">
            <a:off x="2699792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46"/>
          <p:cNvCxnSpPr/>
          <p:nvPr/>
        </p:nvCxnSpPr>
        <p:spPr>
          <a:xfrm flipV="1">
            <a:off x="3203848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46"/>
          <p:cNvCxnSpPr/>
          <p:nvPr/>
        </p:nvCxnSpPr>
        <p:spPr>
          <a:xfrm flipV="1">
            <a:off x="3851920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88424" y="5805264"/>
            <a:ext cx="576064" cy="576064"/>
          </a:xfrm>
          <a:prstGeom prst="rect">
            <a:avLst/>
          </a:prstGeom>
        </p:spPr>
      </p:pic>
      <p:sp>
        <p:nvSpPr>
          <p:cNvPr id="42" name="Vývojový diagram: spojnice 31"/>
          <p:cNvSpPr/>
          <p:nvPr/>
        </p:nvSpPr>
        <p:spPr>
          <a:xfrm>
            <a:off x="565212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nice 31"/>
          <p:cNvSpPr/>
          <p:nvPr/>
        </p:nvSpPr>
        <p:spPr>
          <a:xfrm>
            <a:off x="5580112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42"/>
          <p:cNvCxnSpPr/>
          <p:nvPr/>
        </p:nvCxnSpPr>
        <p:spPr>
          <a:xfrm flipV="1">
            <a:off x="5508104" y="10527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46"/>
          <p:cNvCxnSpPr/>
          <p:nvPr/>
        </p:nvCxnSpPr>
        <p:spPr>
          <a:xfrm flipV="1">
            <a:off x="5508104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683</TotalTime>
  <Words>335</Words>
  <Application>Microsoft Office PowerPoint</Application>
  <PresentationFormat>Předvádění na obrazovce (4:3)</PresentationFormat>
  <Paragraphs>76</Paragraphs>
  <Slides>12</Slides>
  <Notes>3</Notes>
  <HiddenSlides>1</HiddenSlides>
  <MMClips>9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  <vt:variant>
        <vt:lpstr>Vlastní prezentace</vt:lpstr>
      </vt:variant>
      <vt:variant>
        <vt:i4>2</vt:i4>
      </vt:variant>
    </vt:vector>
  </HeadingPairs>
  <TitlesOfParts>
    <vt:vector size="15" baseType="lpstr">
      <vt:lpstr>Motiv systému Office</vt:lpstr>
      <vt:lpstr>Odčítání v oboru do 10 VY_32_INOVACE_3C_15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113</cp:revision>
  <dcterms:created xsi:type="dcterms:W3CDTF">2011-02-01T19:13:05Z</dcterms:created>
  <dcterms:modified xsi:type="dcterms:W3CDTF">2013-01-21T12:29:28Z</dcterms:modified>
</cp:coreProperties>
</file>