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8" r:id="rId3"/>
  </p:sldMasterIdLst>
  <p:notesMasterIdLst>
    <p:notesMasterId r:id="rId16"/>
  </p:notesMasterIdLst>
  <p:sldIdLst>
    <p:sldId id="270" r:id="rId4"/>
    <p:sldId id="271" r:id="rId5"/>
    <p:sldId id="274" r:id="rId6"/>
    <p:sldId id="279" r:id="rId7"/>
    <p:sldId id="286" r:id="rId8"/>
    <p:sldId id="288" r:id="rId9"/>
    <p:sldId id="287" r:id="rId10"/>
    <p:sldId id="285" r:id="rId11"/>
    <p:sldId id="289" r:id="rId12"/>
    <p:sldId id="290" r:id="rId13"/>
    <p:sldId id="291" r:id="rId14"/>
    <p:sldId id="273" r:id="rId15"/>
  </p:sldIdLst>
  <p:sldSz cx="9144000" cy="6858000" type="screen4x3"/>
  <p:notesSz cx="6858000" cy="9144000"/>
  <p:custShowLst>
    <p:custShow name="Vlastní prezentace _ ukázka" id="0">
      <p:sldLst/>
    </p:custShow>
    <p:custShow name="1 skupina" id="1">
      <p:sldLst/>
    </p:custShow>
  </p:custShow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642" autoAdjust="0"/>
    <p:restoredTop sz="94660"/>
  </p:normalViewPr>
  <p:slideViewPr>
    <p:cSldViewPr>
      <p:cViewPr>
        <p:scale>
          <a:sx n="70" d="100"/>
          <a:sy n="70" d="100"/>
        </p:scale>
        <p:origin x="-1380" y="-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viewProps" Target="viewProps.xml"/><Relationship Id="rId3" Type="http://schemas.openxmlformats.org/officeDocument/2006/relationships/slideMaster" Target="slideMasters/slide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theme" Target="theme/theme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6AC611-29A7-49F6-803F-A1CE03EE6C6B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CFA97F-C6A9-4B13-AF69-C0CF09B531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47417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614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1D4A687-3886-421A-9E0C-DF61D8E443E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424891B-6729-412C-9586-292DEBD5448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.xml"/><Relationship Id="rId1" Type="http://schemas.openxmlformats.org/officeDocument/2006/relationships/customXml" Target="../../customXml/item1.xml"/><Relationship Id="rId4" Type="http://schemas.openxmlformats.org/officeDocument/2006/relationships/image" Target="../media/image1.png"/></Relationships>
</file>

<file path=ppt/slideLayouts/_rels/slideLayout13.xml.rels><?xml version="1.0" encoding="UTF-8" standalone="yes"?>
<Relationships xmlns="http://schemas.openxmlformats.org/package/2006/relationships"><Relationship Id="rId8" Type="http://schemas.openxmlformats.org/officeDocument/2006/relationships/tags" Target="../tags/tag8.xml"/><Relationship Id="rId13" Type="http://schemas.openxmlformats.org/officeDocument/2006/relationships/image" Target="../media/image4.png"/><Relationship Id="rId3" Type="http://schemas.openxmlformats.org/officeDocument/2006/relationships/tags" Target="../tags/tag3.xml"/><Relationship Id="rId7" Type="http://schemas.openxmlformats.org/officeDocument/2006/relationships/tags" Target="../tags/tag7.xml"/><Relationship Id="rId12" Type="http://schemas.openxmlformats.org/officeDocument/2006/relationships/image" Target="../media/image3.png"/><Relationship Id="rId2" Type="http://schemas.openxmlformats.org/officeDocument/2006/relationships/tags" Target="../tags/tag2.xml"/><Relationship Id="rId1" Type="http://schemas.openxmlformats.org/officeDocument/2006/relationships/customXml" Target="../../customXml/item2.xml"/><Relationship Id="rId6" Type="http://schemas.openxmlformats.org/officeDocument/2006/relationships/tags" Target="../tags/tag6.xml"/><Relationship Id="rId11" Type="http://schemas.openxmlformats.org/officeDocument/2006/relationships/image" Target="../media/image2.png"/><Relationship Id="rId5" Type="http://schemas.openxmlformats.org/officeDocument/2006/relationships/tags" Target="../tags/tag5.xml"/><Relationship Id="rId10" Type="http://schemas.openxmlformats.org/officeDocument/2006/relationships/slideMaster" Target="../slideMasters/slideMaster1.xml"/><Relationship Id="rId4" Type="http://schemas.openxmlformats.org/officeDocument/2006/relationships/tags" Target="../tags/tag4.xml"/><Relationship Id="rId9" Type="http://schemas.openxmlformats.org/officeDocument/2006/relationships/tags" Target="../tags/tag9.xml"/><Relationship Id="rId14" Type="http://schemas.openxmlformats.org/officeDocument/2006/relationships/image" Target="../media/image5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53D9D-4CB7-474A-8784-E61282B0674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07099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9B51A-C71B-4054-9841-6802A6149D0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9220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C5E24-9F0F-4DE5-978A-1CBF6887C6D0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37368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92FE7-5429-42B0-9761-518D90161885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90296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F1B7E-3411-48D1-B769-62187511EF2B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4048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66C48-B1D1-4BB6-A3DE-EEC3675448EE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62879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ACF68-01BB-4579-84F3-FBE4D30E9F4B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42899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A5C8F-8168-4B76-B08B-456005E8E4C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94764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6764D-B72B-468A-B04B-F520914090DF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09121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FEC90-0003-48A4-A32E-2C751180C4D3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82978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70DD9E-518A-4E71-AA82-213242F3575C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79043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pic>
        <p:nvPicPr>
          <p:cNvPr id="7" name="Obrázek 6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523390"/>
            <a:ext cx="804672" cy="506541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28068860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4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1"/>
            <p:custDataLst>
              <p:tags r:id="rId2"/>
            </p:custDataLst>
          </p:nvPr>
        </p:nvSpPr>
        <p:spPr>
          <a:xfrm>
            <a:off x="1371600" y="1069848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2"/>
            <p:custDataLst>
              <p:tags r:id="rId3"/>
            </p:custDataLst>
          </p:nvPr>
        </p:nvSpPr>
        <p:spPr>
          <a:xfrm>
            <a:off x="1371600" y="240235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371600" y="373486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4"/>
            <p:custDataLst>
              <p:tags r:id="rId5"/>
            </p:custDataLst>
          </p:nvPr>
        </p:nvSpPr>
        <p:spPr>
          <a:xfrm>
            <a:off x="1371600" y="5067376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pic>
        <p:nvPicPr>
          <p:cNvPr id="11" name="Obrázek 10"/>
          <p:cNvPicPr>
            <a:picLocks/>
          </p:cNvPicPr>
          <p:nvPr userDrawn="1">
            <p:custDataLst>
              <p:tags r:id="rId6"/>
            </p:custDataLst>
          </p:nvPr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249185"/>
            <a:ext cx="857250" cy="857250"/>
          </a:xfrm>
          <a:prstGeom prst="rect">
            <a:avLst/>
          </a:prstGeom>
        </p:spPr>
      </p:pic>
      <p:pic>
        <p:nvPicPr>
          <p:cNvPr id="12" name="Obrázek 11"/>
          <p:cNvPicPr>
            <a:picLocks/>
          </p:cNvPicPr>
          <p:nvPr userDrawn="1">
            <p:custDataLst>
              <p:tags r:id="rId7"/>
            </p:custDataLst>
          </p:nvPr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2581694"/>
            <a:ext cx="857250" cy="857250"/>
          </a:xfrm>
          <a:prstGeom prst="rect">
            <a:avLst/>
          </a:prstGeom>
        </p:spPr>
      </p:pic>
      <p:pic>
        <p:nvPicPr>
          <p:cNvPr id="13" name="Obrázek 12"/>
          <p:cNvPicPr>
            <a:picLocks/>
          </p:cNvPicPr>
          <p:nvPr userDrawn="1">
            <p:custDataLst>
              <p:tags r:id="rId8"/>
            </p:custDataLst>
          </p:nvPr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3914203"/>
            <a:ext cx="857250" cy="857250"/>
          </a:xfrm>
          <a:prstGeom prst="rect">
            <a:avLst/>
          </a:prstGeom>
        </p:spPr>
      </p:pic>
      <p:pic>
        <p:nvPicPr>
          <p:cNvPr id="14" name="Obrázek 13"/>
          <p:cNvPicPr>
            <a:picLocks/>
          </p:cNvPicPr>
          <p:nvPr userDrawn="1">
            <p:custDataLst>
              <p:tags r:id="rId9"/>
            </p:custDataLst>
          </p:nvPr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5246713"/>
            <a:ext cx="857250" cy="85725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10883088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FB1E5-6377-4B84-ACEA-84DF1B0BAB40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75419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9" r:id="rId1"/>
    <p:sldLayoutId id="2147483810" r:id="rId2"/>
    <p:sldLayoutId id="2147483811" r:id="rId3"/>
    <p:sldLayoutId id="2147483812" r:id="rId4"/>
    <p:sldLayoutId id="2147483813" r:id="rId5"/>
    <p:sldLayoutId id="2147483814" r:id="rId6"/>
    <p:sldLayoutId id="2147483815" r:id="rId7"/>
    <p:sldLayoutId id="2147483816" r:id="rId8"/>
    <p:sldLayoutId id="2147483817" r:id="rId9"/>
    <p:sldLayoutId id="2147483818" r:id="rId10"/>
    <p:sldLayoutId id="2147483819" r:id="rId11"/>
    <p:sldLayoutId id="2147483710" r:id="rId12"/>
    <p:sldLayoutId id="2147483711" r:id="rId13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585913"/>
          </a:xfrm>
        </p:spPr>
        <p:txBody>
          <a:bodyPr rtlCol="0">
            <a:normAutofit fontScale="90000"/>
          </a:bodyPr>
          <a:lstStyle/>
          <a:p>
            <a:pPr>
              <a:spcBef>
                <a:spcPts val="1800"/>
              </a:spcBef>
              <a:defRPr/>
            </a:pPr>
            <a:r>
              <a:rPr lang="cs-CZ" dirty="0" smtClean="0"/>
              <a:t>Porovnávání v oboru do 10 II.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VY_32_INOVACE_3C_17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100"/>
              <a:t>CZ.1.07/1.4.00/21.1101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4149725"/>
            <a:ext cx="6400800" cy="17526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/>
              <a:t>Sada </a:t>
            </a:r>
            <a:r>
              <a:rPr lang="cs-CZ" smtClean="0"/>
              <a:t>3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Matematika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1400" y="404813"/>
            <a:ext cx="6986588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663010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41758527"/>
              </p:ext>
            </p:extLst>
          </p:nvPr>
        </p:nvGraphicFramePr>
        <p:xfrm>
          <a:off x="539750" y="1052513"/>
          <a:ext cx="8280920" cy="501044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04058"/>
                <a:gridCol w="5976862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Žáci procvičují učivo: Porovnávání v oboru do 10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Na jednotlivých pracovních listech je vždy zadání.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Nejprve žáci doplňují číselnou řadu přetažením číslic. Na dalších pracovních listech žáci vkládají správný znak nerovnosti – pod správnou odpovědí je „</a:t>
                      </a:r>
                      <a:r>
                        <a:rPr lang="cs-CZ" sz="1400" b="0" baseline="0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smajlík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“. Následně žáci doplňují znaky nerovnosti  mezi tři čísla a do „hada“.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 poslední části již žáci přetahují čísla za znak nerovnosti.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Za každý správně dokončený úkol si žáci mohou pustit „potlesk“.</a:t>
                      </a: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M. Fixová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prosinec2011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dysgrafie,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dyskalkulie, Autismus, MP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60116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400" dirty="0" smtClean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Matematika</a:t>
                      </a:r>
                      <a:endParaRPr lang="cs-CZ" sz="1400" dirty="0" smtClean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aseline="0" dirty="0" smtClean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-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 středně těžkým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speciální – 1. stupeň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6 –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11 let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/ 1. – 6.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106" name="TextovéPole 4"/>
          <p:cNvSpPr txBox="1">
            <a:spLocks noChangeArrowheads="1"/>
          </p:cNvSpPr>
          <p:nvPr/>
        </p:nvSpPr>
        <p:spPr bwMode="auto">
          <a:xfrm>
            <a:off x="517525" y="477838"/>
            <a:ext cx="82819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prostřednictvím ICT,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17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6175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5157192"/>
            <a:ext cx="1440160" cy="1440160"/>
          </a:xfrm>
          <a:prstGeom prst="rect">
            <a:avLst/>
          </a:prstGeom>
          <a:noFill/>
        </p:spPr>
      </p:pic>
      <p:pic>
        <p:nvPicPr>
          <p:cNvPr id="26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39952" y="3861048"/>
            <a:ext cx="1440160" cy="1440160"/>
          </a:xfrm>
          <a:prstGeom prst="rect">
            <a:avLst/>
          </a:prstGeom>
          <a:noFill/>
        </p:spPr>
      </p:pic>
      <p:pic>
        <p:nvPicPr>
          <p:cNvPr id="25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5229200"/>
            <a:ext cx="1440160" cy="1440160"/>
          </a:xfrm>
          <a:prstGeom prst="rect">
            <a:avLst/>
          </a:prstGeom>
          <a:noFill/>
        </p:spPr>
      </p:pic>
      <p:pic>
        <p:nvPicPr>
          <p:cNvPr id="27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3933056"/>
            <a:ext cx="1440160" cy="1440160"/>
          </a:xfrm>
          <a:prstGeom prst="rect">
            <a:avLst/>
          </a:prstGeom>
          <a:noFill/>
        </p:spPr>
      </p:pic>
      <p:pic>
        <p:nvPicPr>
          <p:cNvPr id="28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15816" y="5157192"/>
            <a:ext cx="1440160" cy="1440160"/>
          </a:xfrm>
          <a:prstGeom prst="rect">
            <a:avLst/>
          </a:prstGeom>
          <a:noFill/>
        </p:spPr>
      </p:pic>
      <p:cxnSp>
        <p:nvCxnSpPr>
          <p:cNvPr id="10" name="Přímá spojovací čára 9"/>
          <p:cNvCxnSpPr/>
          <p:nvPr/>
        </p:nvCxnSpPr>
        <p:spPr>
          <a:xfrm>
            <a:off x="539552" y="1628800"/>
            <a:ext cx="792088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ovéPole 2"/>
          <p:cNvSpPr txBox="1"/>
          <p:nvPr/>
        </p:nvSpPr>
        <p:spPr>
          <a:xfrm>
            <a:off x="179512" y="260648"/>
            <a:ext cx="56710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Přesuň čísla z hrníčků a doplň číselnou řadu:</a:t>
            </a:r>
            <a:endParaRPr lang="cs-CZ" sz="2400" dirty="0"/>
          </a:p>
        </p:txBody>
      </p:sp>
      <p:sp>
        <p:nvSpPr>
          <p:cNvPr id="4" name="Elipsa 3"/>
          <p:cNvSpPr/>
          <p:nvPr/>
        </p:nvSpPr>
        <p:spPr>
          <a:xfrm>
            <a:off x="4427984" y="3573016"/>
            <a:ext cx="720080" cy="720080"/>
          </a:xfrm>
          <a:prstGeom prst="ellipse">
            <a:avLst/>
          </a:prstGeom>
          <a:solidFill>
            <a:schemeClr val="bg2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7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1475656" y="1916832"/>
            <a:ext cx="720080" cy="720080"/>
          </a:xfrm>
          <a:prstGeom prst="ellipse">
            <a:avLst/>
          </a:prstGeom>
          <a:solidFill>
            <a:schemeClr val="bg2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2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5508104" y="4797152"/>
            <a:ext cx="720080" cy="720080"/>
          </a:xfrm>
          <a:prstGeom prst="ellipse">
            <a:avLst/>
          </a:prstGeom>
          <a:solidFill>
            <a:schemeClr val="bg2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3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3203848" y="4797152"/>
            <a:ext cx="720080" cy="720080"/>
          </a:xfrm>
          <a:prstGeom prst="ellipse">
            <a:avLst/>
          </a:prstGeom>
          <a:solidFill>
            <a:schemeClr val="bg2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</a:t>
            </a:r>
            <a:endParaRPr lang="cs-CZ" sz="3600" dirty="0">
              <a:solidFill>
                <a:schemeClr val="tx1"/>
              </a:solidFill>
            </a:endParaRPr>
          </a:p>
        </p:txBody>
      </p:sp>
      <p:cxnSp>
        <p:nvCxnSpPr>
          <p:cNvPr id="16" name="Přímá spojovací čára 15"/>
          <p:cNvCxnSpPr/>
          <p:nvPr/>
        </p:nvCxnSpPr>
        <p:spPr>
          <a:xfrm>
            <a:off x="1835696" y="1340768"/>
            <a:ext cx="0" cy="43204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3131840" y="1340768"/>
            <a:ext cx="0" cy="43204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4427984" y="1340768"/>
            <a:ext cx="0" cy="43204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7020272" y="1340768"/>
            <a:ext cx="0" cy="43204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>
            <a:off x="5724128" y="1340768"/>
            <a:ext cx="0" cy="43204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8460432" y="1340768"/>
            <a:ext cx="0" cy="43204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>
            <a:off x="539552" y="1340768"/>
            <a:ext cx="0" cy="43204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Elipsa 29"/>
          <p:cNvSpPr/>
          <p:nvPr/>
        </p:nvSpPr>
        <p:spPr>
          <a:xfrm>
            <a:off x="683568" y="4869160"/>
            <a:ext cx="720080" cy="720080"/>
          </a:xfrm>
          <a:prstGeom prst="ellipse">
            <a:avLst/>
          </a:prstGeom>
          <a:solidFill>
            <a:schemeClr val="bg2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4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31" name="Elipsa 30"/>
          <p:cNvSpPr/>
          <p:nvPr/>
        </p:nvSpPr>
        <p:spPr>
          <a:xfrm>
            <a:off x="5364088" y="1844824"/>
            <a:ext cx="720080" cy="720080"/>
          </a:xfrm>
          <a:prstGeom prst="ellipse">
            <a:avLst/>
          </a:prstGeom>
          <a:solidFill>
            <a:schemeClr val="bg2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5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33" name="Elipsa 32"/>
          <p:cNvSpPr/>
          <p:nvPr/>
        </p:nvSpPr>
        <p:spPr>
          <a:xfrm>
            <a:off x="1835696" y="3573016"/>
            <a:ext cx="720080" cy="720080"/>
          </a:xfrm>
          <a:prstGeom prst="ellipse">
            <a:avLst/>
          </a:prstGeom>
          <a:solidFill>
            <a:schemeClr val="bg2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6</a:t>
            </a:r>
            <a:endParaRPr lang="cs-CZ" sz="3600" dirty="0">
              <a:solidFill>
                <a:schemeClr val="tx1"/>
              </a:solidFill>
            </a:endParaRPr>
          </a:p>
        </p:txBody>
      </p:sp>
      <p:cxnSp>
        <p:nvCxnSpPr>
          <p:cNvPr id="57" name="Přímá spojovací čára 56"/>
          <p:cNvCxnSpPr/>
          <p:nvPr/>
        </p:nvCxnSpPr>
        <p:spPr>
          <a:xfrm flipH="1">
            <a:off x="251520" y="3356992"/>
            <a:ext cx="8496944" cy="0"/>
          </a:xfrm>
          <a:prstGeom prst="line">
            <a:avLst/>
          </a:prstGeom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2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4" cstate="print"/>
          <a:stretch>
            <a:fillRect/>
          </a:stretch>
        </p:blipFill>
        <p:spPr>
          <a:xfrm>
            <a:off x="8244408" y="5894040"/>
            <a:ext cx="648072" cy="64807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6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6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4005064"/>
            <a:ext cx="1512168" cy="1512168"/>
          </a:xfrm>
          <a:prstGeom prst="rect">
            <a:avLst/>
          </a:prstGeom>
          <a:noFill/>
        </p:spPr>
      </p:pic>
      <p:pic>
        <p:nvPicPr>
          <p:cNvPr id="35" name="Picture 6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5157192"/>
            <a:ext cx="1512168" cy="1512168"/>
          </a:xfrm>
          <a:prstGeom prst="rect">
            <a:avLst/>
          </a:prstGeom>
          <a:noFill/>
        </p:spPr>
      </p:pic>
      <p:pic>
        <p:nvPicPr>
          <p:cNvPr id="34" name="Picture 6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4149080"/>
            <a:ext cx="1512168" cy="1512168"/>
          </a:xfrm>
          <a:prstGeom prst="rect">
            <a:avLst/>
          </a:prstGeom>
          <a:noFill/>
        </p:spPr>
      </p:pic>
      <p:pic>
        <p:nvPicPr>
          <p:cNvPr id="32" name="Picture 6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688" y="5013176"/>
            <a:ext cx="1512168" cy="1512168"/>
          </a:xfrm>
          <a:prstGeom prst="rect">
            <a:avLst/>
          </a:prstGeom>
          <a:noFill/>
        </p:spPr>
      </p:pic>
      <p:pic>
        <p:nvPicPr>
          <p:cNvPr id="29" name="Picture 6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4077072"/>
            <a:ext cx="1512168" cy="1512168"/>
          </a:xfrm>
          <a:prstGeom prst="rect">
            <a:avLst/>
          </a:prstGeom>
          <a:noFill/>
        </p:spPr>
      </p:pic>
      <p:cxnSp>
        <p:nvCxnSpPr>
          <p:cNvPr id="10" name="Přímá spojovací čára 9"/>
          <p:cNvCxnSpPr/>
          <p:nvPr/>
        </p:nvCxnSpPr>
        <p:spPr>
          <a:xfrm>
            <a:off x="539552" y="1628800"/>
            <a:ext cx="792088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ovéPole 2"/>
          <p:cNvSpPr txBox="1"/>
          <p:nvPr/>
        </p:nvSpPr>
        <p:spPr>
          <a:xfrm>
            <a:off x="179512" y="260648"/>
            <a:ext cx="27694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Zkus to ještě jednou:</a:t>
            </a:r>
            <a:endParaRPr lang="cs-CZ" sz="2400" dirty="0"/>
          </a:p>
        </p:txBody>
      </p:sp>
      <p:sp>
        <p:nvSpPr>
          <p:cNvPr id="4" name="Elipsa 3"/>
          <p:cNvSpPr/>
          <p:nvPr/>
        </p:nvSpPr>
        <p:spPr>
          <a:xfrm>
            <a:off x="539552" y="4005064"/>
            <a:ext cx="792088" cy="720080"/>
          </a:xfrm>
          <a:prstGeom prst="ellipse">
            <a:avLst/>
          </a:prstGeom>
          <a:solidFill>
            <a:schemeClr val="bg2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9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5292080" y="5157192"/>
            <a:ext cx="720080" cy="720080"/>
          </a:xfrm>
          <a:prstGeom prst="ellipse">
            <a:avLst/>
          </a:prstGeom>
          <a:solidFill>
            <a:schemeClr val="bg2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4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1547664" y="1916832"/>
            <a:ext cx="720080" cy="720080"/>
          </a:xfrm>
          <a:prstGeom prst="ellipse">
            <a:avLst/>
          </a:prstGeom>
          <a:solidFill>
            <a:schemeClr val="bg2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5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2051720" y="4941168"/>
            <a:ext cx="936104" cy="720080"/>
          </a:xfrm>
          <a:prstGeom prst="ellipse">
            <a:avLst/>
          </a:prstGeom>
          <a:solidFill>
            <a:schemeClr val="bg2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10</a:t>
            </a:r>
            <a:endParaRPr lang="cs-CZ" sz="3600" dirty="0">
              <a:solidFill>
                <a:schemeClr val="tx1"/>
              </a:solidFill>
            </a:endParaRPr>
          </a:p>
        </p:txBody>
      </p:sp>
      <p:cxnSp>
        <p:nvCxnSpPr>
          <p:cNvPr id="16" name="Přímá spojovací čára 15"/>
          <p:cNvCxnSpPr/>
          <p:nvPr/>
        </p:nvCxnSpPr>
        <p:spPr>
          <a:xfrm>
            <a:off x="1835696" y="1340768"/>
            <a:ext cx="0" cy="43204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3131840" y="1340768"/>
            <a:ext cx="0" cy="43204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4427984" y="1340768"/>
            <a:ext cx="0" cy="43204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7020272" y="1340768"/>
            <a:ext cx="0" cy="43204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>
            <a:off x="5724128" y="1340768"/>
            <a:ext cx="0" cy="43204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8460432" y="1340768"/>
            <a:ext cx="0" cy="43204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>
            <a:off x="539552" y="1340768"/>
            <a:ext cx="0" cy="43204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Elipsa 29"/>
          <p:cNvSpPr/>
          <p:nvPr/>
        </p:nvSpPr>
        <p:spPr>
          <a:xfrm>
            <a:off x="6804248" y="4005064"/>
            <a:ext cx="720080" cy="720080"/>
          </a:xfrm>
          <a:prstGeom prst="ellipse">
            <a:avLst/>
          </a:prstGeom>
          <a:solidFill>
            <a:schemeClr val="bg2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6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31" name="Elipsa 30"/>
          <p:cNvSpPr/>
          <p:nvPr/>
        </p:nvSpPr>
        <p:spPr>
          <a:xfrm>
            <a:off x="4067944" y="1916832"/>
            <a:ext cx="720080" cy="720080"/>
          </a:xfrm>
          <a:prstGeom prst="ellipse">
            <a:avLst/>
          </a:prstGeom>
          <a:solidFill>
            <a:schemeClr val="bg2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7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33" name="Elipsa 32"/>
          <p:cNvSpPr/>
          <p:nvPr/>
        </p:nvSpPr>
        <p:spPr>
          <a:xfrm>
            <a:off x="3707904" y="4221088"/>
            <a:ext cx="720080" cy="720080"/>
          </a:xfrm>
          <a:prstGeom prst="ellipse">
            <a:avLst/>
          </a:prstGeom>
          <a:solidFill>
            <a:schemeClr val="bg2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8</a:t>
            </a:r>
            <a:endParaRPr lang="cs-CZ" sz="3600" dirty="0">
              <a:solidFill>
                <a:schemeClr val="tx1"/>
              </a:solidFill>
            </a:endParaRPr>
          </a:p>
        </p:txBody>
      </p:sp>
      <p:cxnSp>
        <p:nvCxnSpPr>
          <p:cNvPr id="57" name="Přímá spojovací čára 56"/>
          <p:cNvCxnSpPr/>
          <p:nvPr/>
        </p:nvCxnSpPr>
        <p:spPr>
          <a:xfrm flipH="1">
            <a:off x="251520" y="3356992"/>
            <a:ext cx="8496944" cy="0"/>
          </a:xfrm>
          <a:prstGeom prst="line">
            <a:avLst/>
          </a:prstGeom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6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4" cstate="print"/>
          <a:stretch>
            <a:fillRect/>
          </a:stretch>
        </p:blipFill>
        <p:spPr>
          <a:xfrm>
            <a:off x="8244408" y="5894040"/>
            <a:ext cx="648072" cy="64807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3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Veselý obličej 53"/>
          <p:cNvSpPr/>
          <p:nvPr/>
        </p:nvSpPr>
        <p:spPr>
          <a:xfrm>
            <a:off x="2196037" y="2375993"/>
            <a:ext cx="575638" cy="4572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eselý obličej 54"/>
          <p:cNvSpPr/>
          <p:nvPr/>
        </p:nvSpPr>
        <p:spPr>
          <a:xfrm>
            <a:off x="3419872" y="2420888"/>
            <a:ext cx="575638" cy="4572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eselý obličej 55"/>
          <p:cNvSpPr/>
          <p:nvPr/>
        </p:nvSpPr>
        <p:spPr>
          <a:xfrm>
            <a:off x="4355976" y="4653136"/>
            <a:ext cx="575638" cy="4572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eselý obličej 56"/>
          <p:cNvSpPr/>
          <p:nvPr/>
        </p:nvSpPr>
        <p:spPr>
          <a:xfrm>
            <a:off x="8172400" y="4797152"/>
            <a:ext cx="575638" cy="4572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eselý obličej 57"/>
          <p:cNvSpPr/>
          <p:nvPr/>
        </p:nvSpPr>
        <p:spPr>
          <a:xfrm>
            <a:off x="7308304" y="2492896"/>
            <a:ext cx="575638" cy="4572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eselý obličej 52"/>
          <p:cNvSpPr/>
          <p:nvPr/>
        </p:nvSpPr>
        <p:spPr>
          <a:xfrm>
            <a:off x="539552" y="4725144"/>
            <a:ext cx="575638" cy="4572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431540" y="1270877"/>
            <a:ext cx="2340260" cy="64807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800" dirty="0" smtClean="0">
                <a:solidFill>
                  <a:schemeClr val="tx1"/>
                </a:solidFill>
              </a:rPr>
              <a:t>9          1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68027" y="469563"/>
            <a:ext cx="36950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Doplň znaky nerovnosti:</a:t>
            </a:r>
            <a:endParaRPr lang="cs-CZ" sz="2800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251520" y="3140968"/>
            <a:ext cx="8568952" cy="0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6480212" y="3732984"/>
            <a:ext cx="2340260" cy="64807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800" dirty="0" smtClean="0">
                <a:solidFill>
                  <a:schemeClr val="tx1"/>
                </a:solidFill>
              </a:rPr>
              <a:t>7          </a:t>
            </a:r>
            <a:r>
              <a:rPr lang="cs-CZ" sz="4800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3491880" y="1270877"/>
            <a:ext cx="2340260" cy="64807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800" dirty="0">
                <a:solidFill>
                  <a:schemeClr val="tx1"/>
                </a:solidFill>
              </a:rPr>
              <a:t>2</a:t>
            </a:r>
            <a:r>
              <a:rPr lang="cs-CZ" sz="4800" dirty="0" smtClean="0">
                <a:solidFill>
                  <a:schemeClr val="tx1"/>
                </a:solidFill>
              </a:rPr>
              <a:t>          </a:t>
            </a:r>
            <a:r>
              <a:rPr lang="cs-CZ" sz="4800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431415" y="3708225"/>
            <a:ext cx="2340260" cy="64807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800" dirty="0" smtClean="0">
                <a:solidFill>
                  <a:schemeClr val="tx1"/>
                </a:solidFill>
              </a:rPr>
              <a:t>5          8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480212" y="1270877"/>
            <a:ext cx="2340260" cy="64807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800" dirty="0">
                <a:solidFill>
                  <a:schemeClr val="tx1"/>
                </a:solidFill>
              </a:rPr>
              <a:t>7</a:t>
            </a:r>
            <a:r>
              <a:rPr lang="cs-CZ" sz="4800" dirty="0" smtClean="0">
                <a:solidFill>
                  <a:schemeClr val="tx1"/>
                </a:solidFill>
              </a:rPr>
              <a:t>          </a:t>
            </a:r>
            <a:r>
              <a:rPr lang="cs-CZ" sz="4800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3491880" y="3708225"/>
            <a:ext cx="2340260" cy="64807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800" dirty="0" smtClean="0">
                <a:solidFill>
                  <a:schemeClr val="tx1"/>
                </a:solidFill>
              </a:rPr>
              <a:t>9         9</a:t>
            </a:r>
            <a:endParaRPr lang="cs-CZ" sz="4800" dirty="0">
              <a:solidFill>
                <a:schemeClr val="tx1"/>
              </a:solidFill>
            </a:endParaRPr>
          </a:p>
        </p:txBody>
      </p:sp>
      <p:cxnSp>
        <p:nvCxnSpPr>
          <p:cNvPr id="17" name="Přímá spojnice 16"/>
          <p:cNvCxnSpPr/>
          <p:nvPr/>
        </p:nvCxnSpPr>
        <p:spPr>
          <a:xfrm>
            <a:off x="251520" y="5445224"/>
            <a:ext cx="8568952" cy="0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3059832" y="1124744"/>
            <a:ext cx="0" cy="4320480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6156176" y="1124744"/>
            <a:ext cx="0" cy="4320480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251520" y="1124744"/>
            <a:ext cx="8568952" cy="0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Vývojový diagram: spojnice 31"/>
          <p:cNvSpPr/>
          <p:nvPr/>
        </p:nvSpPr>
        <p:spPr>
          <a:xfrm>
            <a:off x="1313851" y="2334722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=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36" name="Vývojový diagram: spojnice 35"/>
          <p:cNvSpPr/>
          <p:nvPr/>
        </p:nvSpPr>
        <p:spPr>
          <a:xfrm>
            <a:off x="8172400" y="2348880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&gt;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37" name="Vývojový diagram: spojnice 36"/>
          <p:cNvSpPr/>
          <p:nvPr/>
        </p:nvSpPr>
        <p:spPr>
          <a:xfrm>
            <a:off x="3419872" y="2348880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&lt;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38" name="Vývojový diagram: spojnice 37"/>
          <p:cNvSpPr/>
          <p:nvPr/>
        </p:nvSpPr>
        <p:spPr>
          <a:xfrm>
            <a:off x="7308304" y="2348880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=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39" name="Vývojový diagram: spojnice 38"/>
          <p:cNvSpPr/>
          <p:nvPr/>
        </p:nvSpPr>
        <p:spPr>
          <a:xfrm>
            <a:off x="4427984" y="2276872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=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40" name="Vývojový diagram: spojnice 39"/>
          <p:cNvSpPr/>
          <p:nvPr/>
        </p:nvSpPr>
        <p:spPr>
          <a:xfrm>
            <a:off x="1403648" y="4581128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=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41" name="Vývojový diagram: spojnice 40"/>
          <p:cNvSpPr/>
          <p:nvPr/>
        </p:nvSpPr>
        <p:spPr>
          <a:xfrm>
            <a:off x="4355976" y="4581128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=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42" name="Vývojový diagram: spojnice 41"/>
          <p:cNvSpPr/>
          <p:nvPr/>
        </p:nvSpPr>
        <p:spPr>
          <a:xfrm>
            <a:off x="7362523" y="4653136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=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43" name="Vývojový diagram: spojnice 42"/>
          <p:cNvSpPr/>
          <p:nvPr/>
        </p:nvSpPr>
        <p:spPr>
          <a:xfrm>
            <a:off x="539552" y="4653136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&lt;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44" name="Vývojový diagram: spojnice 43"/>
          <p:cNvSpPr/>
          <p:nvPr/>
        </p:nvSpPr>
        <p:spPr>
          <a:xfrm>
            <a:off x="431415" y="2341313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&lt;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45" name="Vývojový diagram: spojnice 44"/>
          <p:cNvSpPr/>
          <p:nvPr/>
        </p:nvSpPr>
        <p:spPr>
          <a:xfrm>
            <a:off x="6516216" y="2348880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&lt;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46" name="Vývojový diagram: spojnice 45"/>
          <p:cNvSpPr/>
          <p:nvPr/>
        </p:nvSpPr>
        <p:spPr>
          <a:xfrm>
            <a:off x="3491880" y="4581128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&lt;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47" name="Vývojový diagram: spojnice 46"/>
          <p:cNvSpPr/>
          <p:nvPr/>
        </p:nvSpPr>
        <p:spPr>
          <a:xfrm>
            <a:off x="6516216" y="4653136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&lt;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48" name="Vývojový diagram: spojnice 47"/>
          <p:cNvSpPr/>
          <p:nvPr/>
        </p:nvSpPr>
        <p:spPr>
          <a:xfrm>
            <a:off x="2195736" y="2276872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&gt;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49" name="Vývojový diagram: spojnice 48"/>
          <p:cNvSpPr/>
          <p:nvPr/>
        </p:nvSpPr>
        <p:spPr>
          <a:xfrm>
            <a:off x="5364088" y="2348880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&gt;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50" name="Vývojový diagram: spojnice 49"/>
          <p:cNvSpPr/>
          <p:nvPr/>
        </p:nvSpPr>
        <p:spPr>
          <a:xfrm>
            <a:off x="2267744" y="4581128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&gt;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51" name="Vývojový diagram: spojnice 50"/>
          <p:cNvSpPr/>
          <p:nvPr/>
        </p:nvSpPr>
        <p:spPr>
          <a:xfrm>
            <a:off x="5148064" y="4653136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&gt;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52" name="Vývojový diagram: spojnice 51"/>
          <p:cNvSpPr/>
          <p:nvPr/>
        </p:nvSpPr>
        <p:spPr>
          <a:xfrm>
            <a:off x="8172400" y="4653136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&gt;</a:t>
            </a:r>
            <a:endParaRPr lang="cs-CZ" sz="4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555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Obdélník 61"/>
          <p:cNvSpPr/>
          <p:nvPr/>
        </p:nvSpPr>
        <p:spPr>
          <a:xfrm>
            <a:off x="6300192" y="3356992"/>
            <a:ext cx="2699792" cy="72008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7           3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63" name="Obdélník 62"/>
          <p:cNvSpPr/>
          <p:nvPr/>
        </p:nvSpPr>
        <p:spPr>
          <a:xfrm>
            <a:off x="3275856" y="3429000"/>
            <a:ext cx="2699792" cy="72008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5            10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64" name="Obdélník 63"/>
          <p:cNvSpPr/>
          <p:nvPr/>
        </p:nvSpPr>
        <p:spPr>
          <a:xfrm>
            <a:off x="179512" y="3429000"/>
            <a:ext cx="2699792" cy="72008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8             </a:t>
            </a:r>
            <a:r>
              <a:rPr lang="cs-CZ" sz="3600" b="1" dirty="0" err="1" smtClean="0">
                <a:solidFill>
                  <a:schemeClr val="tx1"/>
                </a:solidFill>
              </a:rPr>
              <a:t>8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61" name="Obdélník 60"/>
          <p:cNvSpPr/>
          <p:nvPr/>
        </p:nvSpPr>
        <p:spPr>
          <a:xfrm>
            <a:off x="6300192" y="1340768"/>
            <a:ext cx="2699792" cy="72008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4           10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60" name="Obdélník 59"/>
          <p:cNvSpPr/>
          <p:nvPr/>
        </p:nvSpPr>
        <p:spPr>
          <a:xfrm>
            <a:off x="3275856" y="1340768"/>
            <a:ext cx="2699792" cy="72008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9              7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251520" y="1340768"/>
            <a:ext cx="2699792" cy="72008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10              </a:t>
            </a:r>
            <a:r>
              <a:rPr lang="cs-CZ" sz="3600" b="1" dirty="0" err="1" smtClean="0">
                <a:solidFill>
                  <a:schemeClr val="tx1"/>
                </a:solidFill>
              </a:rPr>
              <a:t>10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54" name="Veselý obličej 53"/>
          <p:cNvSpPr/>
          <p:nvPr/>
        </p:nvSpPr>
        <p:spPr>
          <a:xfrm>
            <a:off x="1403648" y="2420888"/>
            <a:ext cx="504056" cy="4572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eselý obličej 54"/>
          <p:cNvSpPr/>
          <p:nvPr/>
        </p:nvSpPr>
        <p:spPr>
          <a:xfrm>
            <a:off x="5076056" y="2420888"/>
            <a:ext cx="504056" cy="4572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eselý obličej 55"/>
          <p:cNvSpPr/>
          <p:nvPr/>
        </p:nvSpPr>
        <p:spPr>
          <a:xfrm>
            <a:off x="3635896" y="4653136"/>
            <a:ext cx="504056" cy="432048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eselý obličej 56"/>
          <p:cNvSpPr/>
          <p:nvPr/>
        </p:nvSpPr>
        <p:spPr>
          <a:xfrm>
            <a:off x="8172400" y="4725144"/>
            <a:ext cx="504056" cy="432048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eselý obličej 57"/>
          <p:cNvSpPr/>
          <p:nvPr/>
        </p:nvSpPr>
        <p:spPr>
          <a:xfrm>
            <a:off x="6660232" y="2420888"/>
            <a:ext cx="504056" cy="432048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eselý obličej 52"/>
          <p:cNvSpPr/>
          <p:nvPr/>
        </p:nvSpPr>
        <p:spPr>
          <a:xfrm>
            <a:off x="1331640" y="4653136"/>
            <a:ext cx="504056" cy="432048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568027" y="469563"/>
            <a:ext cx="11512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Doplň:</a:t>
            </a:r>
            <a:endParaRPr lang="cs-CZ" sz="2800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251520" y="3140968"/>
            <a:ext cx="8568952" cy="0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251520" y="5445224"/>
            <a:ext cx="8568952" cy="0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3059832" y="1124744"/>
            <a:ext cx="0" cy="4320480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6156176" y="1124744"/>
            <a:ext cx="0" cy="4320480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251520" y="1124744"/>
            <a:ext cx="8568952" cy="0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Vývojový diagram: spojnice 31"/>
          <p:cNvSpPr/>
          <p:nvPr/>
        </p:nvSpPr>
        <p:spPr>
          <a:xfrm>
            <a:off x="1331640" y="2348880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=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36" name="Vývojový diagram: spojnice 35"/>
          <p:cNvSpPr/>
          <p:nvPr/>
        </p:nvSpPr>
        <p:spPr>
          <a:xfrm>
            <a:off x="8172400" y="2348880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&gt;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37" name="Vývojový diagram: spojnice 36"/>
          <p:cNvSpPr/>
          <p:nvPr/>
        </p:nvSpPr>
        <p:spPr>
          <a:xfrm>
            <a:off x="3419872" y="2348880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&lt;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38" name="Vývojový diagram: spojnice 37"/>
          <p:cNvSpPr/>
          <p:nvPr/>
        </p:nvSpPr>
        <p:spPr>
          <a:xfrm>
            <a:off x="7308304" y="2348880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=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39" name="Vývojový diagram: spojnice 38"/>
          <p:cNvSpPr/>
          <p:nvPr/>
        </p:nvSpPr>
        <p:spPr>
          <a:xfrm>
            <a:off x="4283968" y="2348880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=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40" name="Vývojový diagram: spojnice 39"/>
          <p:cNvSpPr/>
          <p:nvPr/>
        </p:nvSpPr>
        <p:spPr>
          <a:xfrm>
            <a:off x="1331640" y="4581128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=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41" name="Vývojový diagram: spojnice 40"/>
          <p:cNvSpPr/>
          <p:nvPr/>
        </p:nvSpPr>
        <p:spPr>
          <a:xfrm>
            <a:off x="4427984" y="4509120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=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42" name="Vývojový diagram: spojnice 41"/>
          <p:cNvSpPr/>
          <p:nvPr/>
        </p:nvSpPr>
        <p:spPr>
          <a:xfrm>
            <a:off x="7380312" y="4581128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=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43" name="Vývojový diagram: spojnice 42"/>
          <p:cNvSpPr/>
          <p:nvPr/>
        </p:nvSpPr>
        <p:spPr>
          <a:xfrm>
            <a:off x="467544" y="4581128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&lt;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44" name="Vývojový diagram: spojnice 43"/>
          <p:cNvSpPr/>
          <p:nvPr/>
        </p:nvSpPr>
        <p:spPr>
          <a:xfrm>
            <a:off x="431415" y="2341313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&lt;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45" name="Vývojový diagram: spojnice 44"/>
          <p:cNvSpPr/>
          <p:nvPr/>
        </p:nvSpPr>
        <p:spPr>
          <a:xfrm>
            <a:off x="6588224" y="2348880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&lt;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46" name="Vývojový diagram: spojnice 45"/>
          <p:cNvSpPr/>
          <p:nvPr/>
        </p:nvSpPr>
        <p:spPr>
          <a:xfrm>
            <a:off x="3563888" y="4509120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&lt;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47" name="Vývojový diagram: spojnice 46"/>
          <p:cNvSpPr/>
          <p:nvPr/>
        </p:nvSpPr>
        <p:spPr>
          <a:xfrm>
            <a:off x="6588224" y="4581128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&lt;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48" name="Vývojový diagram: spojnice 47"/>
          <p:cNvSpPr/>
          <p:nvPr/>
        </p:nvSpPr>
        <p:spPr>
          <a:xfrm>
            <a:off x="2267744" y="2348880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&gt;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49" name="Vývojový diagram: spojnice 48"/>
          <p:cNvSpPr/>
          <p:nvPr/>
        </p:nvSpPr>
        <p:spPr>
          <a:xfrm>
            <a:off x="5076056" y="2348880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&gt;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50" name="Vývojový diagram: spojnice 49"/>
          <p:cNvSpPr/>
          <p:nvPr/>
        </p:nvSpPr>
        <p:spPr>
          <a:xfrm>
            <a:off x="2195736" y="4581128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&gt;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51" name="Vývojový diagram: spojnice 50"/>
          <p:cNvSpPr/>
          <p:nvPr/>
        </p:nvSpPr>
        <p:spPr>
          <a:xfrm>
            <a:off x="5220072" y="4509120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&gt;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52" name="Vývojový diagram: spojnice 51"/>
          <p:cNvSpPr/>
          <p:nvPr/>
        </p:nvSpPr>
        <p:spPr>
          <a:xfrm>
            <a:off x="8172400" y="4581128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&gt;</a:t>
            </a:r>
            <a:endParaRPr lang="cs-CZ" sz="4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555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lipsa 1"/>
          <p:cNvSpPr/>
          <p:nvPr/>
        </p:nvSpPr>
        <p:spPr>
          <a:xfrm>
            <a:off x="251520" y="1484784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9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3" name="Elipsa 2"/>
          <p:cNvSpPr/>
          <p:nvPr/>
        </p:nvSpPr>
        <p:spPr>
          <a:xfrm>
            <a:off x="6084168" y="1484784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2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Elipsa 3"/>
          <p:cNvSpPr/>
          <p:nvPr/>
        </p:nvSpPr>
        <p:spPr>
          <a:xfrm>
            <a:off x="251520" y="2708920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5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1763688" y="1484784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9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4427984" y="1484784"/>
            <a:ext cx="1008112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10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4572000" y="2708920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2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6228184" y="2708920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7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323528" y="3933056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8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1691680" y="2636912"/>
            <a:ext cx="936104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10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1763688" y="3861048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7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4499992" y="3933056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6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6300192" y="3933056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6</a:t>
            </a:r>
            <a:endParaRPr lang="cs-CZ" sz="3600" dirty="0">
              <a:solidFill>
                <a:schemeClr val="tx1"/>
              </a:solidFill>
            </a:endParaRPr>
          </a:p>
        </p:txBody>
      </p:sp>
      <p:cxnSp>
        <p:nvCxnSpPr>
          <p:cNvPr id="21" name="Přímá spojovací čára 20"/>
          <p:cNvCxnSpPr/>
          <p:nvPr/>
        </p:nvCxnSpPr>
        <p:spPr>
          <a:xfrm>
            <a:off x="179512" y="2204864"/>
            <a:ext cx="8136904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251520" y="3429000"/>
            <a:ext cx="8208912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>
            <a:off x="323528" y="4653136"/>
            <a:ext cx="8136904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>
            <a:off x="4211960" y="1484784"/>
            <a:ext cx="0" cy="3096344"/>
          </a:xfrm>
          <a:prstGeom prst="line">
            <a:avLst/>
          </a:prstGeom>
          <a:ln w="381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ovéPole 33"/>
          <p:cNvSpPr txBox="1"/>
          <p:nvPr/>
        </p:nvSpPr>
        <p:spPr>
          <a:xfrm>
            <a:off x="251520" y="260648"/>
            <a:ext cx="29096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Užij znaky nerovnosti:</a:t>
            </a:r>
            <a:endParaRPr lang="cs-CZ" sz="2400" dirty="0"/>
          </a:p>
        </p:txBody>
      </p:sp>
      <p:sp>
        <p:nvSpPr>
          <p:cNvPr id="38" name="Vývojový diagram: spojnice 39"/>
          <p:cNvSpPr/>
          <p:nvPr/>
        </p:nvSpPr>
        <p:spPr>
          <a:xfrm>
            <a:off x="1835696" y="5805264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=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39" name="Vývojový diagram: spojnice 39"/>
          <p:cNvSpPr/>
          <p:nvPr/>
        </p:nvSpPr>
        <p:spPr>
          <a:xfrm>
            <a:off x="1043608" y="5805264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=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40" name="Vývojový diagram: spojnice 42"/>
          <p:cNvSpPr/>
          <p:nvPr/>
        </p:nvSpPr>
        <p:spPr>
          <a:xfrm>
            <a:off x="971600" y="5013176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&lt;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41" name="Vývojový diagram: spojnice 42"/>
          <p:cNvSpPr/>
          <p:nvPr/>
        </p:nvSpPr>
        <p:spPr>
          <a:xfrm>
            <a:off x="179512" y="5013176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&lt;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42" name="Vývojový diagram: spojnice 50"/>
          <p:cNvSpPr/>
          <p:nvPr/>
        </p:nvSpPr>
        <p:spPr>
          <a:xfrm>
            <a:off x="2555776" y="5013176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&gt;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43" name="Vývojový diagram: spojnice 50"/>
          <p:cNvSpPr/>
          <p:nvPr/>
        </p:nvSpPr>
        <p:spPr>
          <a:xfrm>
            <a:off x="4283968" y="5805264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&gt;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44" name="Elipsa 43"/>
          <p:cNvSpPr/>
          <p:nvPr/>
        </p:nvSpPr>
        <p:spPr>
          <a:xfrm>
            <a:off x="7668344" y="3933056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6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5" name="Elipsa 44"/>
          <p:cNvSpPr/>
          <p:nvPr/>
        </p:nvSpPr>
        <p:spPr>
          <a:xfrm>
            <a:off x="7596336" y="2708920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6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6" name="Elipsa 45"/>
          <p:cNvSpPr/>
          <p:nvPr/>
        </p:nvSpPr>
        <p:spPr>
          <a:xfrm>
            <a:off x="7524328" y="1484784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6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7" name="Elipsa 46"/>
          <p:cNvSpPr/>
          <p:nvPr/>
        </p:nvSpPr>
        <p:spPr>
          <a:xfrm>
            <a:off x="3347864" y="3933056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6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8" name="Elipsa 47"/>
          <p:cNvSpPr/>
          <p:nvPr/>
        </p:nvSpPr>
        <p:spPr>
          <a:xfrm>
            <a:off x="3347864" y="2708920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6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9" name="Elipsa 48"/>
          <p:cNvSpPr/>
          <p:nvPr/>
        </p:nvSpPr>
        <p:spPr>
          <a:xfrm>
            <a:off x="3275856" y="1484784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6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53" name="Vývojový diagram: spojnice 50"/>
          <p:cNvSpPr/>
          <p:nvPr/>
        </p:nvSpPr>
        <p:spPr>
          <a:xfrm>
            <a:off x="4211960" y="5013176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&gt;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54" name="Vývojový diagram: spojnice 50"/>
          <p:cNvSpPr/>
          <p:nvPr/>
        </p:nvSpPr>
        <p:spPr>
          <a:xfrm>
            <a:off x="3491880" y="5805264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&gt;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55" name="Vývojový diagram: spojnice 50"/>
          <p:cNvSpPr/>
          <p:nvPr/>
        </p:nvSpPr>
        <p:spPr>
          <a:xfrm>
            <a:off x="3419872" y="5013176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&gt;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56" name="Vývojový diagram: spojnice 50"/>
          <p:cNvSpPr/>
          <p:nvPr/>
        </p:nvSpPr>
        <p:spPr>
          <a:xfrm>
            <a:off x="2627784" y="5805264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&gt;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57" name="Vývojový diagram: spojnice 39"/>
          <p:cNvSpPr/>
          <p:nvPr/>
        </p:nvSpPr>
        <p:spPr>
          <a:xfrm>
            <a:off x="1763688" y="5013176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=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58" name="Vývojový diagram: spojnice 42"/>
          <p:cNvSpPr/>
          <p:nvPr/>
        </p:nvSpPr>
        <p:spPr>
          <a:xfrm>
            <a:off x="179512" y="5805264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&lt;</a:t>
            </a:r>
            <a:endParaRPr lang="cs-CZ" sz="4800" dirty="0">
              <a:solidFill>
                <a:schemeClr val="tx1"/>
              </a:solidFill>
            </a:endParaRPr>
          </a:p>
        </p:txBody>
      </p:sp>
      <p:pic>
        <p:nvPicPr>
          <p:cNvPr id="59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100392" y="5805264"/>
            <a:ext cx="664840" cy="66484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5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9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Elipsa 6"/>
          <p:cNvSpPr/>
          <p:nvPr/>
        </p:nvSpPr>
        <p:spPr>
          <a:xfrm>
            <a:off x="8244408" y="2348880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9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7740352" y="2924944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7020272" y="3212976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5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6300192" y="3429000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5580112" y="3501008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4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5148064" y="2924944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4572000" y="2492896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8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3995936" y="2060848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3203848" y="1700808"/>
            <a:ext cx="936104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10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6" name="Elipsa 15"/>
          <p:cNvSpPr/>
          <p:nvPr/>
        </p:nvSpPr>
        <p:spPr>
          <a:xfrm>
            <a:off x="2483768" y="1988840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7" name="Elipsa 16"/>
          <p:cNvSpPr/>
          <p:nvPr/>
        </p:nvSpPr>
        <p:spPr>
          <a:xfrm>
            <a:off x="1763688" y="2132856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7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8" name="Elipsa 17"/>
          <p:cNvSpPr/>
          <p:nvPr/>
        </p:nvSpPr>
        <p:spPr>
          <a:xfrm>
            <a:off x="971600" y="2204864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323528" y="2636912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7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20" name="Vývojový diagram: spojnice 42"/>
          <p:cNvSpPr/>
          <p:nvPr/>
        </p:nvSpPr>
        <p:spPr>
          <a:xfrm>
            <a:off x="323528" y="4869160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&lt;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21" name="Vývojový diagram: spojnice 42"/>
          <p:cNvSpPr/>
          <p:nvPr/>
        </p:nvSpPr>
        <p:spPr>
          <a:xfrm>
            <a:off x="395536" y="5661248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&lt;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22" name="Vývojový diagram: spojnice 42"/>
          <p:cNvSpPr/>
          <p:nvPr/>
        </p:nvSpPr>
        <p:spPr>
          <a:xfrm>
            <a:off x="1043608" y="5661248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&lt;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23" name="Vývojový diagram: spojnice 42"/>
          <p:cNvSpPr/>
          <p:nvPr/>
        </p:nvSpPr>
        <p:spPr>
          <a:xfrm>
            <a:off x="1691680" y="5661248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&lt;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24" name="Vývojový diagram: spojnice 42"/>
          <p:cNvSpPr/>
          <p:nvPr/>
        </p:nvSpPr>
        <p:spPr>
          <a:xfrm>
            <a:off x="2339752" y="5661248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&lt;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25" name="Vývojový diagram: spojnice 42"/>
          <p:cNvSpPr/>
          <p:nvPr/>
        </p:nvSpPr>
        <p:spPr>
          <a:xfrm>
            <a:off x="2987824" y="5661248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&lt;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26" name="Vývojový diagram: spojnice 42"/>
          <p:cNvSpPr/>
          <p:nvPr/>
        </p:nvSpPr>
        <p:spPr>
          <a:xfrm>
            <a:off x="3635896" y="5661248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&lt;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27" name="Vývojový diagram: spojnice 39"/>
          <p:cNvSpPr/>
          <p:nvPr/>
        </p:nvSpPr>
        <p:spPr>
          <a:xfrm>
            <a:off x="2267744" y="4869160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=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28" name="Vývojový diagram: spojnice 39"/>
          <p:cNvSpPr/>
          <p:nvPr/>
        </p:nvSpPr>
        <p:spPr>
          <a:xfrm>
            <a:off x="1619672" y="4869160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=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29" name="Vývojový diagram: spojnice 39"/>
          <p:cNvSpPr/>
          <p:nvPr/>
        </p:nvSpPr>
        <p:spPr>
          <a:xfrm>
            <a:off x="971600" y="4869160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=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30" name="Vývojový diagram: spojnice 39"/>
          <p:cNvSpPr/>
          <p:nvPr/>
        </p:nvSpPr>
        <p:spPr>
          <a:xfrm>
            <a:off x="2915816" y="4869160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=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31" name="Vývojový diagram: spojnice 50"/>
          <p:cNvSpPr/>
          <p:nvPr/>
        </p:nvSpPr>
        <p:spPr>
          <a:xfrm>
            <a:off x="3563888" y="4869160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&gt;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32" name="Vývojový diagram: spojnice 50"/>
          <p:cNvSpPr/>
          <p:nvPr/>
        </p:nvSpPr>
        <p:spPr>
          <a:xfrm>
            <a:off x="4211960" y="4869160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&gt;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33" name="Vývojový diagram: spojnice 50"/>
          <p:cNvSpPr/>
          <p:nvPr/>
        </p:nvSpPr>
        <p:spPr>
          <a:xfrm>
            <a:off x="4860032" y="4869160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&gt;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34" name="Vývojový diagram: spojnice 50"/>
          <p:cNvSpPr/>
          <p:nvPr/>
        </p:nvSpPr>
        <p:spPr>
          <a:xfrm>
            <a:off x="5508104" y="4869160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&gt;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35" name="Vývojový diagram: spojnice 50"/>
          <p:cNvSpPr/>
          <p:nvPr/>
        </p:nvSpPr>
        <p:spPr>
          <a:xfrm>
            <a:off x="6156176" y="4869160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&gt;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36" name="Vývojový diagram: spojnice 50"/>
          <p:cNvSpPr/>
          <p:nvPr/>
        </p:nvSpPr>
        <p:spPr>
          <a:xfrm>
            <a:off x="6804248" y="4869160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&gt;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37" name="Vývojový diagram: spojnice 50"/>
          <p:cNvSpPr/>
          <p:nvPr/>
        </p:nvSpPr>
        <p:spPr>
          <a:xfrm>
            <a:off x="7524328" y="4869160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&gt;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467544" y="476672"/>
            <a:ext cx="16995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Doplň hada:</a:t>
            </a:r>
            <a:endParaRPr lang="cs-CZ" sz="2400" dirty="0"/>
          </a:p>
        </p:txBody>
      </p:sp>
      <p:pic>
        <p:nvPicPr>
          <p:cNvPr id="41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100392" y="5805264"/>
            <a:ext cx="664840" cy="66484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4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1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Elipsa 6"/>
          <p:cNvSpPr/>
          <p:nvPr/>
        </p:nvSpPr>
        <p:spPr>
          <a:xfrm>
            <a:off x="8100392" y="2708920"/>
            <a:ext cx="720080" cy="720080"/>
          </a:xfrm>
          <a:prstGeom prst="ellipse">
            <a:avLst/>
          </a:prstGeom>
          <a:solidFill>
            <a:srgbClr val="92D05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2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7452320" y="3068960"/>
            <a:ext cx="720080" cy="720080"/>
          </a:xfrm>
          <a:prstGeom prst="ellipse">
            <a:avLst/>
          </a:prstGeom>
          <a:solidFill>
            <a:srgbClr val="92D05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6804248" y="3501008"/>
            <a:ext cx="720080" cy="720080"/>
          </a:xfrm>
          <a:prstGeom prst="ellipse">
            <a:avLst/>
          </a:prstGeom>
          <a:solidFill>
            <a:srgbClr val="92D05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7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6084168" y="3429000"/>
            <a:ext cx="720080" cy="720080"/>
          </a:xfrm>
          <a:prstGeom prst="ellipse">
            <a:avLst/>
          </a:prstGeom>
          <a:solidFill>
            <a:srgbClr val="92D05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5364088" y="2924944"/>
            <a:ext cx="936104" cy="720080"/>
          </a:xfrm>
          <a:prstGeom prst="ellipse">
            <a:avLst/>
          </a:prstGeom>
          <a:solidFill>
            <a:srgbClr val="92D05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10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4860032" y="2348880"/>
            <a:ext cx="720080" cy="720080"/>
          </a:xfrm>
          <a:prstGeom prst="ellipse">
            <a:avLst/>
          </a:prstGeom>
          <a:solidFill>
            <a:srgbClr val="92D05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4211960" y="1988840"/>
            <a:ext cx="720080" cy="720080"/>
          </a:xfrm>
          <a:prstGeom prst="ellipse">
            <a:avLst/>
          </a:prstGeom>
          <a:solidFill>
            <a:srgbClr val="92D05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8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3491880" y="1988840"/>
            <a:ext cx="720080" cy="720080"/>
          </a:xfrm>
          <a:prstGeom prst="ellipse">
            <a:avLst/>
          </a:prstGeom>
          <a:solidFill>
            <a:srgbClr val="92D05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2555776" y="2276872"/>
            <a:ext cx="936104" cy="720080"/>
          </a:xfrm>
          <a:prstGeom prst="ellipse">
            <a:avLst/>
          </a:prstGeom>
          <a:solidFill>
            <a:srgbClr val="92D05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10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6" name="Elipsa 15"/>
          <p:cNvSpPr/>
          <p:nvPr/>
        </p:nvSpPr>
        <p:spPr>
          <a:xfrm>
            <a:off x="2051720" y="2852936"/>
            <a:ext cx="720080" cy="720080"/>
          </a:xfrm>
          <a:prstGeom prst="ellipse">
            <a:avLst/>
          </a:prstGeom>
          <a:solidFill>
            <a:srgbClr val="92D05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7" name="Elipsa 16"/>
          <p:cNvSpPr/>
          <p:nvPr/>
        </p:nvSpPr>
        <p:spPr>
          <a:xfrm>
            <a:off x="1331640" y="2924944"/>
            <a:ext cx="720080" cy="720080"/>
          </a:xfrm>
          <a:prstGeom prst="ellipse">
            <a:avLst/>
          </a:prstGeom>
          <a:solidFill>
            <a:srgbClr val="92D05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6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8" name="Elipsa 17"/>
          <p:cNvSpPr/>
          <p:nvPr/>
        </p:nvSpPr>
        <p:spPr>
          <a:xfrm>
            <a:off x="827584" y="2348880"/>
            <a:ext cx="720080" cy="720080"/>
          </a:xfrm>
          <a:prstGeom prst="ellipse">
            <a:avLst/>
          </a:prstGeom>
          <a:solidFill>
            <a:srgbClr val="92D05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323528" y="1844824"/>
            <a:ext cx="720080" cy="720080"/>
          </a:xfrm>
          <a:prstGeom prst="ellipse">
            <a:avLst/>
          </a:prstGeom>
          <a:solidFill>
            <a:srgbClr val="92D05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9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20" name="Vývojový diagram: spojnice 42"/>
          <p:cNvSpPr/>
          <p:nvPr/>
        </p:nvSpPr>
        <p:spPr>
          <a:xfrm>
            <a:off x="323528" y="4869160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&lt;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21" name="Vývojový diagram: spojnice 42"/>
          <p:cNvSpPr/>
          <p:nvPr/>
        </p:nvSpPr>
        <p:spPr>
          <a:xfrm>
            <a:off x="395536" y="5661248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&lt;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22" name="Vývojový diagram: spojnice 42"/>
          <p:cNvSpPr/>
          <p:nvPr/>
        </p:nvSpPr>
        <p:spPr>
          <a:xfrm>
            <a:off x="1043608" y="5661248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&lt;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23" name="Vývojový diagram: spojnice 42"/>
          <p:cNvSpPr/>
          <p:nvPr/>
        </p:nvSpPr>
        <p:spPr>
          <a:xfrm>
            <a:off x="1691680" y="5661248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&lt;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24" name="Vývojový diagram: spojnice 42"/>
          <p:cNvSpPr/>
          <p:nvPr/>
        </p:nvSpPr>
        <p:spPr>
          <a:xfrm>
            <a:off x="2339752" y="5661248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&lt;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25" name="Vývojový diagram: spojnice 42"/>
          <p:cNvSpPr/>
          <p:nvPr/>
        </p:nvSpPr>
        <p:spPr>
          <a:xfrm>
            <a:off x="2987824" y="5661248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&lt;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26" name="Vývojový diagram: spojnice 42"/>
          <p:cNvSpPr/>
          <p:nvPr/>
        </p:nvSpPr>
        <p:spPr>
          <a:xfrm>
            <a:off x="3635896" y="5661248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&lt;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27" name="Vývojový diagram: spojnice 39"/>
          <p:cNvSpPr/>
          <p:nvPr/>
        </p:nvSpPr>
        <p:spPr>
          <a:xfrm>
            <a:off x="2267744" y="4869160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=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28" name="Vývojový diagram: spojnice 39"/>
          <p:cNvSpPr/>
          <p:nvPr/>
        </p:nvSpPr>
        <p:spPr>
          <a:xfrm>
            <a:off x="1619672" y="4869160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=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29" name="Vývojový diagram: spojnice 39"/>
          <p:cNvSpPr/>
          <p:nvPr/>
        </p:nvSpPr>
        <p:spPr>
          <a:xfrm>
            <a:off x="971600" y="4869160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=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30" name="Vývojový diagram: spojnice 39"/>
          <p:cNvSpPr/>
          <p:nvPr/>
        </p:nvSpPr>
        <p:spPr>
          <a:xfrm>
            <a:off x="2915816" y="4869160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=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31" name="Vývojový diagram: spojnice 50"/>
          <p:cNvSpPr/>
          <p:nvPr/>
        </p:nvSpPr>
        <p:spPr>
          <a:xfrm>
            <a:off x="3563888" y="4869160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&gt;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32" name="Vývojový diagram: spojnice 50"/>
          <p:cNvSpPr/>
          <p:nvPr/>
        </p:nvSpPr>
        <p:spPr>
          <a:xfrm>
            <a:off x="4211960" y="4869160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&gt;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33" name="Vývojový diagram: spojnice 50"/>
          <p:cNvSpPr/>
          <p:nvPr/>
        </p:nvSpPr>
        <p:spPr>
          <a:xfrm>
            <a:off x="4860032" y="4869160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&gt;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34" name="Vývojový diagram: spojnice 50"/>
          <p:cNvSpPr/>
          <p:nvPr/>
        </p:nvSpPr>
        <p:spPr>
          <a:xfrm>
            <a:off x="5508104" y="4869160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&gt;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35" name="Vývojový diagram: spojnice 50"/>
          <p:cNvSpPr/>
          <p:nvPr/>
        </p:nvSpPr>
        <p:spPr>
          <a:xfrm>
            <a:off x="6156176" y="4869160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&gt;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36" name="Vývojový diagram: spojnice 50"/>
          <p:cNvSpPr/>
          <p:nvPr/>
        </p:nvSpPr>
        <p:spPr>
          <a:xfrm>
            <a:off x="6804248" y="4869160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&gt;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37" name="Vývojový diagram: spojnice 50"/>
          <p:cNvSpPr/>
          <p:nvPr/>
        </p:nvSpPr>
        <p:spPr>
          <a:xfrm>
            <a:off x="7524328" y="4869160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&gt;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467544" y="476672"/>
            <a:ext cx="27694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Zkus to ještě jednou:</a:t>
            </a:r>
            <a:endParaRPr lang="cs-CZ" sz="2400" dirty="0"/>
          </a:p>
        </p:txBody>
      </p:sp>
      <p:pic>
        <p:nvPicPr>
          <p:cNvPr id="38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172400" y="5949280"/>
            <a:ext cx="592832" cy="59283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3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8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Elipsa 2"/>
          <p:cNvSpPr/>
          <p:nvPr/>
        </p:nvSpPr>
        <p:spPr>
          <a:xfrm>
            <a:off x="395536" y="3429000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9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4788024" y="2780928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5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4716016" y="1916832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4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4716016" y="1124744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8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179512" y="2636912"/>
            <a:ext cx="936104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10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395536" y="1844824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7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323528" y="1052736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7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6" name="Elipsa 15"/>
          <p:cNvSpPr/>
          <p:nvPr/>
        </p:nvSpPr>
        <p:spPr>
          <a:xfrm>
            <a:off x="4860032" y="3573016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9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8" name="Vývojový diagram: spojnice 42"/>
          <p:cNvSpPr/>
          <p:nvPr/>
        </p:nvSpPr>
        <p:spPr>
          <a:xfrm>
            <a:off x="5508104" y="1988840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&lt;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19" name="Vývojový diagram: spojnice 42"/>
          <p:cNvSpPr/>
          <p:nvPr/>
        </p:nvSpPr>
        <p:spPr>
          <a:xfrm>
            <a:off x="1187624" y="1844824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&lt;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20" name="Vývojový diagram: spojnice 39"/>
          <p:cNvSpPr/>
          <p:nvPr/>
        </p:nvSpPr>
        <p:spPr>
          <a:xfrm>
            <a:off x="5580112" y="2780928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=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21" name="Vývojový diagram: spojnice 39"/>
          <p:cNvSpPr/>
          <p:nvPr/>
        </p:nvSpPr>
        <p:spPr>
          <a:xfrm>
            <a:off x="1115616" y="1124744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=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22" name="Vývojový diagram: spojnice 50"/>
          <p:cNvSpPr/>
          <p:nvPr/>
        </p:nvSpPr>
        <p:spPr>
          <a:xfrm>
            <a:off x="1187624" y="2636912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&gt;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23" name="Vývojový diagram: spojnice 50"/>
          <p:cNvSpPr/>
          <p:nvPr/>
        </p:nvSpPr>
        <p:spPr>
          <a:xfrm>
            <a:off x="1187624" y="3501008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&gt;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25" name="Vývojový diagram: spojnice 50"/>
          <p:cNvSpPr/>
          <p:nvPr/>
        </p:nvSpPr>
        <p:spPr>
          <a:xfrm>
            <a:off x="5652120" y="3645024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&gt;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26" name="Vývojový diagram: spojnice 50"/>
          <p:cNvSpPr/>
          <p:nvPr/>
        </p:nvSpPr>
        <p:spPr>
          <a:xfrm>
            <a:off x="5508104" y="1196752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&gt;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95536" y="332656"/>
            <a:ext cx="68268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Za znaky nerovnosti doplň čísla, potom přečti příklad:</a:t>
            </a:r>
            <a:endParaRPr lang="cs-CZ" sz="2400" dirty="0"/>
          </a:p>
        </p:txBody>
      </p:sp>
      <p:sp>
        <p:nvSpPr>
          <p:cNvPr id="28" name="Elipsa 27"/>
          <p:cNvSpPr/>
          <p:nvPr/>
        </p:nvSpPr>
        <p:spPr>
          <a:xfrm>
            <a:off x="4788024" y="4941168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4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29" name="Elipsa 28"/>
          <p:cNvSpPr/>
          <p:nvPr/>
        </p:nvSpPr>
        <p:spPr>
          <a:xfrm>
            <a:off x="5652120" y="4941168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7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30" name="Elipsa 29"/>
          <p:cNvSpPr/>
          <p:nvPr/>
        </p:nvSpPr>
        <p:spPr>
          <a:xfrm>
            <a:off x="5724128" y="5733256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8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31" name="Elipsa 30"/>
          <p:cNvSpPr/>
          <p:nvPr/>
        </p:nvSpPr>
        <p:spPr>
          <a:xfrm>
            <a:off x="4860032" y="5805264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9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32" name="Elipsa 31"/>
          <p:cNvSpPr/>
          <p:nvPr/>
        </p:nvSpPr>
        <p:spPr>
          <a:xfrm>
            <a:off x="3995936" y="5805264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9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33" name="Elipsa 32"/>
          <p:cNvSpPr/>
          <p:nvPr/>
        </p:nvSpPr>
        <p:spPr>
          <a:xfrm>
            <a:off x="3851920" y="5013176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2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34" name="Elipsa 33"/>
          <p:cNvSpPr/>
          <p:nvPr/>
        </p:nvSpPr>
        <p:spPr>
          <a:xfrm>
            <a:off x="3059832" y="5877272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3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35" name="Elipsa 34"/>
          <p:cNvSpPr/>
          <p:nvPr/>
        </p:nvSpPr>
        <p:spPr>
          <a:xfrm>
            <a:off x="2987824" y="5013176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5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36" name="Elipsa 35"/>
          <p:cNvSpPr/>
          <p:nvPr/>
        </p:nvSpPr>
        <p:spPr>
          <a:xfrm>
            <a:off x="2123728" y="5877272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7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37" name="Elipsa 36"/>
          <p:cNvSpPr/>
          <p:nvPr/>
        </p:nvSpPr>
        <p:spPr>
          <a:xfrm>
            <a:off x="2123728" y="5013176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8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38" name="Elipsa 37"/>
          <p:cNvSpPr/>
          <p:nvPr/>
        </p:nvSpPr>
        <p:spPr>
          <a:xfrm>
            <a:off x="1187624" y="5877272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9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39" name="Elipsa 38"/>
          <p:cNvSpPr/>
          <p:nvPr/>
        </p:nvSpPr>
        <p:spPr>
          <a:xfrm>
            <a:off x="1187624" y="5013176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6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0" name="Elipsa 39"/>
          <p:cNvSpPr/>
          <p:nvPr/>
        </p:nvSpPr>
        <p:spPr>
          <a:xfrm>
            <a:off x="251520" y="5877272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1" name="Elipsa 40"/>
          <p:cNvSpPr/>
          <p:nvPr/>
        </p:nvSpPr>
        <p:spPr>
          <a:xfrm>
            <a:off x="251520" y="5013176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5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2" name="Elipsa 41"/>
          <p:cNvSpPr/>
          <p:nvPr/>
        </p:nvSpPr>
        <p:spPr>
          <a:xfrm>
            <a:off x="6516216" y="4869160"/>
            <a:ext cx="936104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10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3" name="Elipsa 42"/>
          <p:cNvSpPr/>
          <p:nvPr/>
        </p:nvSpPr>
        <p:spPr>
          <a:xfrm>
            <a:off x="6516216" y="5733256"/>
            <a:ext cx="1008112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10</a:t>
            </a:r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44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460432" y="5877272"/>
            <a:ext cx="520824" cy="5208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4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Elipsa 2"/>
          <p:cNvSpPr/>
          <p:nvPr/>
        </p:nvSpPr>
        <p:spPr>
          <a:xfrm>
            <a:off x="395536" y="3429000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9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4788024" y="2780928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5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4716016" y="1916832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4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4716016" y="1124744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8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179512" y="2636912"/>
            <a:ext cx="936104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10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395536" y="1844824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7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323528" y="1052736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7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6" name="Elipsa 15"/>
          <p:cNvSpPr/>
          <p:nvPr/>
        </p:nvSpPr>
        <p:spPr>
          <a:xfrm>
            <a:off x="4860032" y="3573016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9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8" name="Vývojový diagram: spojnice 42"/>
          <p:cNvSpPr/>
          <p:nvPr/>
        </p:nvSpPr>
        <p:spPr>
          <a:xfrm>
            <a:off x="5580112" y="2780928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&lt;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19" name="Vývojový diagram: spojnice 42"/>
          <p:cNvSpPr/>
          <p:nvPr/>
        </p:nvSpPr>
        <p:spPr>
          <a:xfrm>
            <a:off x="1259632" y="1844824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&lt;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20" name="Vývojový diagram: spojnice 39"/>
          <p:cNvSpPr/>
          <p:nvPr/>
        </p:nvSpPr>
        <p:spPr>
          <a:xfrm>
            <a:off x="5508104" y="1124744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=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21" name="Vývojový diagram: spojnice 39"/>
          <p:cNvSpPr/>
          <p:nvPr/>
        </p:nvSpPr>
        <p:spPr>
          <a:xfrm>
            <a:off x="1187624" y="2636912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=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22" name="Vývojový diagram: spojnice 50"/>
          <p:cNvSpPr/>
          <p:nvPr/>
        </p:nvSpPr>
        <p:spPr>
          <a:xfrm>
            <a:off x="1187624" y="1052736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&gt;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23" name="Vývojový diagram: spojnice 50"/>
          <p:cNvSpPr/>
          <p:nvPr/>
        </p:nvSpPr>
        <p:spPr>
          <a:xfrm>
            <a:off x="1259632" y="3501008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&gt;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25" name="Vývojový diagram: spojnice 50"/>
          <p:cNvSpPr/>
          <p:nvPr/>
        </p:nvSpPr>
        <p:spPr>
          <a:xfrm>
            <a:off x="5652120" y="3645024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&gt;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26" name="Vývojový diagram: spojnice 50"/>
          <p:cNvSpPr/>
          <p:nvPr/>
        </p:nvSpPr>
        <p:spPr>
          <a:xfrm>
            <a:off x="5508104" y="1988840"/>
            <a:ext cx="575638" cy="601216"/>
          </a:xfrm>
          <a:prstGeom prst="flowChartConnector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&gt;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95536" y="332656"/>
            <a:ext cx="19733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Zkus to znovu:</a:t>
            </a:r>
            <a:endParaRPr lang="cs-CZ" sz="2400" dirty="0"/>
          </a:p>
        </p:txBody>
      </p:sp>
      <p:sp>
        <p:nvSpPr>
          <p:cNvPr id="28" name="Elipsa 27"/>
          <p:cNvSpPr/>
          <p:nvPr/>
        </p:nvSpPr>
        <p:spPr>
          <a:xfrm>
            <a:off x="4788024" y="4941168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4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29" name="Elipsa 28"/>
          <p:cNvSpPr/>
          <p:nvPr/>
        </p:nvSpPr>
        <p:spPr>
          <a:xfrm>
            <a:off x="5652120" y="4941168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7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30" name="Elipsa 29"/>
          <p:cNvSpPr/>
          <p:nvPr/>
        </p:nvSpPr>
        <p:spPr>
          <a:xfrm>
            <a:off x="5724128" y="5733256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8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31" name="Elipsa 30"/>
          <p:cNvSpPr/>
          <p:nvPr/>
        </p:nvSpPr>
        <p:spPr>
          <a:xfrm>
            <a:off x="4860032" y="5805264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9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32" name="Elipsa 31"/>
          <p:cNvSpPr/>
          <p:nvPr/>
        </p:nvSpPr>
        <p:spPr>
          <a:xfrm>
            <a:off x="3995936" y="5805264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9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33" name="Elipsa 32"/>
          <p:cNvSpPr/>
          <p:nvPr/>
        </p:nvSpPr>
        <p:spPr>
          <a:xfrm>
            <a:off x="3851920" y="5013176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2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34" name="Elipsa 33"/>
          <p:cNvSpPr/>
          <p:nvPr/>
        </p:nvSpPr>
        <p:spPr>
          <a:xfrm>
            <a:off x="3059832" y="5877272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3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35" name="Elipsa 34"/>
          <p:cNvSpPr/>
          <p:nvPr/>
        </p:nvSpPr>
        <p:spPr>
          <a:xfrm>
            <a:off x="2987824" y="5013176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5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36" name="Elipsa 35"/>
          <p:cNvSpPr/>
          <p:nvPr/>
        </p:nvSpPr>
        <p:spPr>
          <a:xfrm>
            <a:off x="2123728" y="5877272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7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37" name="Elipsa 36"/>
          <p:cNvSpPr/>
          <p:nvPr/>
        </p:nvSpPr>
        <p:spPr>
          <a:xfrm>
            <a:off x="2123728" y="5013176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8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38" name="Elipsa 37"/>
          <p:cNvSpPr/>
          <p:nvPr/>
        </p:nvSpPr>
        <p:spPr>
          <a:xfrm>
            <a:off x="1187624" y="5877272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9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39" name="Elipsa 38"/>
          <p:cNvSpPr/>
          <p:nvPr/>
        </p:nvSpPr>
        <p:spPr>
          <a:xfrm>
            <a:off x="1187624" y="5013176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6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0" name="Elipsa 39"/>
          <p:cNvSpPr/>
          <p:nvPr/>
        </p:nvSpPr>
        <p:spPr>
          <a:xfrm>
            <a:off x="251520" y="5877272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1" name="Elipsa 40"/>
          <p:cNvSpPr/>
          <p:nvPr/>
        </p:nvSpPr>
        <p:spPr>
          <a:xfrm>
            <a:off x="251520" y="5013176"/>
            <a:ext cx="720080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5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2" name="Elipsa 41"/>
          <p:cNvSpPr/>
          <p:nvPr/>
        </p:nvSpPr>
        <p:spPr>
          <a:xfrm>
            <a:off x="6516216" y="4869160"/>
            <a:ext cx="936104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10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3" name="Elipsa 42"/>
          <p:cNvSpPr/>
          <p:nvPr/>
        </p:nvSpPr>
        <p:spPr>
          <a:xfrm>
            <a:off x="6516216" y="5733256"/>
            <a:ext cx="1008112" cy="72008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10</a:t>
            </a:r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44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316416" y="5822032"/>
            <a:ext cx="576064" cy="5760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4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smtClean="0"/>
              <a:t>/klipart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1897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DrawingPalett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3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4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3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4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Layout>
  <Type>Drawing</Type>
  <ChoicesCount>0</ChoicesCount>
  <Orientation>Left</Orientation>
</Layout>
</file>

<file path=customXml/item2.xml><?xml version="1.0" encoding="utf-8"?>
<Layout>
  <Type>MultipleChoice</Type>
  <ChoicesCount>4</ChoicesCount>
  <Orientation>Left</Orientation>
</Layout>
</file>

<file path=customXml/itemProps1.xml><?xml version="1.0" encoding="utf-8"?>
<ds:datastoreItem xmlns:ds="http://schemas.openxmlformats.org/officeDocument/2006/customXml" ds:itemID="{AAD1C82A-AB8C-4178-99AE-950A16AD8008}">
  <ds:schemaRefs/>
</ds:datastoreItem>
</file>

<file path=customXml/itemProps2.xml><?xml version="1.0" encoding="utf-8"?>
<ds:datastoreItem xmlns:ds="http://schemas.openxmlformats.org/officeDocument/2006/customXml" ds:itemID="{29C6A2B9-D4BC-413D-9BD6-8C205420A6C6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824</TotalTime>
  <Words>452</Words>
  <Application>Microsoft Office PowerPoint</Application>
  <PresentationFormat>Předvádění na obrazovce (4:3)</PresentationFormat>
  <Paragraphs>249</Paragraphs>
  <Slides>12</Slides>
  <Notes>2</Notes>
  <HiddenSlides>1</HiddenSlides>
  <MMClips>7</MMClips>
  <ScaleCrop>false</ScaleCrop>
  <HeadingPairs>
    <vt:vector size="6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  <vt:variant>
        <vt:lpstr>Vlastní prezentace</vt:lpstr>
      </vt:variant>
      <vt:variant>
        <vt:i4>2</vt:i4>
      </vt:variant>
    </vt:vector>
  </HeadingPairs>
  <TitlesOfParts>
    <vt:vector size="15" baseType="lpstr">
      <vt:lpstr>Motiv systému Office</vt:lpstr>
      <vt:lpstr>Porovnávání v oboru do 10 II. VY_32_INOVACE_3C_17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  <vt:lpstr>Vlastní prezentace _ ukázka</vt:lpstr>
      <vt:lpstr>1 skupina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JIHOČESKÝ KRAJ 3.2.1.A</dc:title>
  <dc:creator>admin</dc:creator>
  <cp:lastModifiedBy>uzivatel</cp:lastModifiedBy>
  <cp:revision>102</cp:revision>
  <dcterms:created xsi:type="dcterms:W3CDTF">2011-02-01T19:13:05Z</dcterms:created>
  <dcterms:modified xsi:type="dcterms:W3CDTF">2013-01-21T12:29:46Z</dcterms:modified>
</cp:coreProperties>
</file>