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8" r:id="rId3"/>
  </p:sldMasterIdLst>
  <p:notesMasterIdLst>
    <p:notesMasterId r:id="rId13"/>
  </p:notesMasterIdLst>
  <p:sldIdLst>
    <p:sldId id="270" r:id="rId4"/>
    <p:sldId id="271" r:id="rId5"/>
    <p:sldId id="276" r:id="rId6"/>
    <p:sldId id="277" r:id="rId7"/>
    <p:sldId id="278" r:id="rId8"/>
    <p:sldId id="279" r:id="rId9"/>
    <p:sldId id="274" r:id="rId10"/>
    <p:sldId id="280" r:id="rId11"/>
    <p:sldId id="273" r:id="rId12"/>
  </p:sldIdLst>
  <p:sldSz cx="9144000" cy="6858000" type="screen4x3"/>
  <p:notesSz cx="6858000" cy="9144000"/>
  <p:custShowLst>
    <p:custShow name="Vlastní prezentace _ ukázka" id="0">
      <p:sldLst/>
    </p:custShow>
    <p:custShow name="1 skupina" id="1">
      <p:sldLst/>
    </p:custShow>
  </p:custShow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642" autoAdjust="0"/>
    <p:restoredTop sz="94660"/>
  </p:normalViewPr>
  <p:slideViewPr>
    <p:cSldViewPr>
      <p:cViewPr>
        <p:scale>
          <a:sx n="70" d="100"/>
          <a:sy n="70" d="100"/>
        </p:scale>
        <p:origin x="-1380" y="-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notesMaster" Target="notesMasters/notesMaster1.xml"/><Relationship Id="rId3" Type="http://schemas.openxmlformats.org/officeDocument/2006/relationships/slideMaster" Target="slideMasters/slideMaster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viewProps" Target="viewProp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6AC611-29A7-49F6-803F-A1CE03EE6C6B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CFA97F-C6A9-4B13-AF69-C0CF09B531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47417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614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1D4A687-3886-421A-9E0C-DF61D8E443EC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424891B-6729-412C-9586-292DEBD5448C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.xml"/><Relationship Id="rId1" Type="http://schemas.openxmlformats.org/officeDocument/2006/relationships/customXml" Target="../../customXml/item1.xml"/><Relationship Id="rId4" Type="http://schemas.openxmlformats.org/officeDocument/2006/relationships/image" Target="../media/image1.png"/></Relationships>
</file>

<file path=ppt/slideLayouts/_rels/slideLayout13.xml.rels><?xml version="1.0" encoding="UTF-8" standalone="yes"?>
<Relationships xmlns="http://schemas.openxmlformats.org/package/2006/relationships"><Relationship Id="rId8" Type="http://schemas.openxmlformats.org/officeDocument/2006/relationships/tags" Target="../tags/tag8.xml"/><Relationship Id="rId13" Type="http://schemas.openxmlformats.org/officeDocument/2006/relationships/image" Target="../media/image4.png"/><Relationship Id="rId3" Type="http://schemas.openxmlformats.org/officeDocument/2006/relationships/tags" Target="../tags/tag3.xml"/><Relationship Id="rId7" Type="http://schemas.openxmlformats.org/officeDocument/2006/relationships/tags" Target="../tags/tag7.xml"/><Relationship Id="rId12" Type="http://schemas.openxmlformats.org/officeDocument/2006/relationships/image" Target="../media/image3.png"/><Relationship Id="rId2" Type="http://schemas.openxmlformats.org/officeDocument/2006/relationships/tags" Target="../tags/tag2.xml"/><Relationship Id="rId1" Type="http://schemas.openxmlformats.org/officeDocument/2006/relationships/customXml" Target="../../customXml/item2.xml"/><Relationship Id="rId6" Type="http://schemas.openxmlformats.org/officeDocument/2006/relationships/tags" Target="../tags/tag6.xml"/><Relationship Id="rId11" Type="http://schemas.openxmlformats.org/officeDocument/2006/relationships/image" Target="../media/image2.png"/><Relationship Id="rId5" Type="http://schemas.openxmlformats.org/officeDocument/2006/relationships/tags" Target="../tags/tag5.xml"/><Relationship Id="rId10" Type="http://schemas.openxmlformats.org/officeDocument/2006/relationships/slideMaster" Target="../slideMasters/slideMaster1.xml"/><Relationship Id="rId4" Type="http://schemas.openxmlformats.org/officeDocument/2006/relationships/tags" Target="../tags/tag4.xml"/><Relationship Id="rId9" Type="http://schemas.openxmlformats.org/officeDocument/2006/relationships/tags" Target="../tags/tag9.xml"/><Relationship Id="rId14" Type="http://schemas.openxmlformats.org/officeDocument/2006/relationships/image" Target="../media/image5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53D9D-4CB7-474A-8784-E61282B0674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07099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9B51A-C71B-4054-9841-6802A6149D0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9220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AC5E24-9F0F-4DE5-978A-1CBF6887C6D0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37368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92FE7-5429-42B0-9761-518D90161885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90296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F1B7E-3411-48D1-B769-62187511EF2B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4048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C66C48-B1D1-4BB6-A3DE-EEC3675448EE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62879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4ACF68-01BB-4579-84F3-FBE4D30E9F4B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42899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A5C8F-8168-4B76-B08B-456005E8E4C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94764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6764D-B72B-468A-B04B-F520914090DF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09121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FEC90-0003-48A4-A32E-2C751180C4D3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82978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70DD9E-518A-4E71-AA82-213242F3575C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79043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Draw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pic>
        <p:nvPicPr>
          <p:cNvPr id="7" name="Obrázek 6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523390"/>
            <a:ext cx="804672" cy="506541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280688607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4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1"/>
            <p:custDataLst>
              <p:tags r:id="rId2"/>
            </p:custDataLst>
          </p:nvPr>
        </p:nvSpPr>
        <p:spPr>
          <a:xfrm>
            <a:off x="1371600" y="1069848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2"/>
            <p:custDataLst>
              <p:tags r:id="rId3"/>
            </p:custDataLst>
          </p:nvPr>
        </p:nvSpPr>
        <p:spPr>
          <a:xfrm>
            <a:off x="1371600" y="240235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371600" y="373486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4"/>
            <p:custDataLst>
              <p:tags r:id="rId5"/>
            </p:custDataLst>
          </p:nvPr>
        </p:nvSpPr>
        <p:spPr>
          <a:xfrm>
            <a:off x="1371600" y="5067376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pic>
        <p:nvPicPr>
          <p:cNvPr id="11" name="Obrázek 10"/>
          <p:cNvPicPr>
            <a:picLocks/>
          </p:cNvPicPr>
          <p:nvPr userDrawn="1">
            <p:custDataLst>
              <p:tags r:id="rId6"/>
            </p:custDataLst>
          </p:nvPr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249185"/>
            <a:ext cx="857250" cy="857250"/>
          </a:xfrm>
          <a:prstGeom prst="rect">
            <a:avLst/>
          </a:prstGeom>
        </p:spPr>
      </p:pic>
      <p:pic>
        <p:nvPicPr>
          <p:cNvPr id="12" name="Obrázek 11"/>
          <p:cNvPicPr>
            <a:picLocks/>
          </p:cNvPicPr>
          <p:nvPr userDrawn="1">
            <p:custDataLst>
              <p:tags r:id="rId7"/>
            </p:custDataLst>
          </p:nvPr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2581694"/>
            <a:ext cx="857250" cy="857250"/>
          </a:xfrm>
          <a:prstGeom prst="rect">
            <a:avLst/>
          </a:prstGeom>
        </p:spPr>
      </p:pic>
      <p:pic>
        <p:nvPicPr>
          <p:cNvPr id="13" name="Obrázek 12"/>
          <p:cNvPicPr>
            <a:picLocks/>
          </p:cNvPicPr>
          <p:nvPr userDrawn="1">
            <p:custDataLst>
              <p:tags r:id="rId8"/>
            </p:custDataLst>
          </p:nvPr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3914203"/>
            <a:ext cx="857250" cy="857250"/>
          </a:xfrm>
          <a:prstGeom prst="rect">
            <a:avLst/>
          </a:prstGeom>
        </p:spPr>
      </p:pic>
      <p:pic>
        <p:nvPicPr>
          <p:cNvPr id="14" name="Obrázek 13"/>
          <p:cNvPicPr>
            <a:picLocks/>
          </p:cNvPicPr>
          <p:nvPr userDrawn="1">
            <p:custDataLst>
              <p:tags r:id="rId9"/>
            </p:custDataLst>
          </p:nvPr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5246713"/>
            <a:ext cx="857250" cy="85725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10883088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FB1E5-6377-4B84-ACEA-84DF1B0BAB40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75419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9" r:id="rId1"/>
    <p:sldLayoutId id="2147483810" r:id="rId2"/>
    <p:sldLayoutId id="2147483811" r:id="rId3"/>
    <p:sldLayoutId id="2147483812" r:id="rId4"/>
    <p:sldLayoutId id="2147483813" r:id="rId5"/>
    <p:sldLayoutId id="2147483814" r:id="rId6"/>
    <p:sldLayoutId id="2147483815" r:id="rId7"/>
    <p:sldLayoutId id="2147483816" r:id="rId8"/>
    <p:sldLayoutId id="2147483817" r:id="rId9"/>
    <p:sldLayoutId id="2147483818" r:id="rId10"/>
    <p:sldLayoutId id="2147483819" r:id="rId11"/>
    <p:sldLayoutId id="2147483710" r:id="rId12"/>
    <p:sldLayoutId id="2147483711" r:id="rId13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6" Type="http://schemas.openxmlformats.org/officeDocument/2006/relationships/image" Target="../media/image12.pn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6" Type="http://schemas.openxmlformats.org/officeDocument/2006/relationships/image" Target="../media/image16.pn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4" Type="http://schemas.openxmlformats.org/officeDocument/2006/relationships/image" Target="../media/image1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6" Type="http://schemas.openxmlformats.org/officeDocument/2006/relationships/image" Target="../media/image22.png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5" Type="http://schemas.openxmlformats.org/officeDocument/2006/relationships/image" Target="../media/image25.png"/><Relationship Id="rId4" Type="http://schemas.openxmlformats.org/officeDocument/2006/relationships/image" Target="../media/image24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585913"/>
          </a:xfrm>
        </p:spPr>
        <p:txBody>
          <a:bodyPr rtlCol="0">
            <a:normAutofit fontScale="90000"/>
          </a:bodyPr>
          <a:lstStyle/>
          <a:p>
            <a:pPr>
              <a:spcBef>
                <a:spcPts val="1800"/>
              </a:spcBef>
              <a:defRPr/>
            </a:pPr>
            <a:r>
              <a:rPr lang="cs-CZ" dirty="0" smtClean="0"/>
              <a:t>Slovní úlohy v oboru do 10 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VY_32_INOVACE_3C_19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</a:t>
            </a:r>
            <a:r>
              <a:rPr lang="cs-CZ" sz="3100"/>
              <a:t>CZ.1.07/1.4.00/21.1101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4149725"/>
            <a:ext cx="6400800" cy="17526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/>
              <a:t>Sada </a:t>
            </a:r>
            <a:r>
              <a:rPr lang="cs-CZ" smtClean="0"/>
              <a:t>3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Matematika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1400" y="404813"/>
            <a:ext cx="6986588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663010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41758527"/>
              </p:ext>
            </p:extLst>
          </p:nvPr>
        </p:nvGraphicFramePr>
        <p:xfrm>
          <a:off x="539750" y="1052513"/>
          <a:ext cx="8280920" cy="5071939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04058"/>
                <a:gridCol w="5976862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Žáci procvičují učivo: Slovní úlohy v oboru do 10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.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Na prvních listech  žáci čtou (v případě potřeby s pomocí učitele) obrázkové slovní úlohy.  Do připravených rámečků žáci přetahují odpovídající čísla, mezi rámečky je naznačen výpočet. Výsledek žáci doplňují i do odpovědi. Tímto způsobem žáci vypočítají dvě slovní úlohy na sčítání a dvě slovní úlohy na odčítání.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 další části žáci mají vypočítat dvě slovní úlohy (jednu na sčítání a jednu na odčítání), ve kterých již výpočet není znázorněn.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Za každé správné řešení slovní úlohy si žáci mohou pustit „potlesk“.</a:t>
                      </a: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M. Fixová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prosinec2011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dysgrafie,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dyskalkulie, Autismus, MP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60116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Matematika</a:t>
                      </a: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-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se středně těžkým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speciální – 1. stupeň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6 –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11 let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/ 1. – 6.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106" name="TextovéPole 4"/>
          <p:cNvSpPr txBox="1">
            <a:spLocks noChangeArrowheads="1"/>
          </p:cNvSpPr>
          <p:nvPr/>
        </p:nvSpPr>
        <p:spPr bwMode="auto">
          <a:xfrm>
            <a:off x="517525" y="477838"/>
            <a:ext cx="82819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prostřednictvím ICT,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19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6175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" name="Picture 2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15616" y="2924944"/>
            <a:ext cx="1296144" cy="1296144"/>
          </a:xfrm>
          <a:prstGeom prst="rect">
            <a:avLst/>
          </a:prstGeom>
          <a:noFill/>
        </p:spPr>
      </p:pic>
      <p:pic>
        <p:nvPicPr>
          <p:cNvPr id="27" name="Picture 2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47864" y="5561856"/>
            <a:ext cx="1296144" cy="1296144"/>
          </a:xfrm>
          <a:prstGeom prst="rect">
            <a:avLst/>
          </a:prstGeom>
          <a:noFill/>
        </p:spPr>
      </p:pic>
      <p:sp>
        <p:nvSpPr>
          <p:cNvPr id="16" name="Obdélník 15"/>
          <p:cNvSpPr/>
          <p:nvPr/>
        </p:nvSpPr>
        <p:spPr>
          <a:xfrm>
            <a:off x="4355976" y="414908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2483768" y="414908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11560" y="414908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539552" y="908720"/>
            <a:ext cx="13312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Ota má </a:t>
            </a:r>
            <a:endParaRPr lang="cs-CZ" sz="2800" dirty="0"/>
          </a:p>
        </p:txBody>
      </p:sp>
      <p:pic>
        <p:nvPicPr>
          <p:cNvPr id="4" name="Picture 2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7704" y="548680"/>
            <a:ext cx="1296144" cy="1296144"/>
          </a:xfrm>
          <a:prstGeom prst="rect">
            <a:avLst/>
          </a:prstGeom>
          <a:noFill/>
        </p:spPr>
      </p:pic>
      <p:pic>
        <p:nvPicPr>
          <p:cNvPr id="5" name="Picture 2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15816" y="548680"/>
            <a:ext cx="1296144" cy="1296144"/>
          </a:xfrm>
          <a:prstGeom prst="rect">
            <a:avLst/>
          </a:prstGeom>
          <a:noFill/>
        </p:spPr>
      </p:pic>
      <p:pic>
        <p:nvPicPr>
          <p:cNvPr id="6" name="Picture 2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3928" y="476672"/>
            <a:ext cx="1296144" cy="1296144"/>
          </a:xfrm>
          <a:prstGeom prst="rect">
            <a:avLst/>
          </a:prstGeom>
          <a:noFill/>
        </p:spPr>
      </p:pic>
      <p:pic>
        <p:nvPicPr>
          <p:cNvPr id="7" name="Picture 2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0" y="476672"/>
            <a:ext cx="1296144" cy="1296144"/>
          </a:xfrm>
          <a:prstGeom prst="rect">
            <a:avLst/>
          </a:prstGeom>
          <a:noFill/>
        </p:spPr>
      </p:pic>
      <p:pic>
        <p:nvPicPr>
          <p:cNvPr id="8" name="Picture 2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8144" y="548680"/>
            <a:ext cx="1296144" cy="1296144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7164288" y="908720"/>
            <a:ext cx="2760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11560" y="2132856"/>
            <a:ext cx="55446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Pepa má                                   . </a:t>
            </a:r>
            <a:endParaRPr lang="cs-CZ" sz="2800" dirty="0"/>
          </a:p>
        </p:txBody>
      </p:sp>
      <p:pic>
        <p:nvPicPr>
          <p:cNvPr id="11" name="Picture 2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87824" y="1772816"/>
            <a:ext cx="1296144" cy="1296144"/>
          </a:xfrm>
          <a:prstGeom prst="rect">
            <a:avLst/>
          </a:prstGeom>
          <a:noFill/>
        </p:spPr>
      </p:pic>
      <p:pic>
        <p:nvPicPr>
          <p:cNvPr id="12" name="Picture 2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712" y="1772816"/>
            <a:ext cx="1296144" cy="1296144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539552" y="3356992"/>
            <a:ext cx="31229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Kolik          mají oba?</a:t>
            </a:r>
            <a:endParaRPr lang="cs-CZ" sz="2800" dirty="0"/>
          </a:p>
        </p:txBody>
      </p:sp>
      <p:sp>
        <p:nvSpPr>
          <p:cNvPr id="17" name="Elipsa 16"/>
          <p:cNvSpPr/>
          <p:nvPr/>
        </p:nvSpPr>
        <p:spPr>
          <a:xfrm>
            <a:off x="8244408" y="1844824"/>
            <a:ext cx="720080" cy="7200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5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8" name="Elipsa 17"/>
          <p:cNvSpPr/>
          <p:nvPr/>
        </p:nvSpPr>
        <p:spPr>
          <a:xfrm>
            <a:off x="8244408" y="2708920"/>
            <a:ext cx="720080" cy="7200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2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9" name="Elipsa 18"/>
          <p:cNvSpPr/>
          <p:nvPr/>
        </p:nvSpPr>
        <p:spPr>
          <a:xfrm>
            <a:off x="8244408" y="3573016"/>
            <a:ext cx="720080" cy="7200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7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20" name="Elipsa 19"/>
          <p:cNvSpPr/>
          <p:nvPr/>
        </p:nvSpPr>
        <p:spPr>
          <a:xfrm>
            <a:off x="8244408" y="4437112"/>
            <a:ext cx="720080" cy="7200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3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21" name="Elipsa 20"/>
          <p:cNvSpPr/>
          <p:nvPr/>
        </p:nvSpPr>
        <p:spPr>
          <a:xfrm>
            <a:off x="8244408" y="5229200"/>
            <a:ext cx="720080" cy="7200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6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22" name="Elipsa 21"/>
          <p:cNvSpPr/>
          <p:nvPr/>
        </p:nvSpPr>
        <p:spPr>
          <a:xfrm>
            <a:off x="1619672" y="4221088"/>
            <a:ext cx="720080" cy="720080"/>
          </a:xfrm>
          <a:prstGeom prst="ellipse">
            <a:avLst/>
          </a:prstGeom>
          <a:solidFill>
            <a:srgbClr val="FFFF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+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23" name="Elipsa 22"/>
          <p:cNvSpPr/>
          <p:nvPr/>
        </p:nvSpPr>
        <p:spPr>
          <a:xfrm>
            <a:off x="8244408" y="188640"/>
            <a:ext cx="720080" cy="7200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7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24" name="Elipsa 23"/>
          <p:cNvSpPr/>
          <p:nvPr/>
        </p:nvSpPr>
        <p:spPr>
          <a:xfrm>
            <a:off x="8244408" y="980728"/>
            <a:ext cx="720080" cy="7200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4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25" name="Elipsa 24"/>
          <p:cNvSpPr/>
          <p:nvPr/>
        </p:nvSpPr>
        <p:spPr>
          <a:xfrm>
            <a:off x="3563888" y="4221088"/>
            <a:ext cx="720080" cy="720080"/>
          </a:xfrm>
          <a:prstGeom prst="ellipse">
            <a:avLst/>
          </a:prstGeom>
          <a:solidFill>
            <a:srgbClr val="FFFF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AU" sz="3600" b="1" dirty="0" smtClean="0">
                <a:solidFill>
                  <a:schemeClr val="tx1"/>
                </a:solidFill>
              </a:rPr>
              <a:t>=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39552" y="6093296"/>
            <a:ext cx="43620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Oba mají                                  .</a:t>
            </a:r>
            <a:endParaRPr lang="cs-CZ" sz="2800" dirty="0"/>
          </a:p>
        </p:txBody>
      </p:sp>
      <p:cxnSp>
        <p:nvCxnSpPr>
          <p:cNvPr id="28" name="Přímá spojovací čára 27"/>
          <p:cNvCxnSpPr/>
          <p:nvPr/>
        </p:nvCxnSpPr>
        <p:spPr>
          <a:xfrm flipH="1">
            <a:off x="179512" y="5301208"/>
            <a:ext cx="6696744" cy="0"/>
          </a:xfrm>
          <a:prstGeom prst="line">
            <a:avLst/>
          </a:prstGeom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1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4" cstate="print"/>
          <a:stretch>
            <a:fillRect/>
          </a:stretch>
        </p:blipFill>
        <p:spPr>
          <a:xfrm>
            <a:off x="7596336" y="6038056"/>
            <a:ext cx="576064" cy="5760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3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1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872" y="5445224"/>
            <a:ext cx="1224136" cy="1224136"/>
          </a:xfrm>
          <a:prstGeom prst="rect">
            <a:avLst/>
          </a:prstGeom>
          <a:noFill/>
        </p:spPr>
      </p:pic>
      <p:sp>
        <p:nvSpPr>
          <p:cNvPr id="16" name="Obdélník 15"/>
          <p:cNvSpPr/>
          <p:nvPr/>
        </p:nvSpPr>
        <p:spPr>
          <a:xfrm>
            <a:off x="4355976" y="414908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2483768" y="414908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11560" y="414908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539552" y="908720"/>
            <a:ext cx="70567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Ve váze je 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39552" y="1988840"/>
            <a:ext cx="4536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                                             . 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39552" y="3356992"/>
            <a:ext cx="382579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Kolik tulipánů je ve váze?</a:t>
            </a:r>
            <a:endParaRPr lang="cs-CZ" sz="2800" dirty="0"/>
          </a:p>
        </p:txBody>
      </p:sp>
      <p:sp>
        <p:nvSpPr>
          <p:cNvPr id="17" name="Elipsa 16"/>
          <p:cNvSpPr/>
          <p:nvPr/>
        </p:nvSpPr>
        <p:spPr>
          <a:xfrm>
            <a:off x="8244408" y="1844824"/>
            <a:ext cx="720080" cy="7200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5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8" name="Elipsa 17"/>
          <p:cNvSpPr/>
          <p:nvPr/>
        </p:nvSpPr>
        <p:spPr>
          <a:xfrm>
            <a:off x="8244408" y="2708920"/>
            <a:ext cx="720080" cy="7200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2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9" name="Elipsa 18"/>
          <p:cNvSpPr/>
          <p:nvPr/>
        </p:nvSpPr>
        <p:spPr>
          <a:xfrm>
            <a:off x="8244408" y="5301208"/>
            <a:ext cx="720080" cy="7200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9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20" name="Elipsa 19"/>
          <p:cNvSpPr/>
          <p:nvPr/>
        </p:nvSpPr>
        <p:spPr>
          <a:xfrm>
            <a:off x="8244408" y="3573016"/>
            <a:ext cx="720080" cy="7200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3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21" name="Elipsa 20"/>
          <p:cNvSpPr/>
          <p:nvPr/>
        </p:nvSpPr>
        <p:spPr>
          <a:xfrm>
            <a:off x="8244408" y="4437112"/>
            <a:ext cx="720080" cy="7200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6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22" name="Elipsa 21"/>
          <p:cNvSpPr/>
          <p:nvPr/>
        </p:nvSpPr>
        <p:spPr>
          <a:xfrm>
            <a:off x="1619672" y="4221088"/>
            <a:ext cx="720080" cy="720080"/>
          </a:xfrm>
          <a:prstGeom prst="ellipse">
            <a:avLst/>
          </a:prstGeom>
          <a:solidFill>
            <a:srgbClr val="FFFF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+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23" name="Elipsa 22"/>
          <p:cNvSpPr/>
          <p:nvPr/>
        </p:nvSpPr>
        <p:spPr>
          <a:xfrm>
            <a:off x="8244408" y="188640"/>
            <a:ext cx="720080" cy="7200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7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24" name="Elipsa 23"/>
          <p:cNvSpPr/>
          <p:nvPr/>
        </p:nvSpPr>
        <p:spPr>
          <a:xfrm>
            <a:off x="8244408" y="980728"/>
            <a:ext cx="720080" cy="7200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9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25" name="Elipsa 24"/>
          <p:cNvSpPr/>
          <p:nvPr/>
        </p:nvSpPr>
        <p:spPr>
          <a:xfrm>
            <a:off x="3563888" y="4221088"/>
            <a:ext cx="720080" cy="720080"/>
          </a:xfrm>
          <a:prstGeom prst="ellipse">
            <a:avLst/>
          </a:prstGeom>
          <a:solidFill>
            <a:srgbClr val="FFFF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AU" sz="3600" b="1" dirty="0" smtClean="0">
                <a:solidFill>
                  <a:schemeClr val="tx1"/>
                </a:solidFill>
              </a:rPr>
              <a:t>=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39552" y="6093296"/>
            <a:ext cx="432285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Ve váze je                                .</a:t>
            </a:r>
            <a:endParaRPr lang="cs-CZ" sz="2800" dirty="0"/>
          </a:p>
        </p:txBody>
      </p:sp>
      <p:cxnSp>
        <p:nvCxnSpPr>
          <p:cNvPr id="28" name="Přímá spojovací čára 27"/>
          <p:cNvCxnSpPr/>
          <p:nvPr/>
        </p:nvCxnSpPr>
        <p:spPr>
          <a:xfrm flipH="1">
            <a:off x="179512" y="5301208"/>
            <a:ext cx="6696744" cy="0"/>
          </a:xfrm>
          <a:prstGeom prst="line">
            <a:avLst/>
          </a:prstGeom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8" name="Picture 4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339752" y="620688"/>
            <a:ext cx="864096" cy="864096"/>
          </a:xfrm>
          <a:prstGeom prst="rect">
            <a:avLst/>
          </a:prstGeom>
          <a:noFill/>
        </p:spPr>
      </p:pic>
      <p:pic>
        <p:nvPicPr>
          <p:cNvPr id="30" name="Picture 4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03848" y="620688"/>
            <a:ext cx="864096" cy="864096"/>
          </a:xfrm>
          <a:prstGeom prst="rect">
            <a:avLst/>
          </a:prstGeom>
          <a:noFill/>
        </p:spPr>
      </p:pic>
      <p:pic>
        <p:nvPicPr>
          <p:cNvPr id="31" name="Picture 4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95936" y="620688"/>
            <a:ext cx="864096" cy="864096"/>
          </a:xfrm>
          <a:prstGeom prst="rect">
            <a:avLst/>
          </a:prstGeom>
          <a:noFill/>
        </p:spPr>
      </p:pic>
      <p:pic>
        <p:nvPicPr>
          <p:cNvPr id="32" name="Picture 4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88024" y="620688"/>
            <a:ext cx="864096" cy="864096"/>
          </a:xfrm>
          <a:prstGeom prst="rect">
            <a:avLst/>
          </a:prstGeom>
          <a:noFill/>
        </p:spPr>
      </p:pic>
      <p:pic>
        <p:nvPicPr>
          <p:cNvPr id="33" name="Picture 4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80112" y="620688"/>
            <a:ext cx="864096" cy="864096"/>
          </a:xfrm>
          <a:prstGeom prst="rect">
            <a:avLst/>
          </a:prstGeom>
          <a:noFill/>
        </p:spPr>
      </p:pic>
      <p:pic>
        <p:nvPicPr>
          <p:cNvPr id="34" name="Picture 4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00192" y="620688"/>
            <a:ext cx="864096" cy="864096"/>
          </a:xfrm>
          <a:prstGeom prst="rect">
            <a:avLst/>
          </a:prstGeom>
          <a:noFill/>
        </p:spPr>
      </p:pic>
      <p:pic>
        <p:nvPicPr>
          <p:cNvPr id="1030" name="Picture 6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115616" y="1772816"/>
            <a:ext cx="960041" cy="960041"/>
          </a:xfrm>
          <a:prstGeom prst="rect">
            <a:avLst/>
          </a:prstGeom>
          <a:noFill/>
        </p:spPr>
      </p:pic>
      <p:pic>
        <p:nvPicPr>
          <p:cNvPr id="37" name="Picture 6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123728" y="1772816"/>
            <a:ext cx="960041" cy="960041"/>
          </a:xfrm>
          <a:prstGeom prst="rect">
            <a:avLst/>
          </a:prstGeom>
          <a:noFill/>
        </p:spPr>
      </p:pic>
      <p:pic>
        <p:nvPicPr>
          <p:cNvPr id="38" name="Picture 6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131840" y="1772816"/>
            <a:ext cx="960041" cy="960041"/>
          </a:xfrm>
          <a:prstGeom prst="rect">
            <a:avLst/>
          </a:prstGeom>
          <a:noFill/>
        </p:spPr>
      </p:pic>
      <p:pic>
        <p:nvPicPr>
          <p:cNvPr id="39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6" cstate="print"/>
          <a:stretch>
            <a:fillRect/>
          </a:stretch>
        </p:blipFill>
        <p:spPr>
          <a:xfrm>
            <a:off x="7452320" y="5966048"/>
            <a:ext cx="648072" cy="64807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3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9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4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5856" y="5589240"/>
            <a:ext cx="1080120" cy="1080120"/>
          </a:xfrm>
          <a:prstGeom prst="rect">
            <a:avLst/>
          </a:prstGeom>
          <a:noFill/>
        </p:spPr>
      </p:pic>
      <p:pic>
        <p:nvPicPr>
          <p:cNvPr id="10" name="Picture 6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9301838">
            <a:off x="5279979" y="203922"/>
            <a:ext cx="1008112" cy="1008112"/>
          </a:xfrm>
          <a:prstGeom prst="rect">
            <a:avLst/>
          </a:prstGeom>
          <a:noFill/>
        </p:spPr>
      </p:pic>
      <p:pic>
        <p:nvPicPr>
          <p:cNvPr id="25606" name="Picture 6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9301838">
            <a:off x="4703913" y="203922"/>
            <a:ext cx="1008112" cy="1008112"/>
          </a:xfrm>
          <a:prstGeom prst="rect">
            <a:avLst/>
          </a:prstGeom>
          <a:noFill/>
        </p:spPr>
      </p:pic>
      <p:pic>
        <p:nvPicPr>
          <p:cNvPr id="6" name="Picture 6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9301838">
            <a:off x="3983834" y="203922"/>
            <a:ext cx="1008112" cy="1008112"/>
          </a:xfrm>
          <a:prstGeom prst="rect">
            <a:avLst/>
          </a:prstGeom>
          <a:noFill/>
        </p:spPr>
      </p:pic>
      <p:pic>
        <p:nvPicPr>
          <p:cNvPr id="7" name="Picture 6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9301838">
            <a:off x="3335762" y="203923"/>
            <a:ext cx="1008112" cy="1008112"/>
          </a:xfrm>
          <a:prstGeom prst="rect">
            <a:avLst/>
          </a:prstGeom>
          <a:noFill/>
        </p:spPr>
      </p:pic>
      <p:pic>
        <p:nvPicPr>
          <p:cNvPr id="8" name="Picture 6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9301838">
            <a:off x="2615683" y="203923"/>
            <a:ext cx="1008112" cy="1008112"/>
          </a:xfrm>
          <a:prstGeom prst="rect">
            <a:avLst/>
          </a:prstGeom>
          <a:noFill/>
        </p:spPr>
      </p:pic>
      <p:pic>
        <p:nvPicPr>
          <p:cNvPr id="9" name="Picture 6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9301838">
            <a:off x="1895604" y="203922"/>
            <a:ext cx="1008112" cy="1008112"/>
          </a:xfrm>
          <a:prstGeom prst="rect">
            <a:avLst/>
          </a:prstGeom>
          <a:noFill/>
        </p:spPr>
      </p:pic>
      <p:sp>
        <p:nvSpPr>
          <p:cNvPr id="2" name="TextovéPole 1"/>
          <p:cNvSpPr txBox="1"/>
          <p:nvPr/>
        </p:nvSpPr>
        <p:spPr>
          <a:xfrm>
            <a:off x="539552" y="620688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Kamila má                                                       .</a:t>
            </a:r>
            <a:endParaRPr lang="cs-CZ" sz="2800" dirty="0"/>
          </a:p>
        </p:txBody>
      </p:sp>
      <p:pic>
        <p:nvPicPr>
          <p:cNvPr id="25602" name="Picture 2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619672" y="1484784"/>
            <a:ext cx="1008112" cy="1008112"/>
          </a:xfrm>
          <a:prstGeom prst="rect">
            <a:avLst/>
          </a:prstGeom>
          <a:noFill/>
        </p:spPr>
      </p:pic>
      <p:pic>
        <p:nvPicPr>
          <p:cNvPr id="11" name="Picture 2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9552" y="1484784"/>
            <a:ext cx="1008112" cy="1008112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2699792" y="1772816"/>
            <a:ext cx="205761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ráno snědla. 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55576" y="3212976"/>
            <a:ext cx="39056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Kolik banánů má Kamila? </a:t>
            </a:r>
            <a:endParaRPr lang="cs-CZ" sz="2800" dirty="0"/>
          </a:p>
        </p:txBody>
      </p:sp>
      <p:sp>
        <p:nvSpPr>
          <p:cNvPr id="14" name="Obdélník 13"/>
          <p:cNvSpPr/>
          <p:nvPr/>
        </p:nvSpPr>
        <p:spPr>
          <a:xfrm>
            <a:off x="4355976" y="414908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2483768" y="414908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11560" y="414908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1619672" y="4221088"/>
            <a:ext cx="720080" cy="720080"/>
          </a:xfrm>
          <a:prstGeom prst="ellipse">
            <a:avLst/>
          </a:prstGeom>
          <a:solidFill>
            <a:srgbClr val="FFFF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-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18" name="Elipsa 17"/>
          <p:cNvSpPr/>
          <p:nvPr/>
        </p:nvSpPr>
        <p:spPr>
          <a:xfrm>
            <a:off x="3563888" y="4221088"/>
            <a:ext cx="720080" cy="720080"/>
          </a:xfrm>
          <a:prstGeom prst="ellipse">
            <a:avLst/>
          </a:prstGeom>
          <a:solidFill>
            <a:srgbClr val="FFFF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AU" sz="3600" b="1" dirty="0" smtClean="0">
                <a:solidFill>
                  <a:schemeClr val="tx1"/>
                </a:solidFill>
              </a:rPr>
              <a:t>=</a:t>
            </a:r>
            <a:endParaRPr lang="cs-CZ" sz="3600" b="1" dirty="0">
              <a:solidFill>
                <a:schemeClr val="tx1"/>
              </a:solidFill>
            </a:endParaRPr>
          </a:p>
        </p:txBody>
      </p:sp>
      <p:cxnSp>
        <p:nvCxnSpPr>
          <p:cNvPr id="19" name="Přímá spojovací čára 18"/>
          <p:cNvCxnSpPr/>
          <p:nvPr/>
        </p:nvCxnSpPr>
        <p:spPr>
          <a:xfrm flipH="1">
            <a:off x="179512" y="5301208"/>
            <a:ext cx="6696744" cy="0"/>
          </a:xfrm>
          <a:prstGeom prst="line">
            <a:avLst/>
          </a:prstGeom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539552" y="5949280"/>
            <a:ext cx="41605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Kamila má                             .</a:t>
            </a:r>
            <a:endParaRPr lang="cs-CZ" sz="2800" dirty="0"/>
          </a:p>
        </p:txBody>
      </p:sp>
      <p:sp>
        <p:nvSpPr>
          <p:cNvPr id="21" name="Elipsa 20"/>
          <p:cNvSpPr/>
          <p:nvPr/>
        </p:nvSpPr>
        <p:spPr>
          <a:xfrm>
            <a:off x="8244408" y="1844824"/>
            <a:ext cx="720080" cy="7200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5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22" name="Elipsa 21"/>
          <p:cNvSpPr/>
          <p:nvPr/>
        </p:nvSpPr>
        <p:spPr>
          <a:xfrm>
            <a:off x="8244408" y="2708920"/>
            <a:ext cx="720080" cy="7200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2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23" name="Elipsa 22"/>
          <p:cNvSpPr/>
          <p:nvPr/>
        </p:nvSpPr>
        <p:spPr>
          <a:xfrm>
            <a:off x="8244408" y="5301208"/>
            <a:ext cx="720080" cy="7200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6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24" name="Elipsa 23"/>
          <p:cNvSpPr/>
          <p:nvPr/>
        </p:nvSpPr>
        <p:spPr>
          <a:xfrm>
            <a:off x="8244408" y="3573016"/>
            <a:ext cx="720080" cy="7200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3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25" name="Elipsa 24"/>
          <p:cNvSpPr/>
          <p:nvPr/>
        </p:nvSpPr>
        <p:spPr>
          <a:xfrm>
            <a:off x="8244408" y="4437112"/>
            <a:ext cx="720080" cy="7200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4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26" name="Elipsa 25"/>
          <p:cNvSpPr/>
          <p:nvPr/>
        </p:nvSpPr>
        <p:spPr>
          <a:xfrm>
            <a:off x="8244408" y="188640"/>
            <a:ext cx="720080" cy="7200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4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27" name="Elipsa 26"/>
          <p:cNvSpPr/>
          <p:nvPr/>
        </p:nvSpPr>
        <p:spPr>
          <a:xfrm>
            <a:off x="8244408" y="980728"/>
            <a:ext cx="720080" cy="7200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9</a:t>
            </a:r>
            <a:endParaRPr lang="cs-CZ" sz="3600" dirty="0">
              <a:solidFill>
                <a:schemeClr val="tx1"/>
              </a:solidFill>
            </a:endParaRPr>
          </a:p>
        </p:txBody>
      </p:sp>
      <p:pic>
        <p:nvPicPr>
          <p:cNvPr id="28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6" cstate="print"/>
          <a:stretch>
            <a:fillRect/>
          </a:stretch>
        </p:blipFill>
        <p:spPr>
          <a:xfrm>
            <a:off x="7524328" y="5966048"/>
            <a:ext cx="576064" cy="5760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8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ovéPole 11"/>
          <p:cNvSpPr txBox="1"/>
          <p:nvPr/>
        </p:nvSpPr>
        <p:spPr>
          <a:xfrm>
            <a:off x="755576" y="1628800"/>
            <a:ext cx="444435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Jana                                  vylila.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55576" y="3212976"/>
            <a:ext cx="43568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Kolik limonád Olině zůstalo? </a:t>
            </a:r>
            <a:endParaRPr lang="cs-CZ" sz="2800" dirty="0"/>
          </a:p>
        </p:txBody>
      </p:sp>
      <p:sp>
        <p:nvSpPr>
          <p:cNvPr id="14" name="Obdélník 13"/>
          <p:cNvSpPr/>
          <p:nvPr/>
        </p:nvSpPr>
        <p:spPr>
          <a:xfrm>
            <a:off x="4355976" y="414908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2483768" y="414908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11560" y="414908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1619672" y="4221088"/>
            <a:ext cx="720080" cy="720080"/>
          </a:xfrm>
          <a:prstGeom prst="ellipse">
            <a:avLst/>
          </a:prstGeom>
          <a:solidFill>
            <a:srgbClr val="FFFF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-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18" name="Elipsa 17"/>
          <p:cNvSpPr/>
          <p:nvPr/>
        </p:nvSpPr>
        <p:spPr>
          <a:xfrm>
            <a:off x="3563888" y="4221088"/>
            <a:ext cx="720080" cy="720080"/>
          </a:xfrm>
          <a:prstGeom prst="ellipse">
            <a:avLst/>
          </a:prstGeom>
          <a:solidFill>
            <a:srgbClr val="FFFF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AU" sz="3600" b="1" dirty="0" smtClean="0">
                <a:solidFill>
                  <a:schemeClr val="tx1"/>
                </a:solidFill>
              </a:rPr>
              <a:t>=</a:t>
            </a:r>
            <a:endParaRPr lang="cs-CZ" sz="3600" b="1" dirty="0">
              <a:solidFill>
                <a:schemeClr val="tx1"/>
              </a:solidFill>
            </a:endParaRPr>
          </a:p>
        </p:txBody>
      </p:sp>
      <p:cxnSp>
        <p:nvCxnSpPr>
          <p:cNvPr id="19" name="Přímá spojovací čára 18"/>
          <p:cNvCxnSpPr/>
          <p:nvPr/>
        </p:nvCxnSpPr>
        <p:spPr>
          <a:xfrm flipH="1">
            <a:off x="179512" y="5301208"/>
            <a:ext cx="6696744" cy="0"/>
          </a:xfrm>
          <a:prstGeom prst="line">
            <a:avLst/>
          </a:prstGeom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539552" y="5949280"/>
            <a:ext cx="461979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Olině zůstaly             limonády .</a:t>
            </a:r>
            <a:endParaRPr lang="cs-CZ" sz="2800" dirty="0"/>
          </a:p>
        </p:txBody>
      </p:sp>
      <p:sp>
        <p:nvSpPr>
          <p:cNvPr id="21" name="Elipsa 20"/>
          <p:cNvSpPr/>
          <p:nvPr/>
        </p:nvSpPr>
        <p:spPr>
          <a:xfrm>
            <a:off x="8244408" y="1844824"/>
            <a:ext cx="720080" cy="7200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5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22" name="Elipsa 21"/>
          <p:cNvSpPr/>
          <p:nvPr/>
        </p:nvSpPr>
        <p:spPr>
          <a:xfrm>
            <a:off x="8244408" y="2708920"/>
            <a:ext cx="720080" cy="7200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2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23" name="Elipsa 22"/>
          <p:cNvSpPr/>
          <p:nvPr/>
        </p:nvSpPr>
        <p:spPr>
          <a:xfrm>
            <a:off x="8244408" y="5301208"/>
            <a:ext cx="720080" cy="7200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6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24" name="Elipsa 23"/>
          <p:cNvSpPr/>
          <p:nvPr/>
        </p:nvSpPr>
        <p:spPr>
          <a:xfrm>
            <a:off x="8244408" y="3573016"/>
            <a:ext cx="720080" cy="7200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3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25" name="Elipsa 24"/>
          <p:cNvSpPr/>
          <p:nvPr/>
        </p:nvSpPr>
        <p:spPr>
          <a:xfrm>
            <a:off x="8244408" y="4437112"/>
            <a:ext cx="720080" cy="7200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4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26" name="Elipsa 25"/>
          <p:cNvSpPr/>
          <p:nvPr/>
        </p:nvSpPr>
        <p:spPr>
          <a:xfrm>
            <a:off x="8244408" y="188640"/>
            <a:ext cx="720080" cy="7200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3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27" name="Elipsa 26"/>
          <p:cNvSpPr/>
          <p:nvPr/>
        </p:nvSpPr>
        <p:spPr>
          <a:xfrm>
            <a:off x="8244408" y="980728"/>
            <a:ext cx="720080" cy="7200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9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755576" y="620688"/>
            <a:ext cx="59105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Olina má                                                     .</a:t>
            </a:r>
            <a:endParaRPr lang="cs-CZ" sz="2800" dirty="0"/>
          </a:p>
        </p:txBody>
      </p:sp>
      <p:pic>
        <p:nvPicPr>
          <p:cNvPr id="26626" name="Picture 2" descr="Sklenice perlivé vod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20072" y="332656"/>
            <a:ext cx="936104" cy="936104"/>
          </a:xfrm>
          <a:prstGeom prst="rect">
            <a:avLst/>
          </a:prstGeom>
          <a:noFill/>
        </p:spPr>
      </p:pic>
      <p:pic>
        <p:nvPicPr>
          <p:cNvPr id="31" name="Picture 2" descr="Sklenice perlivé vod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7984" y="332656"/>
            <a:ext cx="936104" cy="936104"/>
          </a:xfrm>
          <a:prstGeom prst="rect">
            <a:avLst/>
          </a:prstGeom>
          <a:noFill/>
        </p:spPr>
      </p:pic>
      <p:pic>
        <p:nvPicPr>
          <p:cNvPr id="32" name="Picture 2" descr="Sklenice perlivé vod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332656"/>
            <a:ext cx="936104" cy="936104"/>
          </a:xfrm>
          <a:prstGeom prst="rect">
            <a:avLst/>
          </a:prstGeom>
          <a:noFill/>
        </p:spPr>
      </p:pic>
      <p:pic>
        <p:nvPicPr>
          <p:cNvPr id="33" name="Picture 2" descr="Sklenice perlivé vod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15816" y="332656"/>
            <a:ext cx="936104" cy="936104"/>
          </a:xfrm>
          <a:prstGeom prst="rect">
            <a:avLst/>
          </a:prstGeom>
          <a:noFill/>
        </p:spPr>
      </p:pic>
      <p:pic>
        <p:nvPicPr>
          <p:cNvPr id="34" name="Picture 2" descr="Sklenice perlivé vod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95736" y="332656"/>
            <a:ext cx="936104" cy="936104"/>
          </a:xfrm>
          <a:prstGeom prst="rect">
            <a:avLst/>
          </a:prstGeom>
          <a:noFill/>
        </p:spPr>
      </p:pic>
      <p:pic>
        <p:nvPicPr>
          <p:cNvPr id="35" name="Picture 2" descr="Sklenice perlivé vod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1340768"/>
            <a:ext cx="936104" cy="936104"/>
          </a:xfrm>
          <a:prstGeom prst="rect">
            <a:avLst/>
          </a:prstGeom>
          <a:noFill/>
        </p:spPr>
      </p:pic>
      <p:pic>
        <p:nvPicPr>
          <p:cNvPr id="36" name="Picture 2" descr="Sklenice perlivé vod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1680" y="1340768"/>
            <a:ext cx="936104" cy="936104"/>
          </a:xfrm>
          <a:prstGeom prst="rect">
            <a:avLst/>
          </a:prstGeom>
          <a:noFill/>
        </p:spPr>
      </p:pic>
      <p:pic>
        <p:nvPicPr>
          <p:cNvPr id="37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4" cstate="print"/>
          <a:stretch>
            <a:fillRect/>
          </a:stretch>
        </p:blipFill>
        <p:spPr>
          <a:xfrm>
            <a:off x="7452320" y="6021288"/>
            <a:ext cx="576064" cy="5760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3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7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Picture 2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15816" y="5661248"/>
            <a:ext cx="1008112" cy="1008112"/>
          </a:xfrm>
          <a:prstGeom prst="rect">
            <a:avLst/>
          </a:prstGeom>
          <a:noFill/>
        </p:spPr>
      </p:pic>
      <p:pic>
        <p:nvPicPr>
          <p:cNvPr id="4102" name="Picture 6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31640" y="2708920"/>
            <a:ext cx="1080120" cy="1080120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467544" y="764704"/>
            <a:ext cx="813690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Máma má                                                                                 </a:t>
            </a:r>
          </a:p>
          <a:p>
            <a:endParaRPr lang="cs-CZ" sz="2800" dirty="0" smtClean="0"/>
          </a:p>
          <a:p>
            <a:endParaRPr lang="cs-CZ" sz="2800" dirty="0" smtClean="0"/>
          </a:p>
          <a:p>
            <a:r>
              <a:rPr lang="cs-CZ" sz="2800" dirty="0" smtClean="0"/>
              <a:t>a                                                   .</a:t>
            </a:r>
          </a:p>
          <a:p>
            <a:endParaRPr lang="cs-CZ" sz="2800" dirty="0" smtClean="0"/>
          </a:p>
          <a:p>
            <a:r>
              <a:rPr lang="cs-CZ" sz="2800" dirty="0" smtClean="0"/>
              <a:t>                            </a:t>
            </a:r>
          </a:p>
          <a:p>
            <a:endParaRPr lang="cs-CZ" sz="2800" dirty="0" smtClean="0"/>
          </a:p>
          <a:p>
            <a:r>
              <a:rPr lang="cs-CZ" sz="2800" dirty="0" smtClean="0"/>
              <a:t>                                       </a:t>
            </a:r>
            <a:endParaRPr lang="cs-CZ" sz="2800" dirty="0"/>
          </a:p>
        </p:txBody>
      </p:sp>
      <p:pic>
        <p:nvPicPr>
          <p:cNvPr id="14" name="Picture 4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771800" y="1700808"/>
            <a:ext cx="1080120" cy="1080120"/>
          </a:xfrm>
          <a:prstGeom prst="rect">
            <a:avLst/>
          </a:prstGeom>
          <a:noFill/>
        </p:spPr>
      </p:pic>
      <p:pic>
        <p:nvPicPr>
          <p:cNvPr id="15" name="Picture 4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63688" y="1700808"/>
            <a:ext cx="1080120" cy="1080120"/>
          </a:xfrm>
          <a:prstGeom prst="rect">
            <a:avLst/>
          </a:prstGeom>
          <a:noFill/>
        </p:spPr>
      </p:pic>
      <p:pic>
        <p:nvPicPr>
          <p:cNvPr id="16" name="Picture 4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5576" y="1700808"/>
            <a:ext cx="1080120" cy="1080120"/>
          </a:xfrm>
          <a:prstGeom prst="rect">
            <a:avLst/>
          </a:prstGeom>
          <a:noFill/>
        </p:spPr>
      </p:pic>
      <p:pic>
        <p:nvPicPr>
          <p:cNvPr id="10" name="Picture 2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4008" y="548680"/>
            <a:ext cx="1008112" cy="1008112"/>
          </a:xfrm>
          <a:prstGeom prst="rect">
            <a:avLst/>
          </a:prstGeom>
          <a:noFill/>
        </p:spPr>
      </p:pic>
      <p:pic>
        <p:nvPicPr>
          <p:cNvPr id="11" name="Picture 2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79912" y="548680"/>
            <a:ext cx="1008112" cy="1008112"/>
          </a:xfrm>
          <a:prstGeom prst="rect">
            <a:avLst/>
          </a:prstGeom>
          <a:noFill/>
        </p:spPr>
      </p:pic>
      <p:pic>
        <p:nvPicPr>
          <p:cNvPr id="12" name="Picture 2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15816" y="548680"/>
            <a:ext cx="1008112" cy="1008112"/>
          </a:xfrm>
          <a:prstGeom prst="rect">
            <a:avLst/>
          </a:prstGeom>
          <a:noFill/>
        </p:spPr>
      </p:pic>
      <p:pic>
        <p:nvPicPr>
          <p:cNvPr id="13" name="Picture 2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51720" y="548680"/>
            <a:ext cx="1008112" cy="1008112"/>
          </a:xfrm>
          <a:prstGeom prst="rect">
            <a:avLst/>
          </a:prstGeom>
          <a:noFill/>
        </p:spPr>
      </p:pic>
      <p:sp>
        <p:nvSpPr>
          <p:cNvPr id="3" name="Vývojový diagram: spojnice 39"/>
          <p:cNvSpPr/>
          <p:nvPr/>
        </p:nvSpPr>
        <p:spPr>
          <a:xfrm>
            <a:off x="7452320" y="4653136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=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4" name="Vývojový diagram: spojnice 39"/>
          <p:cNvSpPr/>
          <p:nvPr/>
        </p:nvSpPr>
        <p:spPr>
          <a:xfrm>
            <a:off x="6012160" y="4653136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+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5" name="Vývojový diagram: spojnice 39"/>
          <p:cNvSpPr/>
          <p:nvPr/>
        </p:nvSpPr>
        <p:spPr>
          <a:xfrm>
            <a:off x="6732240" y="4653136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-</a:t>
            </a:r>
            <a:endParaRPr lang="cs-CZ" sz="4800" dirty="0">
              <a:solidFill>
                <a:schemeClr val="tx1"/>
              </a:solidFill>
            </a:endParaRPr>
          </a:p>
        </p:txBody>
      </p:sp>
      <p:pic>
        <p:nvPicPr>
          <p:cNvPr id="4098" name="Picture 2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8104" y="548680"/>
            <a:ext cx="1008112" cy="1008112"/>
          </a:xfrm>
          <a:prstGeom prst="rect">
            <a:avLst/>
          </a:prstGeom>
          <a:noFill/>
        </p:spPr>
      </p:pic>
      <p:pic>
        <p:nvPicPr>
          <p:cNvPr id="4100" name="Picture 4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779912" y="1700808"/>
            <a:ext cx="1080120" cy="1080120"/>
          </a:xfrm>
          <a:prstGeom prst="rect">
            <a:avLst/>
          </a:prstGeom>
          <a:noFill/>
        </p:spPr>
      </p:pic>
      <p:sp>
        <p:nvSpPr>
          <p:cNvPr id="17" name="TextovéPole 16"/>
          <p:cNvSpPr txBox="1"/>
          <p:nvPr/>
        </p:nvSpPr>
        <p:spPr>
          <a:xfrm>
            <a:off x="395536" y="3140968"/>
            <a:ext cx="40199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Kolik                  je v košíku?</a:t>
            </a:r>
            <a:endParaRPr lang="cs-CZ" sz="2800" dirty="0"/>
          </a:p>
        </p:txBody>
      </p:sp>
      <p:sp>
        <p:nvSpPr>
          <p:cNvPr id="18" name="Obdélník 17"/>
          <p:cNvSpPr/>
          <p:nvPr/>
        </p:nvSpPr>
        <p:spPr>
          <a:xfrm>
            <a:off x="4355976" y="4365104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2483768" y="4365104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611560" y="4365104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3" name="Přímá spojovací čára 22"/>
          <p:cNvCxnSpPr/>
          <p:nvPr/>
        </p:nvCxnSpPr>
        <p:spPr>
          <a:xfrm flipH="1">
            <a:off x="179512" y="5517232"/>
            <a:ext cx="5976664" cy="0"/>
          </a:xfrm>
          <a:prstGeom prst="line">
            <a:avLst/>
          </a:prstGeom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Elipsa 24"/>
          <p:cNvSpPr/>
          <p:nvPr/>
        </p:nvSpPr>
        <p:spPr>
          <a:xfrm>
            <a:off x="8244408" y="1844824"/>
            <a:ext cx="720080" cy="7200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5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26" name="Elipsa 25"/>
          <p:cNvSpPr/>
          <p:nvPr/>
        </p:nvSpPr>
        <p:spPr>
          <a:xfrm>
            <a:off x="8244408" y="2708920"/>
            <a:ext cx="720080" cy="7200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2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28" name="Elipsa 27"/>
          <p:cNvSpPr/>
          <p:nvPr/>
        </p:nvSpPr>
        <p:spPr>
          <a:xfrm>
            <a:off x="8244408" y="3573016"/>
            <a:ext cx="720080" cy="7200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3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29" name="Elipsa 28"/>
          <p:cNvSpPr/>
          <p:nvPr/>
        </p:nvSpPr>
        <p:spPr>
          <a:xfrm>
            <a:off x="8244408" y="4437112"/>
            <a:ext cx="720080" cy="7200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4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30" name="Elipsa 29"/>
          <p:cNvSpPr/>
          <p:nvPr/>
        </p:nvSpPr>
        <p:spPr>
          <a:xfrm>
            <a:off x="8244408" y="188640"/>
            <a:ext cx="720080" cy="7200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9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31" name="Elipsa 30"/>
          <p:cNvSpPr/>
          <p:nvPr/>
        </p:nvSpPr>
        <p:spPr>
          <a:xfrm>
            <a:off x="8244408" y="980728"/>
            <a:ext cx="720080" cy="7200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9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395536" y="6237312"/>
            <a:ext cx="38629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 košíku je                         .</a:t>
            </a:r>
            <a:endParaRPr lang="cs-CZ" sz="2800" dirty="0"/>
          </a:p>
        </p:txBody>
      </p:sp>
      <p:pic>
        <p:nvPicPr>
          <p:cNvPr id="34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6" cstate="print"/>
          <a:stretch>
            <a:fillRect/>
          </a:stretch>
        </p:blipFill>
        <p:spPr>
          <a:xfrm>
            <a:off x="8028384" y="5750024"/>
            <a:ext cx="648072" cy="64807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3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4" name="Picture 6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31840" y="1700808"/>
            <a:ext cx="1008112" cy="1008112"/>
          </a:xfrm>
          <a:prstGeom prst="rect">
            <a:avLst/>
          </a:prstGeom>
          <a:noFill/>
        </p:spPr>
      </p:pic>
      <p:pic>
        <p:nvPicPr>
          <p:cNvPr id="42" name="Picture 6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39752" y="1700808"/>
            <a:ext cx="1008112" cy="1008112"/>
          </a:xfrm>
          <a:prstGeom prst="rect">
            <a:avLst/>
          </a:prstGeom>
          <a:noFill/>
        </p:spPr>
      </p:pic>
      <p:pic>
        <p:nvPicPr>
          <p:cNvPr id="43" name="Picture 6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47664" y="1700808"/>
            <a:ext cx="1008112" cy="1008112"/>
          </a:xfrm>
          <a:prstGeom prst="rect">
            <a:avLst/>
          </a:prstGeom>
          <a:noFill/>
        </p:spPr>
      </p:pic>
      <p:pic>
        <p:nvPicPr>
          <p:cNvPr id="27652" name="Picture 4" descr="Červené jablk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44208" y="548680"/>
            <a:ext cx="792088" cy="792088"/>
          </a:xfrm>
          <a:prstGeom prst="rect">
            <a:avLst/>
          </a:prstGeom>
          <a:noFill/>
        </p:spPr>
      </p:pic>
      <p:pic>
        <p:nvPicPr>
          <p:cNvPr id="35" name="Picture 4" descr="Červené jablk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24128" y="548680"/>
            <a:ext cx="792088" cy="792088"/>
          </a:xfrm>
          <a:prstGeom prst="rect">
            <a:avLst/>
          </a:prstGeom>
          <a:noFill/>
        </p:spPr>
      </p:pic>
      <p:pic>
        <p:nvPicPr>
          <p:cNvPr id="36" name="Picture 4" descr="Červené jablk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04048" y="548680"/>
            <a:ext cx="792088" cy="792088"/>
          </a:xfrm>
          <a:prstGeom prst="rect">
            <a:avLst/>
          </a:prstGeom>
          <a:noFill/>
        </p:spPr>
      </p:pic>
      <p:pic>
        <p:nvPicPr>
          <p:cNvPr id="37" name="Picture 4" descr="Červené jablk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83968" y="548680"/>
            <a:ext cx="792088" cy="792088"/>
          </a:xfrm>
          <a:prstGeom prst="rect">
            <a:avLst/>
          </a:prstGeom>
          <a:noFill/>
        </p:spPr>
      </p:pic>
      <p:pic>
        <p:nvPicPr>
          <p:cNvPr id="38" name="Picture 4" descr="Červené jablk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635896" y="548680"/>
            <a:ext cx="792088" cy="792088"/>
          </a:xfrm>
          <a:prstGeom prst="rect">
            <a:avLst/>
          </a:prstGeom>
          <a:noFill/>
        </p:spPr>
      </p:pic>
      <p:pic>
        <p:nvPicPr>
          <p:cNvPr id="39" name="Picture 4" descr="Červené jablk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15816" y="548680"/>
            <a:ext cx="792088" cy="792088"/>
          </a:xfrm>
          <a:prstGeom prst="rect">
            <a:avLst/>
          </a:prstGeom>
          <a:noFill/>
        </p:spPr>
      </p:pic>
      <p:pic>
        <p:nvPicPr>
          <p:cNvPr id="40" name="Picture 4" descr="Červené jablk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267744" y="548680"/>
            <a:ext cx="792088" cy="792088"/>
          </a:xfrm>
          <a:prstGeom prst="rect">
            <a:avLst/>
          </a:prstGeom>
          <a:noFill/>
        </p:spPr>
      </p:pic>
      <p:sp>
        <p:nvSpPr>
          <p:cNvPr id="3" name="Vývojový diagram: spojnice 39"/>
          <p:cNvSpPr/>
          <p:nvPr/>
        </p:nvSpPr>
        <p:spPr>
          <a:xfrm>
            <a:off x="7452320" y="4653136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=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4" name="Vývojový diagram: spojnice 39"/>
          <p:cNvSpPr/>
          <p:nvPr/>
        </p:nvSpPr>
        <p:spPr>
          <a:xfrm>
            <a:off x="6012160" y="4653136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+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5" name="Vývojový diagram: spojnice 39"/>
          <p:cNvSpPr/>
          <p:nvPr/>
        </p:nvSpPr>
        <p:spPr>
          <a:xfrm>
            <a:off x="6732240" y="4653136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-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95536" y="3140968"/>
            <a:ext cx="46570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Kolik                  Zuzaně zůstalo?</a:t>
            </a:r>
            <a:endParaRPr lang="cs-CZ" sz="2800" dirty="0"/>
          </a:p>
        </p:txBody>
      </p:sp>
      <p:sp>
        <p:nvSpPr>
          <p:cNvPr id="18" name="Obdélník 17"/>
          <p:cNvSpPr/>
          <p:nvPr/>
        </p:nvSpPr>
        <p:spPr>
          <a:xfrm>
            <a:off x="4355976" y="4365104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2483768" y="4365104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611560" y="4365104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3" name="Přímá spojovací čára 22"/>
          <p:cNvCxnSpPr/>
          <p:nvPr/>
        </p:nvCxnSpPr>
        <p:spPr>
          <a:xfrm flipH="1">
            <a:off x="179512" y="5517232"/>
            <a:ext cx="5976664" cy="0"/>
          </a:xfrm>
          <a:prstGeom prst="line">
            <a:avLst/>
          </a:prstGeom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Elipsa 24"/>
          <p:cNvSpPr/>
          <p:nvPr/>
        </p:nvSpPr>
        <p:spPr>
          <a:xfrm>
            <a:off x="8244408" y="1844824"/>
            <a:ext cx="720080" cy="7200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5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26" name="Elipsa 25"/>
          <p:cNvSpPr/>
          <p:nvPr/>
        </p:nvSpPr>
        <p:spPr>
          <a:xfrm>
            <a:off x="8244408" y="2708920"/>
            <a:ext cx="720080" cy="7200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2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28" name="Elipsa 27"/>
          <p:cNvSpPr/>
          <p:nvPr/>
        </p:nvSpPr>
        <p:spPr>
          <a:xfrm>
            <a:off x="8244408" y="3573016"/>
            <a:ext cx="720080" cy="7200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3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29" name="Elipsa 28"/>
          <p:cNvSpPr/>
          <p:nvPr/>
        </p:nvSpPr>
        <p:spPr>
          <a:xfrm>
            <a:off x="8244408" y="4437112"/>
            <a:ext cx="720080" cy="7200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4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30" name="Elipsa 29"/>
          <p:cNvSpPr/>
          <p:nvPr/>
        </p:nvSpPr>
        <p:spPr>
          <a:xfrm>
            <a:off x="8244408" y="188640"/>
            <a:ext cx="720080" cy="7200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4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31" name="Elipsa 30"/>
          <p:cNvSpPr/>
          <p:nvPr/>
        </p:nvSpPr>
        <p:spPr>
          <a:xfrm>
            <a:off x="8244408" y="980728"/>
            <a:ext cx="720080" cy="7200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7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395536" y="6237312"/>
            <a:ext cx="454008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Zuzaně zůstalo                          .</a:t>
            </a:r>
            <a:endParaRPr lang="cs-CZ" sz="28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683568" y="692696"/>
            <a:ext cx="70732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Zuzana má                                                                .</a:t>
            </a:r>
            <a:endParaRPr lang="cs-CZ" sz="28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539552" y="2060848"/>
            <a:ext cx="47323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Radek                                  snědl.</a:t>
            </a:r>
            <a:endParaRPr lang="cs-CZ" sz="2800" dirty="0"/>
          </a:p>
        </p:txBody>
      </p:sp>
      <p:pic>
        <p:nvPicPr>
          <p:cNvPr id="44" name="Picture 4" descr="Červené jablk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03648" y="2924944"/>
            <a:ext cx="792088" cy="792088"/>
          </a:xfrm>
          <a:prstGeom prst="rect">
            <a:avLst/>
          </a:prstGeom>
          <a:noFill/>
        </p:spPr>
      </p:pic>
      <p:pic>
        <p:nvPicPr>
          <p:cNvPr id="45" name="Picture 4" descr="Červené jablk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79912" y="5877272"/>
            <a:ext cx="792088" cy="792088"/>
          </a:xfrm>
          <a:prstGeom prst="rect">
            <a:avLst/>
          </a:prstGeom>
          <a:noFill/>
        </p:spPr>
      </p:pic>
      <p:pic>
        <p:nvPicPr>
          <p:cNvPr id="46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5" cstate="print"/>
          <a:stretch>
            <a:fillRect/>
          </a:stretch>
        </p:blipFill>
        <p:spPr>
          <a:xfrm>
            <a:off x="8316416" y="5822032"/>
            <a:ext cx="576064" cy="5760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4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6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smtClean="0"/>
              <a:t>/klipart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1897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DrawingPalette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2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3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4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3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4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Layout>
  <Type>Drawing</Type>
  <ChoicesCount>0</ChoicesCount>
  <Orientation>Left</Orientation>
</Layout>
</file>

<file path=customXml/item2.xml><?xml version="1.0" encoding="utf-8"?>
<Layout>
  <Type>MultipleChoice</Type>
  <ChoicesCount>4</ChoicesCount>
  <Orientation>Left</Orientation>
</Layout>
</file>

<file path=customXml/itemProps1.xml><?xml version="1.0" encoding="utf-8"?>
<ds:datastoreItem xmlns:ds="http://schemas.openxmlformats.org/officeDocument/2006/customXml" ds:itemID="{AAD1C82A-AB8C-4178-99AE-950A16AD8008}">
  <ds:schemaRefs/>
</ds:datastoreItem>
</file>

<file path=customXml/itemProps2.xml><?xml version="1.0" encoding="utf-8"?>
<ds:datastoreItem xmlns:ds="http://schemas.openxmlformats.org/officeDocument/2006/customXml" ds:itemID="{29C6A2B9-D4BC-413D-9BD6-8C205420A6C6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1249</TotalTime>
  <Words>350</Words>
  <Application>Microsoft Office PowerPoint</Application>
  <PresentationFormat>Předvádění na obrazovce (4:3)</PresentationFormat>
  <Paragraphs>117</Paragraphs>
  <Slides>9</Slides>
  <Notes>2</Notes>
  <HiddenSlides>1</HiddenSlides>
  <MMClips>6</MMClips>
  <ScaleCrop>false</ScaleCrop>
  <HeadingPairs>
    <vt:vector size="6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  <vt:variant>
        <vt:lpstr>Vlastní prezentace</vt:lpstr>
      </vt:variant>
      <vt:variant>
        <vt:i4>2</vt:i4>
      </vt:variant>
    </vt:vector>
  </HeadingPairs>
  <TitlesOfParts>
    <vt:vector size="12" baseType="lpstr">
      <vt:lpstr>Motiv systému Office</vt:lpstr>
      <vt:lpstr>Slovní úlohy v oboru do 10  VY_32_INOVACE_3C_19 Číslo projektu: CZ.1.07/1.4.00/21.1101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  <vt:lpstr>Vlastní prezentace _ ukázka</vt:lpstr>
      <vt:lpstr>1 skupina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JIHOČESKÝ KRAJ 3.2.1.A</dc:title>
  <dc:creator>admin</dc:creator>
  <cp:lastModifiedBy>uzivatel</cp:lastModifiedBy>
  <cp:revision>120</cp:revision>
  <dcterms:created xsi:type="dcterms:W3CDTF">2011-02-01T19:13:05Z</dcterms:created>
  <dcterms:modified xsi:type="dcterms:W3CDTF">2013-01-21T12:30:05Z</dcterms:modified>
</cp:coreProperties>
</file>