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84E427A-3D55-4303-BF80-6455036E1DE7}" styleName="Styl s motivem 1 – zvýraznění 2">
    <a:tblBg>
      <a:fillRef idx="2">
        <a:schemeClr val="accent2"/>
      </a:fillRef>
      <a:effectRef idx="1">
        <a:schemeClr val="accent2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Ref idx="1">
              <a:schemeClr val="accent2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  <a:fill>
          <a:solidFill>
            <a:schemeClr val="accent2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2"/>
            </a:lnRef>
          </a:left>
          <a:right>
            <a:lnRef idx="2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Ref idx="1">
              <a:schemeClr val="accent2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2">
              <a:schemeClr val="accent2"/>
            </a:lnRef>
          </a:top>
          <a:bottom>
            <a:lnRef idx="2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C8F86B-672B-448F-9806-C7D47B6CC077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7FA5140-36CD-4C43-9F8C-5C4ED9434B84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23933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7.1.2013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5400" dirty="0" smtClean="0">
                <a:ea typeface="Calibri"/>
                <a:cs typeface="Times New Roman"/>
              </a:rPr>
              <a:t> </a:t>
            </a:r>
            <a:br>
              <a:rPr lang="cs-CZ" sz="5400" dirty="0" smtClean="0">
                <a:ea typeface="Calibri"/>
                <a:cs typeface="Times New Roman"/>
              </a:rPr>
            </a:br>
            <a:r>
              <a:rPr lang="cs-CZ" sz="5400" dirty="0" smtClean="0">
                <a:ea typeface="Calibri"/>
                <a:cs typeface="Times New Roman"/>
              </a:rPr>
              <a:t> </a:t>
            </a:r>
            <a:endParaRPr lang="cs-CZ" sz="5400" dirty="0">
              <a:ea typeface="Calibri"/>
              <a:cs typeface="Times New Roman"/>
            </a:endParaRPr>
          </a:p>
        </p:txBody>
      </p:sp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8190038"/>
              </p:ext>
            </p:extLst>
          </p:nvPr>
        </p:nvGraphicFramePr>
        <p:xfrm>
          <a:off x="899592" y="2276875"/>
          <a:ext cx="7128791" cy="3744198"/>
        </p:xfrm>
        <a:graphic>
          <a:graphicData uri="http://schemas.openxmlformats.org/drawingml/2006/table">
            <a:tbl>
              <a:tblPr firstRow="1" firstCol="1" bandRow="1">
                <a:tableStyleId>{284E427A-3D55-4303-BF80-6455036E1DE7}</a:tableStyleId>
              </a:tblPr>
              <a:tblGrid>
                <a:gridCol w="1667927"/>
                <a:gridCol w="5460864"/>
              </a:tblGrid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Škola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Základní škola Tehov, okres Praha-východ, Tehov 78, 251 01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Autor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Radana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Šimčíková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Číslo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VY_32_INOVACE_CJ.3.02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Název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Vyjmenovaná slova po b: bydlit, obyvatel, byt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</a:rPr>
                        <a:t>Téma </a:t>
                      </a:r>
                      <a:r>
                        <a:rPr lang="cs-CZ" sz="1400" dirty="0" smtClean="0">
                          <a:effectLst/>
                        </a:rPr>
                        <a:t>hodiny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Vyjmenovaná slova po b </a:t>
                      </a:r>
                    </a:p>
                    <a:p>
                      <a:pPr>
                        <a:lnSpc>
                          <a:spcPct val="115000"/>
                        </a:lnSpc>
                      </a:pP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Předmět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Český jazyk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Ročník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3.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Anotace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Vysvětlení významu a použití vyjmenovaných slov a slov příbuzných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32730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Datum ověření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15.11.2012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  <a:tr h="654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effectLst/>
                        </a:rPr>
                        <a:t>Druh učebního materiálu</a:t>
                      </a:r>
                      <a:endParaRPr lang="cs-CZ" sz="140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Prezentace, pracovní list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/>
                </a:tc>
              </a:tr>
            </a:tbl>
          </a:graphicData>
        </a:graphic>
      </p:graphicFrame>
      <p:sp>
        <p:nvSpPr>
          <p:cNvPr id="9" name="Rectangle 2"/>
          <p:cNvSpPr>
            <a:spLocks noChangeArrowheads="1"/>
          </p:cNvSpPr>
          <p:nvPr/>
        </p:nvSpPr>
        <p:spPr bwMode="auto">
          <a:xfrm flipV="1">
            <a:off x="1665288" y="3527424"/>
            <a:ext cx="8595344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4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6787" y="473074"/>
            <a:ext cx="6996861" cy="1443757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836856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2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b   </a:t>
            </a: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bydlit, obyvatel, byt</a:t>
            </a:r>
            <a:endParaRPr lang="cs-CZ" sz="4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</a:t>
            </a:r>
            <a:r>
              <a:rPr lang="cs-CZ" dirty="0" smtClean="0">
                <a:solidFill>
                  <a:schemeClr val="accent1"/>
                </a:solidFill>
              </a:rPr>
              <a:t>y</a:t>
            </a:r>
            <a:r>
              <a:rPr lang="cs-CZ" dirty="0" smtClean="0"/>
              <a:t>dliště, ob</a:t>
            </a:r>
            <a:r>
              <a:rPr lang="cs-CZ" dirty="0" smtClean="0">
                <a:solidFill>
                  <a:schemeClr val="accent1"/>
                </a:solidFill>
              </a:rPr>
              <a:t>y</a:t>
            </a:r>
            <a:r>
              <a:rPr lang="cs-CZ" dirty="0" smtClean="0"/>
              <a:t>dlí, b</a:t>
            </a:r>
            <a:r>
              <a:rPr lang="cs-CZ" dirty="0" smtClean="0">
                <a:solidFill>
                  <a:schemeClr val="accent1"/>
                </a:solidFill>
              </a:rPr>
              <a:t>y</a:t>
            </a:r>
            <a:r>
              <a:rPr lang="cs-CZ" dirty="0" smtClean="0"/>
              <a:t>dlo, b</a:t>
            </a:r>
            <a:r>
              <a:rPr lang="cs-CZ" dirty="0" smtClean="0">
                <a:solidFill>
                  <a:schemeClr val="accent1"/>
                </a:solidFill>
              </a:rPr>
              <a:t>y</a:t>
            </a:r>
            <a:r>
              <a:rPr lang="cs-CZ" dirty="0" smtClean="0"/>
              <a:t>dlení, zab</a:t>
            </a:r>
            <a:r>
              <a:rPr lang="cs-CZ" dirty="0" smtClean="0">
                <a:solidFill>
                  <a:schemeClr val="accent1"/>
                </a:solidFill>
              </a:rPr>
              <a:t>y</a:t>
            </a:r>
            <a:r>
              <a:rPr lang="cs-CZ" dirty="0" smtClean="0"/>
              <a:t>dlit se</a:t>
            </a:r>
          </a:p>
          <a:p>
            <a:r>
              <a:rPr lang="cs-CZ" dirty="0"/>
              <a:t>o</a:t>
            </a:r>
            <a:r>
              <a:rPr lang="cs-CZ" dirty="0" smtClean="0"/>
              <a:t>b</a:t>
            </a:r>
            <a:r>
              <a:rPr lang="cs-CZ" dirty="0" smtClean="0">
                <a:solidFill>
                  <a:schemeClr val="accent1"/>
                </a:solidFill>
              </a:rPr>
              <a:t>y</a:t>
            </a:r>
            <a:r>
              <a:rPr lang="cs-CZ" dirty="0" smtClean="0"/>
              <a:t>vatelstvo, dob</a:t>
            </a:r>
            <a:r>
              <a:rPr lang="cs-CZ" dirty="0" smtClean="0">
                <a:solidFill>
                  <a:schemeClr val="accent1"/>
                </a:solidFill>
              </a:rPr>
              <a:t>y</a:t>
            </a:r>
            <a:r>
              <a:rPr lang="cs-CZ" dirty="0" smtClean="0"/>
              <a:t>vatel, ob</a:t>
            </a:r>
            <a:r>
              <a:rPr lang="cs-CZ" dirty="0" smtClean="0">
                <a:solidFill>
                  <a:schemeClr val="accent1"/>
                </a:solidFill>
              </a:rPr>
              <a:t>ý</a:t>
            </a:r>
            <a:r>
              <a:rPr lang="cs-CZ" dirty="0" smtClean="0"/>
              <a:t>vací pokoj, neob</a:t>
            </a:r>
            <a:r>
              <a:rPr lang="cs-CZ" dirty="0" smtClean="0">
                <a:solidFill>
                  <a:schemeClr val="accent1"/>
                </a:solidFill>
              </a:rPr>
              <a:t>y</a:t>
            </a:r>
            <a:r>
              <a:rPr lang="cs-CZ" dirty="0" smtClean="0"/>
              <a:t>dlený, ob</a:t>
            </a:r>
            <a:r>
              <a:rPr lang="cs-CZ" dirty="0" smtClean="0">
                <a:solidFill>
                  <a:schemeClr val="accent1"/>
                </a:solidFill>
              </a:rPr>
              <a:t>ý</a:t>
            </a:r>
            <a:r>
              <a:rPr lang="cs-CZ" dirty="0" smtClean="0"/>
              <a:t>vat</a:t>
            </a:r>
          </a:p>
          <a:p>
            <a:r>
              <a:rPr lang="cs-CZ" dirty="0" smtClean="0"/>
              <a:t>b</a:t>
            </a:r>
            <a:r>
              <a:rPr lang="cs-CZ" dirty="0" smtClean="0">
                <a:solidFill>
                  <a:schemeClr val="accent1"/>
                </a:solidFill>
              </a:rPr>
              <a:t>y</a:t>
            </a:r>
            <a:r>
              <a:rPr lang="cs-CZ" dirty="0" smtClean="0"/>
              <a:t>tový dům, b</a:t>
            </a:r>
            <a:r>
              <a:rPr lang="cs-CZ" dirty="0" smtClean="0">
                <a:solidFill>
                  <a:schemeClr val="accent1"/>
                </a:solidFill>
              </a:rPr>
              <a:t>y</a:t>
            </a:r>
            <a:r>
              <a:rPr lang="cs-CZ" dirty="0" smtClean="0"/>
              <a:t>tovka, ob</a:t>
            </a:r>
            <a:r>
              <a:rPr lang="cs-CZ" dirty="0" smtClean="0">
                <a:solidFill>
                  <a:schemeClr val="accent1"/>
                </a:solidFill>
              </a:rPr>
              <a:t>y</a:t>
            </a:r>
            <a:r>
              <a:rPr lang="cs-CZ" dirty="0" smtClean="0"/>
              <a:t>tný přívěs, b</a:t>
            </a:r>
            <a:r>
              <a:rPr lang="cs-CZ" dirty="0" smtClean="0">
                <a:solidFill>
                  <a:schemeClr val="accent1"/>
                </a:solidFill>
              </a:rPr>
              <a:t>y</a:t>
            </a:r>
            <a:r>
              <a:rPr lang="cs-CZ" dirty="0" smtClean="0"/>
              <a:t>tná, ub</a:t>
            </a:r>
            <a:r>
              <a:rPr lang="cs-CZ" dirty="0" smtClean="0">
                <a:solidFill>
                  <a:schemeClr val="accent1"/>
                </a:solidFill>
              </a:rPr>
              <a:t>y</a:t>
            </a:r>
            <a:r>
              <a:rPr lang="cs-CZ" dirty="0" smtClean="0"/>
              <a:t>tovna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Pamatuj!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y</a:t>
            </a:r>
            <a:r>
              <a:rPr lang="cs-CZ" dirty="0" smtClean="0"/>
              <a:t>  dobré b</a:t>
            </a:r>
            <a:r>
              <a:rPr lang="cs-CZ" dirty="0" smtClean="0">
                <a:solidFill>
                  <a:schemeClr val="accent1"/>
                </a:solidFill>
              </a:rPr>
              <a:t>y</a:t>
            </a:r>
            <a:r>
              <a:rPr lang="cs-CZ" dirty="0" smtClean="0"/>
              <a:t>dlo (dobré živobytí)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i   dlouhé bidlo (tyč)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83692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0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b   </a:t>
            </a:r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5300" b="1" dirty="0">
                <a:latin typeface="Times New Roman" pitchFamily="18" charset="0"/>
                <a:cs typeface="Times New Roman" pitchFamily="18" charset="0"/>
              </a:rPr>
              <a:t>bydlit, obyvatel, byt</a:t>
            </a:r>
            <a:endParaRPr lang="cs-CZ" sz="53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solidFill>
                  <a:srgbClr val="7030A0"/>
                </a:solidFill>
              </a:rPr>
              <a:t>Doplň y, i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Bydlíme v b-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tovém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domě. Máme velký ob-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vací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pokoj.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létě pojedeme ob-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tným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autem do Bítova.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Starý ob-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tný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přívěs už je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neob-vatelný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 B-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tná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pronajímá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b-ty. Tatínek pracuje daleko, přes týden b-dlí na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ub-tovně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3665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200" b="1" dirty="0">
                <a:solidFill>
                  <a:schemeClr val="accent1"/>
                </a:solidFill>
                <a:latin typeface="Times New Roman" pitchFamily="18" charset="0"/>
                <a:cs typeface="Times New Roman" pitchFamily="18" charset="0"/>
              </a:rPr>
              <a:t>Vyjmenovaná slova po b   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5300" b="1" dirty="0">
                <a:latin typeface="Times New Roman" pitchFamily="18" charset="0"/>
                <a:cs typeface="Times New Roman" pitchFamily="18" charset="0"/>
              </a:rPr>
              <a:t>bydlit, obyvatel, byt</a:t>
            </a:r>
            <a:endParaRPr lang="cs-CZ" sz="5300" dirty="0">
              <a:solidFill>
                <a:schemeClr val="tx1"/>
              </a:solidFill>
              <a:latin typeface="Times New Roman" pitchFamily="18" charset="0"/>
              <a:ea typeface="+mn-ea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cs-CZ" dirty="0" smtClean="0">
                <a:solidFill>
                  <a:srgbClr val="7030A0"/>
                </a:solidFill>
              </a:rPr>
              <a:t>Kontrola</a:t>
            </a:r>
            <a:endParaRPr lang="cs-CZ" dirty="0">
              <a:solidFill>
                <a:srgbClr val="7030A0"/>
              </a:solidFill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Bydlíme v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bytovém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domě. Máme velký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obývací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pokoj.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V létě pojedeme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obytným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autem do Bítova. 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Starý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obytný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přívěs už je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neobyvatelný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Bytná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pronajímá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byty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 Tatínek pracuje daleko, přes týden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bydlí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ubytovně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40894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Tok">
    <a:dk1>
      <a:sysClr val="windowText" lastClr="000000"/>
    </a:dk1>
    <a:lt1>
      <a:sysClr val="window" lastClr="FFFFFF"/>
    </a:lt1>
    <a:dk2>
      <a:srgbClr val="04617B"/>
    </a:dk2>
    <a:lt2>
      <a:srgbClr val="DBF5F9"/>
    </a:lt2>
    <a:accent1>
      <a:srgbClr val="0F6FC6"/>
    </a:accent1>
    <a:accent2>
      <a:srgbClr val="009DD9"/>
    </a:accent2>
    <a:accent3>
      <a:srgbClr val="0BD0D9"/>
    </a:accent3>
    <a:accent4>
      <a:srgbClr val="10CF9B"/>
    </a:accent4>
    <a:accent5>
      <a:srgbClr val="7CCA62"/>
    </a:accent5>
    <a:accent6>
      <a:srgbClr val="A5C249"/>
    </a:accent6>
    <a:hlink>
      <a:srgbClr val="F49100"/>
    </a:hlink>
    <a:folHlink>
      <a:srgbClr val="85DFD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</TotalTime>
  <Words>204</Words>
  <Application>Microsoft Office PowerPoint</Application>
  <PresentationFormat>Předvádění na obrazovce (4:3)</PresentationFormat>
  <Paragraphs>40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Tok</vt:lpstr>
      <vt:lpstr>   </vt:lpstr>
      <vt:lpstr>Vyjmenovaná slova po b    bydlit, obyvatel, byt</vt:lpstr>
      <vt:lpstr>Vyjmenovaná slova po b    bydlit, obyvatel, byt</vt:lpstr>
      <vt:lpstr>Vyjmenovaná slova po b    bydlit, obyvatel, byt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asus</cp:lastModifiedBy>
  <cp:revision>15</cp:revision>
  <dcterms:created xsi:type="dcterms:W3CDTF">2013-01-06T19:12:43Z</dcterms:created>
  <dcterms:modified xsi:type="dcterms:W3CDTF">2013-01-07T16:49:13Z</dcterms:modified>
</cp:coreProperties>
</file>