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2" r:id="rId2"/>
    <p:sldId id="257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76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6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dirty="0" smtClean="0">
                <a:ea typeface="Calibri"/>
                <a:cs typeface="Times New Roman"/>
              </a:rPr>
              <a:t> </a:t>
            </a:r>
            <a:br>
              <a:rPr lang="cs-CZ" sz="5400" dirty="0" smtClean="0">
                <a:ea typeface="Calibri"/>
                <a:cs typeface="Times New Roman"/>
              </a:rPr>
            </a:br>
            <a:r>
              <a:rPr lang="cs-CZ" sz="5400" dirty="0" smtClean="0">
                <a:ea typeface="Calibri"/>
                <a:cs typeface="Times New Roman"/>
              </a:rPr>
              <a:t> </a:t>
            </a:r>
            <a:endParaRPr lang="cs-CZ" sz="5400" dirty="0">
              <a:ea typeface="Calibri"/>
              <a:cs typeface="Times New Roman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7838235"/>
              </p:ext>
            </p:extLst>
          </p:nvPr>
        </p:nvGraphicFramePr>
        <p:xfrm>
          <a:off x="971599" y="2276875"/>
          <a:ext cx="7056783" cy="3744198"/>
        </p:xfrm>
        <a:graphic>
          <a:graphicData uri="http://schemas.openxmlformats.org/drawingml/2006/table">
            <a:tbl>
              <a:tblPr firstRow="1" firstCol="1" bandRow="1">
                <a:tableStyleId>{284E427A-3D55-4303-BF80-6455036E1DE7}</a:tableStyleId>
              </a:tblPr>
              <a:tblGrid>
                <a:gridCol w="1595919"/>
                <a:gridCol w="5460864"/>
              </a:tblGrid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Tehov, okres Praha-východ, Tehov 78, 251 01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Autor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Mgr. Radana</a:t>
                      </a:r>
                      <a:r>
                        <a:rPr lang="cs-CZ" sz="1400" baseline="0" dirty="0" smtClean="0">
                          <a:effectLst/>
                        </a:rPr>
                        <a:t> Šimčíková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Číslo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VY_32_INOVACE_CJ.3.04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Název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Vyjmenovaná slova po b:</a:t>
                      </a:r>
                      <a:r>
                        <a:rPr lang="cs-CZ" sz="1400" baseline="0" dirty="0" smtClean="0">
                          <a:effectLst/>
                        </a:rPr>
                        <a:t> obyčej, bystrý, bylina</a:t>
                      </a:r>
                      <a:r>
                        <a:rPr lang="cs-CZ" sz="1400" dirty="0" smtClean="0">
                          <a:effectLst/>
                        </a:rPr>
                        <a:t> 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Téma </a:t>
                      </a:r>
                      <a:r>
                        <a:rPr lang="cs-CZ" sz="1400" dirty="0" smtClean="0">
                          <a:effectLst/>
                        </a:rPr>
                        <a:t>hodiny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</a:rPr>
                        <a:t>Vyjmenovaná slova po b 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Český jazyk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Ročník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3. 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Anotace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</a:rPr>
                        <a:t>Vysvětlení významu a použití vyjmenovaných slov a slov příbuzných</a:t>
                      </a:r>
                      <a:endParaRPr lang="cs-CZ" sz="1400" dirty="0">
                        <a:effectLst/>
                        <a:latin typeface="+mn-lt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Datum ověření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22.11.2012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654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Druh učebního materiálu</a:t>
                      </a:r>
                      <a:endParaRPr lang="cs-CZ" sz="14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</a:rPr>
                        <a:t>Prezentace, pracovní list</a:t>
                      </a:r>
                      <a:endParaRPr lang="cs-CZ" sz="1400" dirty="0"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 flipV="1">
            <a:off x="1665288" y="3527424"/>
            <a:ext cx="859534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787" y="473074"/>
            <a:ext cx="6996861" cy="144375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83685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8352928" cy="1138138"/>
          </a:xfrm>
        </p:spPr>
        <p:txBody>
          <a:bodyPr>
            <a:normAutofit/>
          </a:bodyPr>
          <a:lstStyle/>
          <a:p>
            <a:pPr algn="l"/>
            <a:r>
              <a:rPr lang="cs-CZ" sz="18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</a:t>
            </a:r>
            <a:r>
              <a:rPr lang="cs-CZ" sz="1800" b="1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b  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obyčej, bystrý, bylina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čej – zvyk, ob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čejně, ob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čejný, neob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čejně, neob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čejný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střina, 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strost, 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střice, 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střička, liška 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strouška, 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strozraký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linka, 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linářka, 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linkový, 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ložravec, 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lí (byliny)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černob</a:t>
            </a:r>
            <a:r>
              <a:rPr lang="cs-CZ" sz="28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l (bylina) </a:t>
            </a:r>
          </a:p>
          <a:p>
            <a:pPr marL="0" indent="0"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Pamatuj! </a:t>
            </a:r>
            <a:endParaRPr lang="cs-CZ" sz="28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lá barva. Nab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lí stěny, vyb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lí pokoj (vymaluje b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lou barvou), město B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lovec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</a:t>
            </a: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ložravec žere b</a:t>
            </a:r>
            <a:r>
              <a:rPr lang="cs-CZ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liny všech barev, nejen b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lé!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1236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b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obyčej, bystrý, bylina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3">
                    <a:lumMod val="75000"/>
                  </a:schemeClr>
                </a:solidFill>
              </a:rPr>
              <a:t>Co k sobě patří? 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bylinkový           býlí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bílá                     bystřina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čarovné              kopretina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horská                zeď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nabílit                 čaj</a:t>
            </a:r>
            <a:endParaRPr lang="cs-CZ" dirty="0"/>
          </a:p>
          <a:p>
            <a:pPr marL="0" indent="0">
              <a:spcBef>
                <a:spcPts val="0"/>
              </a:spcBef>
              <a:buNone/>
            </a:pPr>
            <a:endParaRPr lang="cs-CZ" dirty="0"/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>
                <a:solidFill>
                  <a:srgbClr val="FF0000"/>
                </a:solidFill>
              </a:rPr>
              <a:t>Doplň:</a:t>
            </a: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Kráva je </a:t>
            </a:r>
            <a:r>
              <a:rPr lang="cs-CZ" dirty="0" smtClean="0"/>
              <a:t>b-</a:t>
            </a:r>
            <a:r>
              <a:rPr lang="cs-CZ" dirty="0" err="1" smtClean="0"/>
              <a:t>ložravec</a:t>
            </a:r>
            <a:r>
              <a:rPr lang="cs-CZ" dirty="0"/>
              <a:t>, živí se </a:t>
            </a:r>
            <a:r>
              <a:rPr lang="cs-CZ" dirty="0" smtClean="0"/>
              <a:t>b-</a:t>
            </a:r>
            <a:r>
              <a:rPr lang="cs-CZ" dirty="0" err="1" smtClean="0"/>
              <a:t>linnou</a:t>
            </a:r>
            <a:r>
              <a:rPr lang="cs-CZ" dirty="0" smtClean="0"/>
              <a:t> </a:t>
            </a:r>
            <a:r>
              <a:rPr lang="cs-CZ" dirty="0"/>
              <a:t>potravou. Letos chceme </a:t>
            </a:r>
            <a:r>
              <a:rPr lang="cs-CZ" dirty="0" err="1" smtClean="0"/>
              <a:t>vyb</a:t>
            </a:r>
            <a:r>
              <a:rPr lang="cs-CZ" dirty="0" smtClean="0"/>
              <a:t>-lit </a:t>
            </a:r>
            <a:r>
              <a:rPr lang="cs-CZ" dirty="0"/>
              <a:t>náš </a:t>
            </a:r>
            <a:r>
              <a:rPr lang="cs-CZ" dirty="0" smtClean="0"/>
              <a:t>b-t</a:t>
            </a:r>
            <a:r>
              <a:rPr lang="cs-CZ" dirty="0"/>
              <a:t>. </a:t>
            </a:r>
            <a:r>
              <a:rPr lang="cs-CZ" dirty="0" smtClean="0"/>
              <a:t>B-</a:t>
            </a:r>
            <a:r>
              <a:rPr lang="cs-CZ" dirty="0" err="1" smtClean="0"/>
              <a:t>linářka</a:t>
            </a:r>
            <a:r>
              <a:rPr lang="cs-CZ" dirty="0" smtClean="0"/>
              <a:t> </a:t>
            </a:r>
            <a:r>
              <a:rPr lang="cs-CZ" dirty="0"/>
              <a:t>sbírá různé </a:t>
            </a:r>
            <a:r>
              <a:rPr lang="cs-CZ" dirty="0" smtClean="0"/>
              <a:t>b-</a:t>
            </a:r>
            <a:r>
              <a:rPr lang="cs-CZ" dirty="0" err="1" smtClean="0"/>
              <a:t>lí</a:t>
            </a:r>
            <a:r>
              <a:rPr lang="cs-CZ" dirty="0"/>
              <a:t>. </a:t>
            </a:r>
            <a:r>
              <a:rPr lang="cs-CZ" dirty="0" smtClean="0"/>
              <a:t>B-</a:t>
            </a:r>
            <a:r>
              <a:rPr lang="cs-CZ" dirty="0" err="1" smtClean="0"/>
              <a:t>střina</a:t>
            </a:r>
            <a:r>
              <a:rPr lang="cs-CZ" dirty="0" smtClean="0"/>
              <a:t> </a:t>
            </a:r>
            <a:r>
              <a:rPr lang="cs-CZ" dirty="0"/>
              <a:t>je horský potok. U Benešova je městečko </a:t>
            </a:r>
            <a:r>
              <a:rPr lang="cs-CZ" dirty="0" smtClean="0"/>
              <a:t>B-</a:t>
            </a:r>
            <a:r>
              <a:rPr lang="cs-CZ" dirty="0" err="1" smtClean="0"/>
              <a:t>střice</a:t>
            </a:r>
            <a:r>
              <a:rPr lang="cs-CZ" dirty="0"/>
              <a:t>. Posloucháme </a:t>
            </a:r>
            <a:r>
              <a:rPr lang="cs-CZ"/>
              <a:t>pohádku </a:t>
            </a:r>
            <a:endParaRPr lang="cs-CZ" smtClean="0"/>
          </a:p>
          <a:p>
            <a:pPr marL="0" indent="0">
              <a:buNone/>
            </a:pPr>
            <a:r>
              <a:rPr lang="cs-CZ" smtClean="0"/>
              <a:t>o </a:t>
            </a:r>
            <a:r>
              <a:rPr lang="cs-CZ" dirty="0"/>
              <a:t>Dlouhém, Širokém </a:t>
            </a:r>
            <a:r>
              <a:rPr lang="cs-CZ"/>
              <a:t>a </a:t>
            </a:r>
            <a:r>
              <a:rPr lang="cs-CZ" smtClean="0"/>
              <a:t>B-</a:t>
            </a:r>
            <a:r>
              <a:rPr lang="cs-CZ" dirty="0" err="1" smtClean="0"/>
              <a:t>strozrakém</a:t>
            </a:r>
            <a:r>
              <a:rPr lang="cs-CZ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42079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b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5400" b="1" dirty="0">
                <a:latin typeface="Times New Roman" pitchFamily="18" charset="0"/>
                <a:cs typeface="Times New Roman" pitchFamily="18" charset="0"/>
              </a:rPr>
              <a:t>obyčej, bystrý, bylina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389120"/>
          </a:xfrm>
        </p:spPr>
        <p:txBody>
          <a:bodyPr>
            <a:normAutofit fontScale="92500"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cs-CZ" dirty="0">
                <a:solidFill>
                  <a:srgbClr val="FF0000"/>
                </a:solidFill>
              </a:rPr>
              <a:t>Zkontroluj si!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bylinkový čaj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bílá kopretina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horská bystřina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 smtClean="0"/>
              <a:t>čarovné býlí</a:t>
            </a:r>
          </a:p>
          <a:p>
            <a:pPr marL="0" indent="0">
              <a:spcBef>
                <a:spcPts val="0"/>
              </a:spcBef>
              <a:buNone/>
            </a:pPr>
            <a:r>
              <a:rPr lang="cs-CZ" dirty="0"/>
              <a:t>nabílit zeď</a:t>
            </a:r>
          </a:p>
          <a:p>
            <a:pPr marL="0" indent="0">
              <a:spcBef>
                <a:spcPts val="0"/>
              </a:spcBef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Kráva je býložravec, živí se bylinnou potravou. Letos chceme vybílit náš byt. Bylinářka sbírá různé býlí. Bystřina je horský potok. U Benešova je městečko Bystřice. Posloucháme pohádku o Dlouhém, Širokém a Bystrozrakém.</a:t>
            </a:r>
          </a:p>
          <a:p>
            <a:pPr marL="0" indent="0">
              <a:spcBef>
                <a:spcPts val="0"/>
              </a:spcBef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37863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</TotalTime>
  <Words>197</Words>
  <Application>Microsoft Office PowerPoint</Application>
  <PresentationFormat>Předvádění na obrazovce (4:3)</PresentationFormat>
  <Paragraphs>50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   </vt:lpstr>
      <vt:lpstr>Vyjmenovaná slova po b    obyčej, bystrý, bylina</vt:lpstr>
      <vt:lpstr>Vyjmenovaná slova po b    obyčej, bystrý, bylina</vt:lpstr>
      <vt:lpstr>Vyjmenovaná slova po b    obyčej, bystrý, bylina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asus</cp:lastModifiedBy>
  <cp:revision>20</cp:revision>
  <dcterms:created xsi:type="dcterms:W3CDTF">2013-01-06T18:39:23Z</dcterms:created>
  <dcterms:modified xsi:type="dcterms:W3CDTF">2013-01-07T16:29:31Z</dcterms:modified>
</cp:coreProperties>
</file>