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handoutMasterIdLst>
    <p:handoutMasterId r:id="rId10"/>
  </p:handoutMasterIdLst>
  <p:sldIdLst>
    <p:sldId id="267" r:id="rId2"/>
    <p:sldId id="258" r:id="rId3"/>
    <p:sldId id="272" r:id="rId4"/>
    <p:sldId id="259" r:id="rId5"/>
    <p:sldId id="268" r:id="rId6"/>
    <p:sldId id="269" r:id="rId7"/>
    <p:sldId id="270" r:id="rId8"/>
    <p:sldId id="271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FF6600"/>
    <a:srgbClr val="FF0066"/>
    <a:srgbClr val="FF3300"/>
    <a:srgbClr val="FF9900"/>
    <a:srgbClr val="FFCC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84E427A-3D55-4303-BF80-6455036E1DE7}" styleName="Styl s motivem 1 – zvýraznění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76" autoAdjust="0"/>
    <p:restoredTop sz="94671" autoAdjust="0"/>
  </p:normalViewPr>
  <p:slideViewPr>
    <p:cSldViewPr>
      <p:cViewPr varScale="1">
        <p:scale>
          <a:sx n="101" d="100"/>
          <a:sy n="101" d="100"/>
        </p:scale>
        <p:origin x="-27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6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6" d="100"/>
          <a:sy n="56" d="100"/>
        </p:scale>
        <p:origin x="-2886" y="-84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17FEEE-2498-42F1-A362-4CE245E988D5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1E75B9-26A2-417B-8068-9AB88912859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4908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5400" dirty="0" smtClean="0">
                <a:ea typeface="Calibri"/>
                <a:cs typeface="Times New Roman"/>
              </a:rPr>
              <a:t> </a:t>
            </a:r>
            <a:br>
              <a:rPr lang="cs-CZ" sz="5400" dirty="0" smtClean="0">
                <a:ea typeface="Calibri"/>
                <a:cs typeface="Times New Roman"/>
              </a:rPr>
            </a:br>
            <a:r>
              <a:rPr lang="cs-CZ" sz="5400" dirty="0" smtClean="0">
                <a:ea typeface="Calibri"/>
                <a:cs typeface="Times New Roman"/>
              </a:rPr>
              <a:t> </a:t>
            </a:r>
            <a:endParaRPr lang="cs-CZ" sz="5400" dirty="0">
              <a:ea typeface="Calibri"/>
              <a:cs typeface="Times New Roman"/>
            </a:endParaRPr>
          </a:p>
        </p:txBody>
      </p:sp>
      <p:graphicFrame>
        <p:nvGraphicFramePr>
          <p:cNvPr id="8" name="Zástupný symbol pro obsah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298715182"/>
              </p:ext>
            </p:extLst>
          </p:nvPr>
        </p:nvGraphicFramePr>
        <p:xfrm>
          <a:off x="971600" y="2276875"/>
          <a:ext cx="7056784" cy="3911681"/>
        </p:xfrm>
        <a:graphic>
          <a:graphicData uri="http://schemas.openxmlformats.org/drawingml/2006/table">
            <a:tbl>
              <a:tblPr firstRow="1" firstCol="1" bandRow="1">
                <a:tableStyleId>{284E427A-3D55-4303-BF80-6455036E1DE7}</a:tableStyleId>
              </a:tblPr>
              <a:tblGrid>
                <a:gridCol w="1595920"/>
                <a:gridCol w="5460864"/>
              </a:tblGrid>
              <a:tr h="3273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Škola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effectLst/>
                        </a:rPr>
                        <a:t>Základní škola Tehov, okres Praha-východ, Tehov 78, 251 01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</a:tr>
              <a:tr h="3273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400" dirty="0" smtClean="0">
                          <a:effectLst/>
                        </a:rPr>
                        <a:t>Mgr. Radana</a:t>
                      </a:r>
                      <a:r>
                        <a:rPr lang="cs-CZ" sz="1400" baseline="0" dirty="0" smtClean="0">
                          <a:effectLst/>
                        </a:rPr>
                        <a:t> Šimčíková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</a:tr>
              <a:tr h="3273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VY_32_INOVACE_CJ.4.03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</a:tr>
              <a:tr h="3273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400" dirty="0" smtClean="0">
                          <a:effectLst/>
                          <a:latin typeface="+mn-lt"/>
                          <a:cs typeface="+mn-cs"/>
                        </a:rPr>
                        <a:t>Podstatná jména: rod a číslo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</a:tr>
              <a:tr h="3273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Téma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hodiny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effectLst/>
                        </a:rPr>
                        <a:t>Podstatná jména</a:t>
                      </a:r>
                    </a:p>
                    <a:p>
                      <a:pPr>
                        <a:lnSpc>
                          <a:spcPct val="115000"/>
                        </a:lnSpc>
                      </a:pP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</a:tr>
              <a:tr h="3273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Předmět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400" dirty="0" smtClean="0">
                          <a:effectLst/>
                        </a:rPr>
                        <a:t>Český jazyk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</a:tr>
              <a:tr h="3273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effectLst/>
                        </a:rPr>
                        <a:t>4</a:t>
                      </a:r>
                      <a:r>
                        <a:rPr lang="cs-CZ" sz="1400" dirty="0" smtClean="0">
                          <a:effectLst/>
                        </a:rPr>
                        <a:t>. 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</a:tr>
              <a:tr h="3273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Příklady a procvičování určování mluvnických kategorií </a:t>
                      </a:r>
                      <a:r>
                        <a:rPr lang="cs-CZ" sz="1400" dirty="0" smtClean="0">
                          <a:effectLst/>
                        </a:rPr>
                        <a:t>s </a:t>
                      </a:r>
                      <a:r>
                        <a:rPr lang="cs-CZ" sz="1400" dirty="0" smtClean="0">
                          <a:effectLst/>
                        </a:rPr>
                        <a:t>následnou kontrolou.</a:t>
                      </a:r>
                      <a:r>
                        <a:rPr lang="cs-CZ" sz="1400" baseline="0" dirty="0" smtClean="0">
                          <a:effectLst/>
                        </a:rPr>
                        <a:t> 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</a:tr>
              <a:tr h="3273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ověření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27.11.2012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</a:tr>
              <a:tr h="6546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učebního materiálu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400" dirty="0" smtClean="0">
                          <a:effectLst/>
                        </a:rPr>
                        <a:t>Prezentace, pracovní list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</a:tr>
            </a:tbl>
          </a:graphicData>
        </a:graphic>
      </p:graphicFrame>
      <p:sp>
        <p:nvSpPr>
          <p:cNvPr id="9" name="Rectangle 2"/>
          <p:cNvSpPr>
            <a:spLocks noChangeArrowheads="1"/>
          </p:cNvSpPr>
          <p:nvPr/>
        </p:nvSpPr>
        <p:spPr bwMode="auto">
          <a:xfrm flipV="1">
            <a:off x="1665288" y="3527424"/>
            <a:ext cx="8595344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Obrázek 1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66787" y="473074"/>
            <a:ext cx="6996861" cy="1443757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xmlns="" val="3836856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692696"/>
            <a:ext cx="8445624" cy="1143000"/>
          </a:xfrm>
        </p:spPr>
        <p:txBody>
          <a:bodyPr>
            <a:normAutofit fontScale="90000"/>
          </a:bodyPr>
          <a:lstStyle/>
          <a:p>
            <a:r>
              <a:rPr lang="cs-CZ" sz="2200" b="1" dirty="0">
                <a:latin typeface="Times New Roman" pitchFamily="18" charset="0"/>
                <a:cs typeface="Times New Roman" pitchFamily="18" charset="0"/>
              </a:rPr>
              <a:t>Podstatná jména: rod a číslo</a:t>
            </a:r>
            <a:br>
              <a:rPr lang="cs-CZ" sz="2200" b="1" dirty="0">
                <a:latin typeface="Times New Roman" pitchFamily="18" charset="0"/>
                <a:cs typeface="Times New Roman" pitchFamily="18" charset="0"/>
              </a:rPr>
            </a:br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000" b="1" dirty="0">
                <a:latin typeface="Times New Roman" pitchFamily="18" charset="0"/>
                <a:cs typeface="Times New Roman" pitchFamily="18" charset="0"/>
              </a:rPr>
            </a:br>
            <a:r>
              <a:rPr lang="cs-CZ" sz="4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Podstatná jména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916832"/>
            <a:ext cx="8661648" cy="4680520"/>
          </a:xfrm>
        </p:spPr>
        <p:txBody>
          <a:bodyPr>
            <a:normAutofit fontScale="250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cs-CZ" sz="9600" b="1" dirty="0" smtClean="0">
                <a:latin typeface="Times New Roman" pitchFamily="18" charset="0"/>
                <a:cs typeface="Times New Roman" pitchFamily="18" charset="0"/>
              </a:rPr>
              <a:t>Podstatná jména </a:t>
            </a:r>
            <a:r>
              <a:rPr lang="cs-CZ" sz="9600" dirty="0" smtClean="0">
                <a:latin typeface="Times New Roman" pitchFamily="18" charset="0"/>
                <a:cs typeface="Times New Roman" pitchFamily="18" charset="0"/>
              </a:rPr>
              <a:t>jsou názvy osob, zvířat, věcí, vlastností a dějů (jevů).</a:t>
            </a:r>
          </a:p>
          <a:p>
            <a:pPr marL="0" indent="0">
              <a:lnSpc>
                <a:spcPct val="120000"/>
              </a:lnSpc>
              <a:buNone/>
            </a:pPr>
            <a:endParaRPr lang="cs-CZ" sz="9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cs-CZ" sz="9600" dirty="0" smtClean="0">
                <a:latin typeface="Times New Roman" pitchFamily="18" charset="0"/>
                <a:cs typeface="Times New Roman" pitchFamily="18" charset="0"/>
              </a:rPr>
              <a:t>Jsou to slova </a:t>
            </a:r>
            <a:r>
              <a:rPr lang="cs-CZ" sz="9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ohebná</a:t>
            </a:r>
            <a:r>
              <a:rPr lang="cs-CZ" sz="9600" dirty="0" smtClean="0">
                <a:latin typeface="Times New Roman" pitchFamily="18" charset="0"/>
                <a:cs typeface="Times New Roman" pitchFamily="18" charset="0"/>
              </a:rPr>
              <a:t>, skloňují se.</a:t>
            </a:r>
          </a:p>
          <a:p>
            <a:pPr marL="0" indent="0">
              <a:lnSpc>
                <a:spcPct val="120000"/>
              </a:lnSpc>
              <a:buNone/>
            </a:pPr>
            <a:endParaRPr lang="cs-CZ" sz="9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cs-CZ" sz="9600" dirty="0" smtClean="0">
                <a:latin typeface="Times New Roman" pitchFamily="18" charset="0"/>
                <a:cs typeface="Times New Roman" pitchFamily="18" charset="0"/>
              </a:rPr>
              <a:t>Rozlišujeme u nich </a:t>
            </a:r>
            <a:r>
              <a:rPr lang="cs-CZ" sz="9600" b="1" dirty="0" smtClean="0">
                <a:latin typeface="Times New Roman" pitchFamily="18" charset="0"/>
                <a:cs typeface="Times New Roman" pitchFamily="18" charset="0"/>
              </a:rPr>
              <a:t>tři</a:t>
            </a:r>
            <a:r>
              <a:rPr lang="cs-CZ" sz="9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9600" b="1" dirty="0" smtClean="0">
                <a:latin typeface="Times New Roman" pitchFamily="18" charset="0"/>
                <a:cs typeface="Times New Roman" pitchFamily="18" charset="0"/>
              </a:rPr>
              <a:t>rody</a:t>
            </a:r>
            <a:r>
              <a:rPr lang="cs-CZ" sz="96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96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mužský </a:t>
            </a:r>
            <a:r>
              <a:rPr lang="cs-CZ" sz="9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(ten rybník, ten listonoš)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cs-CZ" sz="9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9600" dirty="0" smtClean="0">
                <a:latin typeface="Times New Roman" pitchFamily="18" charset="0"/>
                <a:cs typeface="Times New Roman" pitchFamily="18" charset="0"/>
              </a:rPr>
              <a:t>                                              </a:t>
            </a:r>
            <a:r>
              <a:rPr lang="cs-CZ" sz="9600" b="1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ženský</a:t>
            </a:r>
            <a:r>
              <a:rPr lang="cs-CZ" sz="9600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 (ta žába, ta učitelka)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cs-CZ" sz="9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9600" dirty="0" smtClean="0">
                <a:latin typeface="Times New Roman" pitchFamily="18" charset="0"/>
                <a:cs typeface="Times New Roman" pitchFamily="18" charset="0"/>
              </a:rPr>
              <a:t>                                              </a:t>
            </a:r>
            <a:r>
              <a:rPr lang="cs-CZ" sz="96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střední</a:t>
            </a:r>
            <a:r>
              <a:rPr lang="cs-CZ" sz="96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(to poupě, to uhlí)</a:t>
            </a:r>
          </a:p>
          <a:p>
            <a:pPr marL="0" indent="0">
              <a:lnSpc>
                <a:spcPct val="120000"/>
              </a:lnSpc>
              <a:buNone/>
            </a:pPr>
            <a:endParaRPr lang="cs-CZ" sz="9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ct val="170000"/>
              </a:lnSpc>
              <a:buNone/>
            </a:pPr>
            <a:endParaRPr lang="cs-CZ" sz="6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cs-CZ" sz="6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6000" dirty="0" smtClean="0">
                <a:latin typeface="Times New Roman" pitchFamily="18" charset="0"/>
                <a:cs typeface="Times New Roman" pitchFamily="18" charset="0"/>
              </a:rPr>
              <a:t>                                    </a:t>
            </a:r>
            <a:endParaRPr lang="cs-CZ" sz="6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77373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692696"/>
            <a:ext cx="8445624" cy="1143000"/>
          </a:xfrm>
        </p:spPr>
        <p:txBody>
          <a:bodyPr>
            <a:normAutofit fontScale="90000"/>
          </a:bodyPr>
          <a:lstStyle/>
          <a:p>
            <a:r>
              <a:rPr lang="cs-CZ" sz="2200" dirty="0">
                <a:latin typeface="Times New Roman" pitchFamily="18" charset="0"/>
                <a:cs typeface="Times New Roman" pitchFamily="18" charset="0"/>
              </a:rPr>
              <a:t>Podstatná jména: rod a číslo</a:t>
            </a:r>
            <a:br>
              <a:rPr lang="cs-CZ" sz="2200" dirty="0">
                <a:latin typeface="Times New Roman" pitchFamily="18" charset="0"/>
                <a:cs typeface="Times New Roman" pitchFamily="18" charset="0"/>
              </a:rPr>
            </a:br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000" b="1" dirty="0">
                <a:latin typeface="Times New Roman" pitchFamily="18" charset="0"/>
                <a:cs typeface="Times New Roman" pitchFamily="18" charset="0"/>
              </a:rPr>
            </a:br>
            <a:r>
              <a:rPr lang="cs-CZ" sz="4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Podstatná jména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916832"/>
            <a:ext cx="8661648" cy="4680520"/>
          </a:xfrm>
        </p:spPr>
        <p:txBody>
          <a:bodyPr>
            <a:normAutofit fontScale="325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sz="9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cs-CZ" sz="7400" dirty="0" smtClean="0">
                <a:latin typeface="Times New Roman" pitchFamily="18" charset="0"/>
                <a:cs typeface="Times New Roman" pitchFamily="18" charset="0"/>
              </a:rPr>
              <a:t>Svými tvary vyjadřují </a:t>
            </a:r>
            <a:r>
              <a:rPr lang="cs-CZ" sz="7400" b="1" dirty="0" smtClean="0">
                <a:latin typeface="Times New Roman" pitchFamily="18" charset="0"/>
                <a:cs typeface="Times New Roman" pitchFamily="18" charset="0"/>
              </a:rPr>
              <a:t>číslo</a:t>
            </a:r>
            <a:r>
              <a:rPr lang="cs-CZ" sz="74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7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jednotné</a:t>
            </a:r>
            <a:r>
              <a:rPr lang="cs-CZ" sz="7400" dirty="0" smtClean="0">
                <a:latin typeface="Times New Roman" pitchFamily="18" charset="0"/>
                <a:cs typeface="Times New Roman" pitchFamily="18" charset="0"/>
              </a:rPr>
              <a:t> (jedna osoba, zvíře nebo věc)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cs-CZ" sz="7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7400" dirty="0" smtClean="0">
                <a:latin typeface="Times New Roman" pitchFamily="18" charset="0"/>
                <a:cs typeface="Times New Roman" pitchFamily="18" charset="0"/>
              </a:rPr>
              <a:t>                                             soused, kočka, květina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cs-CZ" sz="7400" dirty="0" smtClean="0">
                <a:latin typeface="Times New Roman" pitchFamily="18" charset="0"/>
                <a:cs typeface="Times New Roman" pitchFamily="18" charset="0"/>
              </a:rPr>
              <a:t>                                              </a:t>
            </a:r>
            <a:r>
              <a:rPr lang="cs-CZ" sz="7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množné </a:t>
            </a:r>
            <a:r>
              <a:rPr lang="cs-CZ" sz="7400" dirty="0" smtClean="0">
                <a:latin typeface="Times New Roman" pitchFamily="18" charset="0"/>
                <a:cs typeface="Times New Roman" pitchFamily="18" charset="0"/>
              </a:rPr>
              <a:t>(více osob, zvířat nebo věcí)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cs-CZ" sz="7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7400" dirty="0" smtClean="0">
                <a:latin typeface="Times New Roman" pitchFamily="18" charset="0"/>
                <a:cs typeface="Times New Roman" pitchFamily="18" charset="0"/>
              </a:rPr>
              <a:t>                                             sousedé, kočky, květiny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cs-CZ" sz="7400" dirty="0" smtClean="0">
                <a:latin typeface="Times New Roman" pitchFamily="18" charset="0"/>
                <a:cs typeface="Times New Roman" pitchFamily="18" charset="0"/>
              </a:rPr>
              <a:t>Některé tvary jsou stejné pro jednotné i množné číslo, a tak číslo určíme </a:t>
            </a:r>
            <a:r>
              <a:rPr lang="cs-CZ" sz="7400" dirty="0" smtClean="0">
                <a:latin typeface="Times New Roman" pitchFamily="18" charset="0"/>
                <a:cs typeface="Times New Roman" pitchFamily="18" charset="0"/>
              </a:rPr>
              <a:t>ze zbytku </a:t>
            </a:r>
            <a:r>
              <a:rPr lang="cs-CZ" sz="7400" dirty="0" smtClean="0">
                <a:latin typeface="Times New Roman" pitchFamily="18" charset="0"/>
                <a:cs typeface="Times New Roman" pitchFamily="18" charset="0"/>
              </a:rPr>
              <a:t>věty.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cs-CZ" sz="7400" dirty="0" smtClean="0">
                <a:latin typeface="Times New Roman" pitchFamily="18" charset="0"/>
                <a:cs typeface="Times New Roman" pitchFamily="18" charset="0"/>
              </a:rPr>
              <a:t>Upadl</a:t>
            </a:r>
            <a:r>
              <a:rPr lang="cs-CZ" sz="7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cs-CZ" sz="7400" dirty="0" smtClean="0">
                <a:latin typeface="Times New Roman" pitchFamily="18" charset="0"/>
                <a:cs typeface="Times New Roman" pitchFamily="18" charset="0"/>
              </a:rPr>
              <a:t> mi </a:t>
            </a:r>
            <a:r>
              <a:rPr lang="cs-CZ" sz="7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rukavice</a:t>
            </a:r>
            <a:r>
              <a:rPr lang="cs-CZ" sz="7400" dirty="0" smtClean="0">
                <a:latin typeface="Times New Roman" pitchFamily="18" charset="0"/>
                <a:cs typeface="Times New Roman" pitchFamily="18" charset="0"/>
              </a:rPr>
              <a:t>. Podáš mi </a:t>
            </a:r>
            <a:r>
              <a:rPr lang="cs-CZ" sz="7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ty</a:t>
            </a:r>
            <a:r>
              <a:rPr lang="cs-CZ" sz="7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7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rukavice</a:t>
            </a:r>
            <a:r>
              <a:rPr lang="cs-CZ" sz="7400" dirty="0" smtClean="0">
                <a:latin typeface="Times New Roman" pitchFamily="18" charset="0"/>
                <a:cs typeface="Times New Roman" pitchFamily="18" charset="0"/>
              </a:rPr>
              <a:t>? Na kopci stojí pěkn</a:t>
            </a:r>
            <a:r>
              <a:rPr lang="cs-CZ" sz="7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é</a:t>
            </a:r>
            <a:r>
              <a:rPr lang="cs-CZ" sz="7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7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stavení</a:t>
            </a:r>
            <a:r>
              <a:rPr lang="cs-CZ" sz="7400" dirty="0" smtClean="0">
                <a:latin typeface="Times New Roman" pitchFamily="18" charset="0"/>
                <a:cs typeface="Times New Roman" pitchFamily="18" charset="0"/>
              </a:rPr>
              <a:t>. Všechn</a:t>
            </a:r>
            <a:r>
              <a:rPr lang="cs-CZ" sz="7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cs-CZ" sz="7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7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stavení</a:t>
            </a:r>
            <a:r>
              <a:rPr lang="cs-CZ" sz="7400" dirty="0" smtClean="0">
                <a:latin typeface="Times New Roman" pitchFamily="18" charset="0"/>
                <a:cs typeface="Times New Roman" pitchFamily="18" charset="0"/>
              </a:rPr>
              <a:t> ve vsi </a:t>
            </a:r>
            <a:r>
              <a:rPr lang="cs-CZ" sz="7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jsou</a:t>
            </a:r>
            <a:r>
              <a:rPr lang="cs-CZ" sz="7400" dirty="0" smtClean="0">
                <a:latin typeface="Times New Roman" pitchFamily="18" charset="0"/>
                <a:cs typeface="Times New Roman" pitchFamily="18" charset="0"/>
              </a:rPr>
              <a:t> bílá.</a:t>
            </a:r>
            <a:endParaRPr lang="cs-CZ" sz="6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42706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69269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sz="2200" b="1" dirty="0">
                <a:latin typeface="Times New Roman" pitchFamily="18" charset="0"/>
                <a:cs typeface="Times New Roman" pitchFamily="18" charset="0"/>
              </a:rPr>
              <a:t>Podstatná jména: rod a číslo</a:t>
            </a:r>
            <a:br>
              <a:rPr lang="cs-CZ" sz="2200" b="1" dirty="0">
                <a:latin typeface="Times New Roman" pitchFamily="18" charset="0"/>
                <a:cs typeface="Times New Roman" pitchFamily="18" charset="0"/>
              </a:rPr>
            </a:br>
            <a:r>
              <a:rPr lang="cs-CZ" sz="22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200" b="1" dirty="0">
                <a:latin typeface="Times New Roman" pitchFamily="18" charset="0"/>
                <a:cs typeface="Times New Roman" pitchFamily="18" charset="0"/>
              </a:rPr>
            </a:br>
            <a:r>
              <a:rPr lang="cs-CZ" sz="4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Urči rod</a:t>
            </a:r>
            <a:endParaRPr lang="cs-CZ" sz="48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maminka</a:t>
            </a:r>
          </a:p>
          <a:p>
            <a:pPr marL="0" indent="0">
              <a:buNone/>
            </a:pPr>
            <a:r>
              <a:rPr lang="cs-CZ" sz="2400" dirty="0" smtClean="0"/>
              <a:t>deštník</a:t>
            </a:r>
          </a:p>
          <a:p>
            <a:pPr marL="0" indent="0">
              <a:buNone/>
            </a:pPr>
            <a:r>
              <a:rPr lang="cs-CZ" sz="2400" dirty="0" smtClean="0"/>
              <a:t>rákosí</a:t>
            </a:r>
          </a:p>
          <a:p>
            <a:pPr marL="0" indent="0">
              <a:buNone/>
            </a:pPr>
            <a:r>
              <a:rPr lang="cs-CZ" sz="2400" dirty="0" smtClean="0"/>
              <a:t>kapky</a:t>
            </a:r>
          </a:p>
          <a:p>
            <a:pPr marL="0" indent="0">
              <a:buNone/>
            </a:pPr>
            <a:r>
              <a:rPr lang="cs-CZ" sz="2400" dirty="0" smtClean="0"/>
              <a:t>hra</a:t>
            </a:r>
          </a:p>
          <a:p>
            <a:pPr marL="0" indent="0">
              <a:buNone/>
            </a:pPr>
            <a:r>
              <a:rPr lang="cs-CZ" sz="2400" dirty="0" smtClean="0"/>
              <a:t>knihy</a:t>
            </a:r>
          </a:p>
          <a:p>
            <a:pPr marL="0" indent="0">
              <a:buNone/>
            </a:pPr>
            <a:r>
              <a:rPr lang="cs-CZ" sz="2400" dirty="0" smtClean="0"/>
              <a:t>křídlo</a:t>
            </a:r>
          </a:p>
          <a:p>
            <a:pPr marL="0" indent="0">
              <a:buNone/>
            </a:pPr>
            <a:r>
              <a:rPr lang="cs-CZ" sz="2400" dirty="0" smtClean="0"/>
              <a:t>myši</a:t>
            </a:r>
          </a:p>
          <a:p>
            <a:pPr marL="0" indent="0">
              <a:buNone/>
            </a:pPr>
            <a:r>
              <a:rPr lang="cs-CZ" sz="2400" dirty="0" smtClean="0"/>
              <a:t>přátelé</a:t>
            </a:r>
          </a:p>
          <a:p>
            <a:pPr marL="0" indent="0">
              <a:buNone/>
            </a:pPr>
            <a:r>
              <a:rPr lang="cs-CZ" sz="2400" dirty="0" smtClean="0"/>
              <a:t>vidlička</a:t>
            </a:r>
          </a:p>
          <a:p>
            <a:pPr marL="0" indent="0">
              <a:buNone/>
            </a:pPr>
            <a:endParaRPr lang="cs-CZ" sz="24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solidFill>
            <a:srgbClr val="FFFF00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auta</a:t>
            </a:r>
          </a:p>
          <a:p>
            <a:pPr marL="0" indent="0">
              <a:buNone/>
            </a:pPr>
            <a:r>
              <a:rPr lang="cs-CZ" sz="2400" dirty="0" smtClean="0"/>
              <a:t>tráva</a:t>
            </a:r>
          </a:p>
          <a:p>
            <a:pPr marL="0" indent="0">
              <a:buNone/>
            </a:pPr>
            <a:r>
              <a:rPr lang="cs-CZ" sz="2400" dirty="0" smtClean="0"/>
              <a:t>rybář</a:t>
            </a:r>
          </a:p>
          <a:p>
            <a:pPr marL="0" indent="0">
              <a:buNone/>
            </a:pPr>
            <a:r>
              <a:rPr lang="cs-CZ" sz="2400" dirty="0" smtClean="0"/>
              <a:t>kapři</a:t>
            </a:r>
          </a:p>
          <a:p>
            <a:pPr marL="0" indent="0">
              <a:buNone/>
            </a:pPr>
            <a:r>
              <a:rPr lang="cs-CZ" sz="2400" dirty="0" smtClean="0"/>
              <a:t>lehátko</a:t>
            </a:r>
          </a:p>
          <a:p>
            <a:pPr marL="0" indent="0">
              <a:buNone/>
            </a:pPr>
            <a:r>
              <a:rPr lang="cs-CZ" sz="2400" dirty="0" smtClean="0"/>
              <a:t>hry</a:t>
            </a:r>
          </a:p>
          <a:p>
            <a:pPr marL="0" indent="0">
              <a:buNone/>
            </a:pPr>
            <a:r>
              <a:rPr lang="cs-CZ" sz="2400" dirty="0" smtClean="0"/>
              <a:t>kroužek</a:t>
            </a:r>
          </a:p>
          <a:p>
            <a:pPr marL="0" indent="0">
              <a:buNone/>
            </a:pPr>
            <a:r>
              <a:rPr lang="cs-CZ" sz="2400" dirty="0" smtClean="0"/>
              <a:t>mrkev</a:t>
            </a:r>
          </a:p>
          <a:p>
            <a:pPr marL="0" indent="0">
              <a:buNone/>
            </a:pPr>
            <a:r>
              <a:rPr lang="cs-CZ" sz="2400" dirty="0" smtClean="0"/>
              <a:t>déšť</a:t>
            </a:r>
          </a:p>
          <a:p>
            <a:pPr marL="0" indent="0">
              <a:buNone/>
            </a:pPr>
            <a:r>
              <a:rPr lang="cs-CZ" sz="2400" dirty="0" smtClean="0"/>
              <a:t>prach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3642079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2200" b="1" dirty="0">
                <a:latin typeface="Times New Roman" pitchFamily="18" charset="0"/>
                <a:cs typeface="Times New Roman" pitchFamily="18" charset="0"/>
              </a:rPr>
              <a:t>Podstatná jména: rod a číslo</a:t>
            </a:r>
            <a:br>
              <a:rPr lang="cs-CZ" sz="2200" b="1" dirty="0">
                <a:latin typeface="Times New Roman" pitchFamily="18" charset="0"/>
                <a:cs typeface="Times New Roman" pitchFamily="18" charset="0"/>
              </a:rPr>
            </a:br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000" b="1" dirty="0">
                <a:latin typeface="Times New Roman" pitchFamily="18" charset="0"/>
                <a:cs typeface="Times New Roman" pitchFamily="18" charset="0"/>
              </a:rPr>
            </a:br>
            <a:r>
              <a:rPr lang="cs-CZ" sz="4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Správné řešení</a:t>
            </a:r>
            <a:endParaRPr lang="cs-CZ" sz="48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maminka     rod ženský</a:t>
            </a: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deštník        rod mužský</a:t>
            </a: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rákosí          rod střední</a:t>
            </a: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kapky          rod </a:t>
            </a:r>
            <a:r>
              <a:rPr lang="cs-CZ" sz="2400" dirty="0"/>
              <a:t>ženský</a:t>
            </a:r>
          </a:p>
          <a:p>
            <a:pPr marL="0" indent="0">
              <a:buNone/>
            </a:pPr>
            <a:r>
              <a:rPr lang="cs-CZ" sz="2400" dirty="0" smtClean="0"/>
              <a:t>hra               rod </a:t>
            </a:r>
            <a:r>
              <a:rPr lang="cs-CZ" sz="2400" dirty="0"/>
              <a:t>ženský</a:t>
            </a:r>
          </a:p>
          <a:p>
            <a:pPr marL="0" indent="0">
              <a:buNone/>
            </a:pPr>
            <a:r>
              <a:rPr lang="cs-CZ" sz="2400" dirty="0" smtClean="0"/>
              <a:t>knihy           rod </a:t>
            </a:r>
            <a:r>
              <a:rPr lang="cs-CZ" sz="2400" dirty="0"/>
              <a:t>ženský</a:t>
            </a:r>
          </a:p>
          <a:p>
            <a:pPr marL="0" indent="0">
              <a:buNone/>
            </a:pPr>
            <a:r>
              <a:rPr lang="cs-CZ" sz="2400" dirty="0" smtClean="0"/>
              <a:t>křídlo          rod </a:t>
            </a:r>
            <a:r>
              <a:rPr lang="cs-CZ" sz="2400" dirty="0"/>
              <a:t>střední</a:t>
            </a:r>
          </a:p>
          <a:p>
            <a:pPr marL="0" indent="0">
              <a:buNone/>
            </a:pPr>
            <a:r>
              <a:rPr lang="cs-CZ" sz="2400" dirty="0" smtClean="0"/>
              <a:t>myši             rod </a:t>
            </a:r>
            <a:r>
              <a:rPr lang="cs-CZ" sz="2400" dirty="0"/>
              <a:t>ženský</a:t>
            </a:r>
          </a:p>
          <a:p>
            <a:pPr marL="0" indent="0">
              <a:buNone/>
            </a:pPr>
            <a:r>
              <a:rPr lang="cs-CZ" sz="2400" dirty="0" smtClean="0"/>
              <a:t>přátelé         rod mužský </a:t>
            </a: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vidlička        rod </a:t>
            </a:r>
            <a:r>
              <a:rPr lang="cs-CZ" sz="2400" dirty="0"/>
              <a:t>ženský</a:t>
            </a:r>
          </a:p>
          <a:p>
            <a:pPr marL="0" indent="0">
              <a:buNone/>
            </a:pP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solidFill>
            <a:srgbClr val="FFFF00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auta             rod </a:t>
            </a:r>
            <a:r>
              <a:rPr lang="cs-CZ" sz="2400" dirty="0"/>
              <a:t>střední</a:t>
            </a:r>
          </a:p>
          <a:p>
            <a:pPr marL="0" indent="0">
              <a:buNone/>
            </a:pPr>
            <a:r>
              <a:rPr lang="cs-CZ" sz="2400" dirty="0" smtClean="0"/>
              <a:t>tráva            rod </a:t>
            </a:r>
            <a:r>
              <a:rPr lang="cs-CZ" sz="2400" dirty="0"/>
              <a:t>ženský</a:t>
            </a:r>
          </a:p>
          <a:p>
            <a:pPr marL="0" indent="0">
              <a:buNone/>
            </a:pPr>
            <a:r>
              <a:rPr lang="cs-CZ" sz="2400" dirty="0" smtClean="0"/>
              <a:t>rybář            rod </a:t>
            </a:r>
            <a:r>
              <a:rPr lang="cs-CZ" sz="2400" dirty="0"/>
              <a:t>mužský</a:t>
            </a:r>
          </a:p>
          <a:p>
            <a:pPr marL="0" indent="0">
              <a:buNone/>
            </a:pPr>
            <a:r>
              <a:rPr lang="cs-CZ" sz="2400" dirty="0" smtClean="0"/>
              <a:t>kapři            rod </a:t>
            </a:r>
            <a:r>
              <a:rPr lang="cs-CZ" sz="2400" dirty="0"/>
              <a:t>mužský</a:t>
            </a:r>
          </a:p>
          <a:p>
            <a:pPr marL="0" indent="0">
              <a:buNone/>
            </a:pPr>
            <a:r>
              <a:rPr lang="cs-CZ" sz="2400" dirty="0" smtClean="0"/>
              <a:t>lehátko        rod </a:t>
            </a:r>
            <a:r>
              <a:rPr lang="cs-CZ" sz="2400" dirty="0"/>
              <a:t>střední</a:t>
            </a:r>
          </a:p>
          <a:p>
            <a:pPr marL="0" indent="0">
              <a:buNone/>
            </a:pPr>
            <a:r>
              <a:rPr lang="cs-CZ" sz="2400" dirty="0" smtClean="0"/>
              <a:t>hry</a:t>
            </a:r>
            <a:r>
              <a:rPr lang="cs-CZ" sz="2400" dirty="0"/>
              <a:t> </a:t>
            </a:r>
            <a:r>
              <a:rPr lang="cs-CZ" sz="2400" dirty="0" smtClean="0"/>
              <a:t>              rod </a:t>
            </a:r>
            <a:r>
              <a:rPr lang="cs-CZ" sz="2400" dirty="0"/>
              <a:t>ženský</a:t>
            </a:r>
          </a:p>
          <a:p>
            <a:pPr marL="0" indent="0">
              <a:buNone/>
            </a:pPr>
            <a:r>
              <a:rPr lang="cs-CZ" sz="2400" dirty="0" smtClean="0"/>
              <a:t>kroužek       rod </a:t>
            </a:r>
            <a:r>
              <a:rPr lang="cs-CZ" sz="2400" dirty="0"/>
              <a:t>mužský</a:t>
            </a:r>
          </a:p>
          <a:p>
            <a:pPr marL="0" indent="0">
              <a:buNone/>
            </a:pPr>
            <a:r>
              <a:rPr lang="cs-CZ" sz="2400" dirty="0" smtClean="0"/>
              <a:t>mrkev          rod </a:t>
            </a:r>
            <a:r>
              <a:rPr lang="cs-CZ" sz="2400" dirty="0"/>
              <a:t>ženský</a:t>
            </a:r>
          </a:p>
          <a:p>
            <a:pPr marL="0" indent="0">
              <a:buNone/>
            </a:pPr>
            <a:r>
              <a:rPr lang="cs-CZ" sz="2400" dirty="0" smtClean="0"/>
              <a:t>déšť              </a:t>
            </a:r>
            <a:r>
              <a:rPr lang="cs-CZ" sz="2400" dirty="0"/>
              <a:t>rod mužský</a:t>
            </a:r>
          </a:p>
          <a:p>
            <a:pPr marL="0" indent="0">
              <a:buNone/>
            </a:pPr>
            <a:r>
              <a:rPr lang="cs-CZ" sz="2400" dirty="0" smtClean="0"/>
              <a:t>prach           rod </a:t>
            </a:r>
            <a:r>
              <a:rPr lang="cs-CZ" sz="2400" dirty="0"/>
              <a:t>mužský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1566000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157592" cy="1143000"/>
          </a:xfrm>
        </p:spPr>
        <p:txBody>
          <a:bodyPr>
            <a:normAutofit fontScale="90000"/>
          </a:bodyPr>
          <a:lstStyle/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Podstatná jména: rod a číslo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000" dirty="0">
                <a:latin typeface="Times New Roman" pitchFamily="18" charset="0"/>
                <a:cs typeface="Times New Roman" pitchFamily="18" charset="0"/>
              </a:rPr>
            </a:br>
            <a:r>
              <a:rPr lang="cs-CZ" sz="4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Urči rod a číslo podstatných jmen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916832"/>
            <a:ext cx="8661648" cy="46805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Naše zahrada       </a:t>
            </a:r>
          </a:p>
          <a:p>
            <a:pPr marL="0" indent="0">
              <a:buNone/>
            </a:pP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Na jaře na záhonech kvetou tulipány, narcisy, fialky a petrklíče.</a:t>
            </a: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 létě obdivujeme růže, astry, šuškardy, zvonky a slunečnice.</a:t>
            </a:r>
          </a:p>
          <a:p>
            <a:pPr marL="0" indent="0">
              <a:buNone/>
            </a:pP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Na podzim sklízíme jablka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a hrušky, hrabeme listí.</a:t>
            </a:r>
          </a:p>
          <a:p>
            <a:pPr marL="0" indent="0">
              <a:buNone/>
            </a:pP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 zimě sypeme do krmítka potravu ptáčkům. 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92280" y="4492866"/>
            <a:ext cx="1577157" cy="2365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1999" y="1924819"/>
            <a:ext cx="1957388" cy="13041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506103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157592" cy="1143000"/>
          </a:xfrm>
        </p:spPr>
        <p:txBody>
          <a:bodyPr>
            <a:normAutofit/>
          </a:bodyPr>
          <a:lstStyle/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Podstatná jména: rod a číslo</a:t>
            </a:r>
            <a:br>
              <a:rPr lang="cs-CZ" sz="2000" b="1" dirty="0">
                <a:latin typeface="Times New Roman" pitchFamily="18" charset="0"/>
                <a:cs typeface="Times New Roman" pitchFamily="18" charset="0"/>
              </a:rPr>
            </a:br>
            <a:r>
              <a:rPr lang="cs-CZ" sz="4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Správné řešení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916832"/>
            <a:ext cx="8661648" cy="46805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cs-CZ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r.ž.,</a:t>
            </a:r>
            <a:r>
              <a:rPr lang="cs-CZ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č.j</a:t>
            </a:r>
            <a:r>
              <a:rPr lang="cs-CZ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Naše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zahrada</a:t>
            </a:r>
          </a:p>
          <a:p>
            <a:pPr marL="0" indent="0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cs-CZ" sz="2000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r.s.,</a:t>
            </a:r>
            <a:r>
              <a:rPr lang="cs-CZ" sz="2000" dirty="0" err="1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č.j</a:t>
            </a:r>
            <a:r>
              <a:rPr lang="cs-CZ" sz="2000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.    </a:t>
            </a:r>
            <a:r>
              <a:rPr lang="cs-CZ" sz="20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r.m.,č.mn</a:t>
            </a:r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          </a:t>
            </a:r>
            <a:r>
              <a:rPr lang="cs-CZ" sz="20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r.m</a:t>
            </a:r>
            <a:r>
              <a:rPr lang="cs-CZ" sz="2000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.,č.mn</a:t>
            </a:r>
            <a:r>
              <a:rPr lang="cs-CZ" sz="2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20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r.m</a:t>
            </a:r>
            <a:r>
              <a:rPr lang="cs-CZ" sz="2000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.,č.mn</a:t>
            </a:r>
            <a:r>
              <a:rPr lang="cs-CZ" sz="2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r.ž.,č.mn</a:t>
            </a:r>
            <a:r>
              <a:rPr lang="cs-CZ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cs-CZ" sz="2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r.m.,č.mn</a:t>
            </a:r>
            <a:r>
              <a:rPr lang="cs-CZ" sz="2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2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Na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jaře na záhonech kvetou tulipány, narcisy, fialky a petrklíče.</a:t>
            </a:r>
          </a:p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sz="2000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r.s</a:t>
            </a:r>
            <a:r>
              <a:rPr lang="cs-CZ" sz="20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.,</a:t>
            </a:r>
            <a:r>
              <a:rPr lang="cs-CZ" sz="20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č.j</a:t>
            </a:r>
            <a:r>
              <a:rPr lang="cs-CZ" sz="20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            </a:t>
            </a:r>
            <a:r>
              <a:rPr lang="cs-CZ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r.ž.,č.mn</a:t>
            </a:r>
            <a:r>
              <a:rPr lang="cs-CZ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r.ž.,č.mn</a:t>
            </a:r>
            <a:r>
              <a:rPr lang="cs-CZ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r.ž.,č.mn</a:t>
            </a:r>
            <a:r>
              <a:rPr lang="cs-CZ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2000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r.m.,č.mn</a:t>
            </a:r>
            <a:r>
              <a:rPr lang="cs-CZ" sz="2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cs-CZ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cs-CZ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r.ž.,č.mn</a:t>
            </a:r>
            <a:r>
              <a:rPr lang="cs-CZ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V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létě obdivujeme růže, astry, šuškardy, zvonky a slunečnice.</a:t>
            </a:r>
          </a:p>
          <a:p>
            <a:pPr marL="0" indent="0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cs-CZ" sz="2000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r.m.,č.mn</a:t>
            </a:r>
            <a:r>
              <a:rPr lang="cs-CZ" sz="2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          </a:t>
            </a:r>
            <a:r>
              <a:rPr lang="cs-CZ" sz="2000" dirty="0" err="1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r.s</a:t>
            </a:r>
            <a:r>
              <a:rPr lang="cs-CZ" sz="20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.,</a:t>
            </a:r>
            <a:r>
              <a:rPr lang="cs-CZ" sz="2000" dirty="0" err="1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č.mn</a:t>
            </a:r>
            <a:r>
              <a:rPr lang="cs-CZ" sz="2000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cs-CZ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cs-CZ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r.ž</a:t>
            </a:r>
            <a:r>
              <a:rPr lang="cs-CZ" sz="2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.,č.mn</a:t>
            </a:r>
            <a:r>
              <a:rPr lang="cs-CZ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cs-CZ" sz="20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             r.s</a:t>
            </a:r>
            <a:r>
              <a:rPr lang="cs-CZ" sz="20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.,</a:t>
            </a:r>
            <a:r>
              <a:rPr lang="cs-CZ" sz="20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č.j</a:t>
            </a:r>
            <a:r>
              <a:rPr lang="cs-CZ" sz="20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Na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podzim sklízíme jablka a hrušky, hrabeme listí.</a:t>
            </a:r>
          </a:p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cs-CZ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r.ž</a:t>
            </a:r>
            <a:r>
              <a:rPr lang="cs-CZ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.,</a:t>
            </a:r>
            <a:r>
              <a:rPr lang="cs-CZ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č.j</a:t>
            </a:r>
            <a:r>
              <a:rPr lang="cs-CZ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                       </a:t>
            </a:r>
            <a:r>
              <a:rPr lang="cs-CZ" sz="2000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r.s</a:t>
            </a:r>
            <a:r>
              <a:rPr lang="cs-CZ" sz="20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.,</a:t>
            </a:r>
            <a:r>
              <a:rPr lang="cs-CZ" sz="20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č.j</a:t>
            </a:r>
            <a:r>
              <a:rPr lang="cs-CZ" sz="2000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cs-CZ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r.ž.,</a:t>
            </a:r>
            <a:r>
              <a:rPr lang="cs-CZ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č.j</a:t>
            </a:r>
            <a:r>
              <a:rPr lang="cs-CZ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    </a:t>
            </a:r>
            <a:r>
              <a:rPr lang="cs-CZ" sz="20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r.m</a:t>
            </a:r>
            <a:r>
              <a:rPr lang="cs-CZ" sz="2000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.,č.mn</a:t>
            </a:r>
            <a:r>
              <a:rPr lang="cs-CZ" sz="2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</a:t>
            </a:r>
            <a:endParaRPr lang="cs-CZ" sz="2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zimě sypeme do krmítka potravu ptáčkům. </a:t>
            </a:r>
          </a:p>
        </p:txBody>
      </p:sp>
    </p:spTree>
    <p:extLst>
      <p:ext uri="{BB962C8B-B14F-4D97-AF65-F5344CB8AC3E}">
        <p14:creationId xmlns:p14="http://schemas.microsoft.com/office/powerpoint/2010/main" xmlns="" val="779355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sz="2400" b="1" smtClean="0">
                <a:latin typeface="Times New Roman" pitchFamily="18" charset="0"/>
                <a:cs typeface="Times New Roman" pitchFamily="18" charset="0"/>
              </a:rPr>
              <a:t>Podstatná jména: rod a číslo</a:t>
            </a:r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400" b="1" dirty="0">
                <a:latin typeface="Times New Roman" pitchFamily="18" charset="0"/>
                <a:cs typeface="Times New Roman" pitchFamily="18" charset="0"/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Zdroj obrázků:  www.office.microsoft.com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sz="2400" dirty="0"/>
              <a:t>Metodická poznámka: List </a:t>
            </a:r>
            <a:r>
              <a:rPr lang="cs-CZ" sz="2400" dirty="0" smtClean="0"/>
              <a:t>4 a 6 mají </a:t>
            </a:r>
            <a:r>
              <a:rPr lang="cs-CZ" sz="2400" dirty="0"/>
              <a:t>žáci </a:t>
            </a:r>
            <a:r>
              <a:rPr lang="cs-CZ" sz="2400"/>
              <a:t>k </a:t>
            </a:r>
            <a:r>
              <a:rPr lang="cs-CZ" sz="2400" smtClean="0"/>
              <a:t>dispozici                        </a:t>
            </a:r>
            <a:r>
              <a:rPr lang="cs-CZ" sz="2400" dirty="0"/>
              <a:t>v papírové podobě, práce si kontrolují podle správného řešení, které se po dokončení objeví na tabuli.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3546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216</TotalTime>
  <Words>532</Words>
  <Application>Microsoft Office PowerPoint</Application>
  <PresentationFormat>Předvádění na obrazovce (4:3)</PresentationFormat>
  <Paragraphs>110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Tok</vt:lpstr>
      <vt:lpstr>   </vt:lpstr>
      <vt:lpstr>Podstatná jména: rod a číslo  Podstatná jména</vt:lpstr>
      <vt:lpstr>Podstatná jména: rod a číslo  Podstatná jména</vt:lpstr>
      <vt:lpstr>Podstatná jména: rod a číslo  Urči rod</vt:lpstr>
      <vt:lpstr>Podstatná jména: rod a číslo  Správné řešení</vt:lpstr>
      <vt:lpstr>Podstatná jména: rod a číslo Urči rod a číslo podstatných jmen</vt:lpstr>
      <vt:lpstr>Podstatná jména: rod a číslo Správné řešení</vt:lpstr>
      <vt:lpstr>Podstatná jména: rod a číslo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asus</dc:creator>
  <cp:lastModifiedBy>Dum</cp:lastModifiedBy>
  <cp:revision>25</cp:revision>
  <dcterms:created xsi:type="dcterms:W3CDTF">2013-01-06T18:39:23Z</dcterms:created>
  <dcterms:modified xsi:type="dcterms:W3CDTF">2013-02-01T09:21:37Z</dcterms:modified>
</cp:coreProperties>
</file>