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10"/>
  </p:handoutMasterIdLst>
  <p:sldIdLst>
    <p:sldId id="267" r:id="rId2"/>
    <p:sldId id="258" r:id="rId3"/>
    <p:sldId id="272" r:id="rId4"/>
    <p:sldId id="259" r:id="rId5"/>
    <p:sldId id="268" r:id="rId6"/>
    <p:sldId id="269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9900"/>
    <a:srgbClr val="FF6600"/>
    <a:srgbClr val="FF0066"/>
    <a:srgbClr val="FF33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877277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VY_32_INOVACE_CJ.4.04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pád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Podstatná jména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Příklady a procvičování určování mluvnických kategorií a následnou kontrolou.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29.11.2012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445624" cy="114300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pád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Sedm pádů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Pomůže nám pejsek</a:t>
            </a:r>
            <a:endParaRPr lang="cs-CZ" sz="3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Byl jeden 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pes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     1. pád: 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Kdo? Co?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Šel do </a:t>
            </a:r>
            <a:r>
              <a:rPr lang="cs-CZ" sz="3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lesa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         2. pád: </a:t>
            </a:r>
            <a:r>
              <a:rPr lang="cs-CZ" sz="3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Koho? Čeho?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Utekl </a:t>
            </a:r>
            <a:r>
              <a:rPr lang="cs-CZ" sz="3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myslivci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   3. pád: </a:t>
            </a:r>
            <a:r>
              <a:rPr lang="cs-CZ" sz="3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Komu? </a:t>
            </a:r>
            <a:r>
              <a:rPr lang="cs-CZ" sz="3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emu?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Uviděl  </a:t>
            </a:r>
            <a:r>
              <a:rPr lang="cs-CZ" sz="34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zajíce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    4. pád: </a:t>
            </a:r>
            <a:r>
              <a:rPr lang="cs-CZ" sz="34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Koho? Co?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Zavolal: „</a:t>
            </a:r>
            <a:r>
              <a:rPr lang="cs-CZ" sz="3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Zajíčku!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“                         5. pád: </a:t>
            </a:r>
            <a:r>
              <a:rPr lang="cs-CZ" sz="3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Oslovujeme, voláme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A už byl na </a:t>
            </a:r>
            <a:r>
              <a:rPr lang="cs-CZ" sz="3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 6. pád: </a:t>
            </a:r>
            <a:r>
              <a:rPr lang="cs-CZ" sz="3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Kom? Čem?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Běžel za </a:t>
            </a:r>
            <a:r>
              <a:rPr lang="cs-CZ" sz="3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zajícem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           7. pád: </a:t>
            </a:r>
            <a:r>
              <a:rPr lang="cs-CZ" sz="3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Kým? Čím?</a:t>
            </a:r>
            <a:endParaRPr lang="cs-CZ" sz="3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Pictures\p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16632"/>
            <a:ext cx="1883441" cy="282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373616" cy="128701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pád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Pomocná slova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61648" cy="4680520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cs-CZ" sz="8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Kdo? Co</a:t>
            </a:r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                                        pes        psi</a:t>
            </a:r>
            <a:endParaRPr lang="cs-CZ" sz="8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(bez) </a:t>
            </a:r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Koho</a:t>
            </a:r>
            <a:r>
              <a:rPr lang="cs-CZ" sz="80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Čeho</a:t>
            </a:r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                (bez) psa        psů</a:t>
            </a:r>
            <a:endParaRPr lang="cs-CZ" sz="80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(ke) </a:t>
            </a:r>
            <a:r>
              <a:rPr lang="cs-CZ" sz="8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Komu?(k) Čemu?       (k) psovi, psu     psům </a:t>
            </a:r>
            <a:endParaRPr lang="cs-CZ" sz="80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(vidím) </a:t>
            </a:r>
            <a:r>
              <a:rPr lang="cs-CZ" sz="80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Koho</a:t>
            </a:r>
            <a:r>
              <a:rPr lang="cs-CZ" sz="8000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? Co</a:t>
            </a:r>
            <a:r>
              <a:rPr lang="cs-CZ" sz="80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?           (vidím) psa          psy</a:t>
            </a:r>
            <a:endParaRPr lang="cs-CZ" sz="8000" dirty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Oslovujeme, voláme                      pse!         psi!</a:t>
            </a:r>
            <a:endParaRPr lang="cs-CZ" sz="8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(o, v) </a:t>
            </a:r>
            <a:r>
              <a:rPr lang="cs-CZ" sz="8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</a:t>
            </a:r>
            <a:r>
              <a:rPr lang="cs-CZ" sz="8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 Čem</a:t>
            </a:r>
            <a:r>
              <a:rPr lang="cs-CZ" sz="8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            (o) psovi, psu       psech</a:t>
            </a:r>
            <a:endParaRPr lang="cs-CZ" sz="8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. pád: </a:t>
            </a:r>
            <a:r>
              <a:rPr lang="cs-CZ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(s, se) Kým</a:t>
            </a:r>
            <a:r>
              <a:rPr lang="cs-CZ" sz="8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Čím</a:t>
            </a:r>
            <a:r>
              <a:rPr lang="cs-CZ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             se psem               psy                                            </a:t>
            </a:r>
            <a:endParaRPr lang="cs-CZ" sz="8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70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pád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Urči pád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psát mamince</a:t>
            </a:r>
          </a:p>
          <a:p>
            <a:pPr marL="0" indent="0">
              <a:buNone/>
            </a:pPr>
            <a:r>
              <a:rPr lang="cs-CZ" sz="2400" dirty="0" smtClean="0"/>
              <a:t>bez deštníku</a:t>
            </a:r>
          </a:p>
          <a:p>
            <a:pPr marL="0" indent="0">
              <a:buNone/>
            </a:pPr>
            <a:r>
              <a:rPr lang="cs-CZ" sz="2400" dirty="0" smtClean="0"/>
              <a:t>mezi rákosím</a:t>
            </a:r>
          </a:p>
          <a:p>
            <a:pPr marL="0" indent="0">
              <a:buNone/>
            </a:pPr>
            <a:r>
              <a:rPr lang="cs-CZ" sz="2400" dirty="0" smtClean="0"/>
              <a:t>kapky padají</a:t>
            </a:r>
          </a:p>
          <a:p>
            <a:pPr marL="0" indent="0">
              <a:buNone/>
            </a:pPr>
            <a:r>
              <a:rPr lang="cs-CZ" sz="2400" dirty="0" smtClean="0"/>
              <a:t>o hře</a:t>
            </a:r>
          </a:p>
          <a:p>
            <a:pPr marL="0" indent="0">
              <a:buNone/>
            </a:pPr>
            <a:r>
              <a:rPr lang="cs-CZ" sz="2400" dirty="0" smtClean="0"/>
              <a:t>čtu knihy</a:t>
            </a:r>
          </a:p>
          <a:p>
            <a:pPr marL="0" indent="0">
              <a:buNone/>
            </a:pPr>
            <a:r>
              <a:rPr lang="cs-CZ" sz="2400" dirty="0" smtClean="0"/>
              <a:t>mávat křídly</a:t>
            </a:r>
          </a:p>
          <a:p>
            <a:pPr marL="0" indent="0">
              <a:buNone/>
            </a:pPr>
            <a:r>
              <a:rPr lang="cs-CZ" sz="2400" dirty="0" smtClean="0"/>
              <a:t>chytat myši</a:t>
            </a:r>
          </a:p>
          <a:p>
            <a:pPr marL="0" indent="0">
              <a:buNone/>
            </a:pPr>
            <a:r>
              <a:rPr lang="cs-CZ" sz="2400" dirty="0" smtClean="0"/>
              <a:t>s přáteli</a:t>
            </a:r>
          </a:p>
          <a:p>
            <a:pPr marL="0" indent="0">
              <a:buNone/>
            </a:pPr>
            <a:r>
              <a:rPr lang="cs-CZ" sz="2400" dirty="0" smtClean="0"/>
              <a:t>jíst vidličkou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do auta</a:t>
            </a:r>
          </a:p>
          <a:p>
            <a:pPr marL="0" indent="0">
              <a:buNone/>
            </a:pPr>
            <a:r>
              <a:rPr lang="cs-CZ" sz="2400" dirty="0" smtClean="0"/>
              <a:t>v trávě</a:t>
            </a:r>
          </a:p>
          <a:p>
            <a:pPr marL="0" indent="0">
              <a:buNone/>
            </a:pPr>
            <a:r>
              <a:rPr lang="cs-CZ" sz="2400" dirty="0" smtClean="0"/>
              <a:t>starý rybář</a:t>
            </a:r>
          </a:p>
          <a:p>
            <a:pPr marL="0" indent="0">
              <a:buNone/>
            </a:pPr>
            <a:r>
              <a:rPr lang="cs-CZ" sz="2400" dirty="0" smtClean="0"/>
              <a:t>lovit kapry</a:t>
            </a:r>
          </a:p>
          <a:p>
            <a:pPr marL="0" indent="0">
              <a:buNone/>
            </a:pPr>
            <a:r>
              <a:rPr lang="cs-CZ" sz="2400" dirty="0" smtClean="0"/>
              <a:t>na lehátku</a:t>
            </a:r>
          </a:p>
          <a:p>
            <a:pPr marL="0" indent="0">
              <a:buNone/>
            </a:pPr>
            <a:r>
              <a:rPr lang="cs-CZ" sz="2400" dirty="0" smtClean="0"/>
              <a:t>hrát hry</a:t>
            </a:r>
          </a:p>
          <a:p>
            <a:pPr marL="0" indent="0">
              <a:buNone/>
            </a:pPr>
            <a:r>
              <a:rPr lang="cs-CZ" sz="2400" dirty="0" smtClean="0"/>
              <a:t>Pavle!</a:t>
            </a:r>
          </a:p>
          <a:p>
            <a:pPr marL="0" indent="0">
              <a:buNone/>
            </a:pPr>
            <a:r>
              <a:rPr lang="cs-CZ" sz="2400" dirty="0" smtClean="0"/>
              <a:t>strouhaná mrkev</a:t>
            </a:r>
          </a:p>
          <a:p>
            <a:pPr marL="0" indent="0">
              <a:buNone/>
            </a:pPr>
            <a:r>
              <a:rPr lang="cs-CZ" sz="2400" dirty="0" smtClean="0"/>
              <a:t>bez deště</a:t>
            </a:r>
          </a:p>
          <a:p>
            <a:pPr marL="0" indent="0">
              <a:buNone/>
            </a:pPr>
            <a:r>
              <a:rPr lang="cs-CZ" sz="2400" dirty="0" smtClean="0"/>
              <a:t>volat Karlovi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pád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psát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mamince        3.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bez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deštníku          2.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rákosím         7.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kapky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padají          1.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hře                      6.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čtu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knihy              4.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mávat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křídly         7.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chytat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myši           4.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přáteli                 7.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jíst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vidličkou        7.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auta                   2.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trávě                    6.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starý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rybář             1.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lovit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kapry             4.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lehátku              6.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hrát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hry                  4.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Pavle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                     5.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zdravá mrkev         1.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bez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deště                2.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volat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Karlovi          3. pád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600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57592" cy="1224136"/>
          </a:xfrm>
        </p:spPr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pád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Urči pád podstatných jmen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61648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Běží liška k Táboru, nese pytel zázvoru.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Vlk sedí pod dubem, hraje karty s holubem.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Běžel zajíc podle plotu, roztrhl si novou botu.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Žežuličko, kde jsi byla,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žes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tak dlouho nekukala?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Seděla jsem na větvičce, volala jsem na myslivce.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10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1143000"/>
          </a:xfrm>
        </p:spPr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pád</a:t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61648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1.p.        3.p.             4.p.     2.p.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Běží liška k Táboru, nese pytel zázvoru.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1.p.                  7.p.               4.p.       7.p.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Vlk sedí pod dubem, hraje karty s holubem.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1.p.             2.p.                              4.p.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Běžel zajíc podle plotu, roztrhl si novou botu.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5.p.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Žežuličko, kde jsi byla,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žes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tak dlouho nekukala?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6.p.                                4.p.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Seděla jsem na větvičce, volala jsem na myslivce.</a:t>
            </a:r>
          </a:p>
        </p:txBody>
      </p:sp>
    </p:spTree>
    <p:extLst>
      <p:ext uri="{BB962C8B-B14F-4D97-AF65-F5344CB8AC3E}">
        <p14:creationId xmlns:p14="http://schemas.microsoft.com/office/powerpoint/2010/main" val="77935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pád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r>
              <a:rPr lang="cs-CZ" dirty="0" smtClean="0"/>
              <a:t>František Bartoš: Naše děti, Vyšehrad, 1951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Metodická poznámka: List </a:t>
            </a:r>
            <a:r>
              <a:rPr lang="cs-CZ" sz="2400" dirty="0" smtClean="0"/>
              <a:t>4 a 6 mají </a:t>
            </a:r>
            <a:r>
              <a:rPr lang="cs-CZ" sz="2400" dirty="0"/>
              <a:t>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289</TotalTime>
  <Words>598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   </vt:lpstr>
      <vt:lpstr>Podstatná jména: pád  Sedm pádů</vt:lpstr>
      <vt:lpstr>Podstatná jména: pád  Pomocná slova</vt:lpstr>
      <vt:lpstr>Podstatná jména: pád  Urči pád</vt:lpstr>
      <vt:lpstr>Podstatná jména: pád Správné řešení</vt:lpstr>
      <vt:lpstr>Podstatná jména: pád  Urči pád podstatných jmen</vt:lpstr>
      <vt:lpstr>Podstatná jména: pád Správné řešení</vt:lpstr>
      <vt:lpstr>Podstatná jména: pád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33</cp:revision>
  <dcterms:created xsi:type="dcterms:W3CDTF">2013-01-06T18:39:23Z</dcterms:created>
  <dcterms:modified xsi:type="dcterms:W3CDTF">2013-01-27T17:28:53Z</dcterms:modified>
</cp:coreProperties>
</file>