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handoutMasterIdLst>
    <p:handoutMasterId r:id="rId8"/>
  </p:handoutMasterIdLst>
  <p:sldIdLst>
    <p:sldId id="267" r:id="rId2"/>
    <p:sldId id="258" r:id="rId3"/>
    <p:sldId id="268" r:id="rId4"/>
    <p:sldId id="272" r:id="rId5"/>
    <p:sldId id="273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6600"/>
    <a:srgbClr val="F6FA5D"/>
    <a:srgbClr val="FF0066"/>
    <a:srgbClr val="FF3300"/>
    <a:srgbClr val="008000"/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10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17FEEE-2498-42F1-A362-4CE245E988D5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E75B9-26A2-417B-8068-9AB8891285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9080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64683362"/>
              </p:ext>
            </p:extLst>
          </p:nvPr>
        </p:nvGraphicFramePr>
        <p:xfrm>
          <a:off x="971600" y="2276875"/>
          <a:ext cx="7056784" cy="392723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20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VY_32_INOVACE_CJ.4.06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+mn-lt"/>
                          <a:cs typeface="+mn-cs"/>
                        </a:rPr>
                        <a:t>Podstatná jména: vzor</a:t>
                      </a:r>
                      <a:r>
                        <a:rPr lang="cs-CZ" sz="1400" baseline="0" dirty="0" smtClean="0">
                          <a:effectLst/>
                          <a:latin typeface="+mn-lt"/>
                          <a:cs typeface="+mn-cs"/>
                        </a:rPr>
                        <a:t> moře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Vzory rodu středního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4</a:t>
                      </a:r>
                      <a:r>
                        <a:rPr lang="cs-CZ" sz="1400" dirty="0" smtClean="0">
                          <a:effectLst/>
                        </a:rPr>
                        <a:t>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Přiřazování </a:t>
                      </a:r>
                      <a:r>
                        <a:rPr lang="cs-CZ" sz="1400" dirty="0" err="1" smtClean="0">
                          <a:effectLst/>
                        </a:rPr>
                        <a:t>podst</a:t>
                      </a:r>
                      <a:r>
                        <a:rPr lang="cs-CZ" sz="1400" dirty="0" smtClean="0">
                          <a:effectLst/>
                        </a:rPr>
                        <a:t>. jmen ke vzorům, výklad, samostatná práce, kontrola.</a:t>
                      </a:r>
                      <a:r>
                        <a:rPr lang="cs-CZ" sz="1400" baseline="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ověření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6.12.2012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3837"/>
            <a:ext cx="8445624" cy="1143000"/>
          </a:xfrm>
        </p:spPr>
        <p:txBody>
          <a:bodyPr>
            <a:normAutofit/>
          </a:bodyPr>
          <a:lstStyle/>
          <a:p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vzor moře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2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moře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61648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podstatná jména rodu středního si v jednotném čísle ukážeme zájmenem to, v množném čísle ta.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to město, ta města, to křídlo, ta křídla, to moře, ta moře, to pole, ta pole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Vzory rodu středního jsou: město, moře, kuře, stavení</a:t>
            </a: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8723" y="5177108"/>
            <a:ext cx="2389292" cy="1592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4548" y="4063784"/>
            <a:ext cx="2403201" cy="16014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28015" y="4063784"/>
            <a:ext cx="2390991" cy="2528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928952"/>
            <a:ext cx="1875036" cy="2797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737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vzor </a:t>
            </a:r>
            <a:r>
              <a:rPr lang="cs-CZ" sz="2200" b="1" dirty="0" smtClean="0">
                <a:latin typeface="Times New Roman" pitchFamily="18" charset="0"/>
                <a:cs typeface="Times New Roman" pitchFamily="18" charset="0"/>
              </a:rPr>
              <a:t>moře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solidFill>
                  <a:schemeClr val="accent1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moře    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Vždy jen i!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číslo jednotné</a:t>
            </a: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/>
              <a:t>číslo množné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moř</a:t>
            </a:r>
            <a:r>
              <a:rPr lang="cs-CZ" sz="2400" dirty="0" smtClean="0">
                <a:solidFill>
                  <a:srgbClr val="FF9900"/>
                </a:solidFill>
              </a:rPr>
              <a:t>e</a:t>
            </a:r>
            <a:endParaRPr lang="cs-CZ" sz="2400" dirty="0">
              <a:solidFill>
                <a:srgbClr val="FF99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moř</a:t>
            </a:r>
            <a:r>
              <a:rPr lang="cs-CZ" sz="2400" dirty="0" smtClean="0">
                <a:solidFill>
                  <a:srgbClr val="FF9900"/>
                </a:solidFill>
              </a:rPr>
              <a:t>e</a:t>
            </a:r>
            <a:endParaRPr lang="cs-CZ" sz="2400" dirty="0">
              <a:solidFill>
                <a:srgbClr val="FF99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 smtClean="0"/>
              <a:t>pád   moř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moře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moře!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moř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 smtClean="0"/>
              <a:t>pád   mořem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AutoNum type="arabicPeriod"/>
            </a:pP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moře</a:t>
            </a: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moř</a:t>
            </a:r>
            <a:r>
              <a:rPr lang="cs-CZ" sz="2400" dirty="0">
                <a:solidFill>
                  <a:srgbClr val="FF0000"/>
                </a:solidFill>
              </a:rPr>
              <a:t>í</a:t>
            </a:r>
            <a:endParaRPr lang="cs-CZ" sz="2400" dirty="0"/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moř</a:t>
            </a:r>
            <a:r>
              <a:rPr lang="cs-CZ" sz="2400" dirty="0" smtClean="0">
                <a:solidFill>
                  <a:srgbClr val="FF3300"/>
                </a:solidFill>
              </a:rPr>
              <a:t>í</a:t>
            </a:r>
            <a:r>
              <a:rPr lang="cs-CZ" sz="2400" dirty="0" smtClean="0">
                <a:solidFill>
                  <a:srgbClr val="FF0000"/>
                </a:solidFill>
              </a:rPr>
              <a:t>m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/>
              <a:t>pád   moře</a:t>
            </a:r>
          </a:p>
          <a:p>
            <a:pPr marL="457200" indent="-457200">
              <a:buAutoNum type="arabicPeriod"/>
            </a:pPr>
            <a:r>
              <a:rPr lang="cs-CZ" sz="2400" dirty="0"/>
              <a:t>pád   moře!</a:t>
            </a: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moř</a:t>
            </a:r>
            <a:r>
              <a:rPr lang="cs-CZ" sz="2400" dirty="0" smtClean="0">
                <a:solidFill>
                  <a:srgbClr val="FF0000"/>
                </a:solidFill>
              </a:rPr>
              <a:t>ích</a:t>
            </a:r>
            <a:endParaRPr lang="cs-CZ" sz="2400" dirty="0">
              <a:solidFill>
                <a:srgbClr val="FF0000"/>
              </a:solidFill>
            </a:endParaRPr>
          </a:p>
          <a:p>
            <a:pPr marL="457200" indent="-457200">
              <a:buAutoNum type="arabicPeriod"/>
            </a:pPr>
            <a:r>
              <a:rPr lang="cs-CZ" sz="2400" dirty="0"/>
              <a:t>pád   </a:t>
            </a:r>
            <a:r>
              <a:rPr lang="cs-CZ" sz="2400" dirty="0" smtClean="0"/>
              <a:t>moř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60648"/>
            <a:ext cx="2401887" cy="1597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60005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moře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podstatných jmen, doplň i nebo 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373616" cy="4461128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pod </a:t>
            </a:r>
            <a:r>
              <a:rPr lang="cs-CZ" sz="2800" dirty="0" err="1" smtClean="0"/>
              <a:t>světl</a:t>
            </a:r>
            <a:r>
              <a:rPr lang="cs-CZ" sz="2800" dirty="0" smtClean="0"/>
              <a:t>-, </a:t>
            </a:r>
            <a:r>
              <a:rPr lang="cs-CZ" sz="2800" dirty="0"/>
              <a:t>mezi </a:t>
            </a:r>
            <a:r>
              <a:rPr lang="cs-CZ" sz="2800" dirty="0" err="1" smtClean="0"/>
              <a:t>jídl</a:t>
            </a:r>
            <a:r>
              <a:rPr lang="cs-CZ" sz="2800" dirty="0" smtClean="0"/>
              <a:t>-, na </a:t>
            </a:r>
            <a:r>
              <a:rPr lang="cs-CZ" sz="2800" dirty="0" err="1" smtClean="0"/>
              <a:t>pol</a:t>
            </a:r>
            <a:r>
              <a:rPr lang="cs-CZ" sz="2800" dirty="0" smtClean="0"/>
              <a:t>-, mávat </a:t>
            </a:r>
            <a:r>
              <a:rPr lang="cs-CZ" sz="2800" dirty="0" err="1" smtClean="0"/>
              <a:t>křídl</a:t>
            </a:r>
            <a:r>
              <a:rPr lang="cs-CZ" sz="2800" dirty="0" smtClean="0"/>
              <a:t>-, hrát si </a:t>
            </a:r>
            <a:r>
              <a:rPr lang="cs-CZ" sz="2800" dirty="0" smtClean="0"/>
              <a:t>            se </a:t>
            </a:r>
            <a:r>
              <a:rPr lang="cs-CZ" sz="2800" dirty="0" smtClean="0"/>
              <a:t>slov-, mezi </a:t>
            </a:r>
            <a:r>
              <a:rPr lang="cs-CZ" sz="2800" dirty="0" err="1" smtClean="0"/>
              <a:t>stébl</a:t>
            </a:r>
            <a:r>
              <a:rPr lang="cs-CZ" sz="2800" dirty="0" smtClean="0"/>
              <a:t>-, pod kol-, pod </a:t>
            </a:r>
            <a:r>
              <a:rPr lang="cs-CZ" sz="2800" dirty="0" err="1" smtClean="0"/>
              <a:t>sedadl</a:t>
            </a:r>
            <a:r>
              <a:rPr lang="cs-CZ" sz="2800" dirty="0" smtClean="0"/>
              <a:t>-, </a:t>
            </a:r>
            <a:r>
              <a:rPr lang="cs-CZ" sz="2800" dirty="0" smtClean="0"/>
              <a:t>                        se </a:t>
            </a:r>
            <a:r>
              <a:rPr lang="cs-CZ" sz="2800" dirty="0" err="1" smtClean="0"/>
              <a:t>zavazadl</a:t>
            </a:r>
            <a:r>
              <a:rPr lang="cs-CZ" sz="2800" dirty="0" smtClean="0"/>
              <a:t>-, plout po </a:t>
            </a:r>
            <a:r>
              <a:rPr lang="cs-CZ" sz="2800" dirty="0" err="1" smtClean="0"/>
              <a:t>Lab</a:t>
            </a:r>
            <a:r>
              <a:rPr lang="cs-CZ" sz="2800" dirty="0" smtClean="0"/>
              <a:t>-, plakát s </a:t>
            </a:r>
            <a:r>
              <a:rPr lang="cs-CZ" sz="2800" dirty="0" err="1" smtClean="0"/>
              <a:t>hesl</a:t>
            </a:r>
            <a:r>
              <a:rPr lang="cs-CZ" sz="2800" dirty="0" smtClean="0"/>
              <a:t>-, loďka </a:t>
            </a:r>
            <a:r>
              <a:rPr lang="cs-CZ" sz="2800" dirty="0" smtClean="0"/>
              <a:t>                 s </a:t>
            </a:r>
            <a:r>
              <a:rPr lang="cs-CZ" sz="2800" dirty="0" err="1" smtClean="0"/>
              <a:t>vesl</a:t>
            </a:r>
            <a:r>
              <a:rPr lang="cs-CZ" sz="2800" dirty="0" smtClean="0"/>
              <a:t>-, dlouhými </a:t>
            </a:r>
            <a:r>
              <a:rPr lang="cs-CZ" sz="2800" dirty="0" err="1" smtClean="0"/>
              <a:t>bidl</a:t>
            </a:r>
            <a:r>
              <a:rPr lang="cs-CZ" sz="2800" dirty="0" smtClean="0"/>
              <a:t>-, na neb-, mýt se </a:t>
            </a:r>
            <a:r>
              <a:rPr lang="cs-CZ" sz="2800" dirty="0" err="1" smtClean="0"/>
              <a:t>mýdl</a:t>
            </a:r>
            <a:r>
              <a:rPr lang="cs-CZ" sz="2800" dirty="0" smtClean="0"/>
              <a:t>-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91692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Podstatná jména: vzor město,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moře</a:t>
            </a:r>
            <a:br>
              <a:rPr lang="cs-CZ" sz="20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Urči vzor podstatných jmen doplň i nebo y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373616" cy="446112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sz="2800" dirty="0" smtClean="0"/>
              <a:t>pod </a:t>
            </a:r>
            <a:r>
              <a:rPr lang="cs-CZ" sz="2800" dirty="0"/>
              <a:t>světly </a:t>
            </a:r>
            <a:r>
              <a:rPr lang="cs-CZ" sz="2800" dirty="0" smtClean="0">
                <a:solidFill>
                  <a:srgbClr val="FF0000"/>
                </a:solidFill>
              </a:rPr>
              <a:t>městy,</a:t>
            </a:r>
            <a:r>
              <a:rPr lang="cs-CZ" sz="2800" dirty="0" smtClean="0"/>
              <a:t> </a:t>
            </a:r>
            <a:r>
              <a:rPr lang="cs-CZ" sz="2800" dirty="0"/>
              <a:t>mezi </a:t>
            </a:r>
            <a:r>
              <a:rPr lang="cs-CZ" sz="2800" dirty="0" smtClean="0"/>
              <a:t>jídly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na poli </a:t>
            </a:r>
            <a:r>
              <a:rPr lang="cs-CZ" sz="2800" dirty="0" smtClean="0">
                <a:solidFill>
                  <a:srgbClr val="FF0000"/>
                </a:solidFill>
              </a:rPr>
              <a:t>moři</a:t>
            </a:r>
            <a:r>
              <a:rPr lang="cs-CZ" sz="2800" dirty="0" smtClean="0"/>
              <a:t>, mávat křídly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hrát si se slovy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mezi stébly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pod koly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pod sedadly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</a:t>
            </a:r>
            <a:r>
              <a:rPr lang="cs-CZ" sz="2800" dirty="0" smtClean="0"/>
              <a:t>                        se </a:t>
            </a:r>
            <a:r>
              <a:rPr lang="cs-CZ" sz="2800" dirty="0" smtClean="0"/>
              <a:t>zavazadly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plout po Labi </a:t>
            </a:r>
            <a:r>
              <a:rPr lang="cs-CZ" sz="2800" dirty="0" smtClean="0">
                <a:solidFill>
                  <a:srgbClr val="FF0000"/>
                </a:solidFill>
              </a:rPr>
              <a:t>moři</a:t>
            </a:r>
            <a:r>
              <a:rPr lang="cs-CZ" sz="2800" dirty="0" smtClean="0"/>
              <a:t>, plakát s hesly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loďka s vesly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dlouhými bidly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, </a:t>
            </a:r>
            <a:r>
              <a:rPr lang="cs-CZ" sz="2800" dirty="0" smtClean="0"/>
              <a:t>             na </a:t>
            </a:r>
            <a:r>
              <a:rPr lang="cs-CZ" sz="2800" dirty="0" smtClean="0"/>
              <a:t>nebi </a:t>
            </a:r>
            <a:r>
              <a:rPr lang="cs-CZ" sz="2800" dirty="0" smtClean="0">
                <a:solidFill>
                  <a:srgbClr val="FF0000"/>
                </a:solidFill>
              </a:rPr>
              <a:t>moři</a:t>
            </a:r>
            <a:r>
              <a:rPr lang="cs-CZ" sz="2800" dirty="0" smtClean="0"/>
              <a:t>, mýt se mýdly </a:t>
            </a:r>
            <a:r>
              <a:rPr lang="cs-CZ" sz="2800" dirty="0" smtClean="0">
                <a:solidFill>
                  <a:srgbClr val="FF0000"/>
                </a:solidFill>
              </a:rPr>
              <a:t>městy</a:t>
            </a:r>
            <a:r>
              <a:rPr lang="cs-CZ" sz="2800" dirty="0" smtClean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4222599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Podstatná jména: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vzor moře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Zdroj obrázků:  www.office.microsoft.com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400" dirty="0"/>
              <a:t>Metodická poznámka: List s doplňovačkou </a:t>
            </a:r>
            <a:r>
              <a:rPr lang="cs-CZ" sz="2400"/>
              <a:t>mají </a:t>
            </a:r>
            <a:r>
              <a:rPr lang="cs-CZ" sz="2400" smtClean="0"/>
              <a:t>žáci                      </a:t>
            </a:r>
            <a:r>
              <a:rPr lang="cs-CZ" sz="2400" dirty="0"/>
              <a:t>k dispozici v papírové podobě, práce si kontrolují podle správného řešení, které se po dokončení objeví na tabuli.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3546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344</TotalTime>
  <Words>326</Words>
  <Application>Microsoft Office PowerPoint</Application>
  <PresentationFormat>Předvádění na obrazovce (4:3)</PresentationFormat>
  <Paragraphs>59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   </vt:lpstr>
      <vt:lpstr>Podstatná jména: vzor moře moře</vt:lpstr>
      <vt:lpstr>Podstatná jména: vzor moře moře     Vždy jen i!</vt:lpstr>
      <vt:lpstr>Podstatná jména: vzor moře  Urči vzor podstatných jmen, doplň i nebo y</vt:lpstr>
      <vt:lpstr>Podstatná jména: vzor město, moře  Urči vzor podstatných jmen doplň i nebo y</vt:lpstr>
      <vt:lpstr>Podstatná jména: vzor moře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Dum</cp:lastModifiedBy>
  <cp:revision>48</cp:revision>
  <dcterms:created xsi:type="dcterms:W3CDTF">2013-01-06T18:39:23Z</dcterms:created>
  <dcterms:modified xsi:type="dcterms:W3CDTF">2013-02-01T09:28:37Z</dcterms:modified>
</cp:coreProperties>
</file>