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8"/>
  </p:handoutMasterIdLst>
  <p:sldIdLst>
    <p:sldId id="267" r:id="rId2"/>
    <p:sldId id="258" r:id="rId3"/>
    <p:sldId id="259" r:id="rId4"/>
    <p:sldId id="273" r:id="rId5"/>
    <p:sldId id="272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66"/>
    <a:srgbClr val="66FF66"/>
    <a:srgbClr val="CCFFCC"/>
    <a:srgbClr val="008000"/>
    <a:srgbClr val="FF9900"/>
    <a:srgbClr val="FF6600"/>
    <a:srgbClr val="FF0066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7FEEE-2498-42F1-A362-4CE245E988D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E75B9-26A2-417B-8068-9AB8891285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08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7583693"/>
              </p:ext>
            </p:extLst>
          </p:nvPr>
        </p:nvGraphicFramePr>
        <p:xfrm>
          <a:off x="971600" y="2276875"/>
          <a:ext cx="7056784" cy="3763819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20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VY_32_INOVACE_CJ.4.07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+mn-cs"/>
                        </a:rPr>
                        <a:t>Podstatná jména: vzor kuře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hodiny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Vzory rodu středního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4</a:t>
                      </a:r>
                      <a:r>
                        <a:rPr lang="cs-CZ" sz="1400" dirty="0" smtClean="0">
                          <a:effectLst/>
                        </a:rPr>
                        <a:t>.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Přiřazování </a:t>
                      </a:r>
                      <a:r>
                        <a:rPr lang="cs-CZ" sz="1400" dirty="0" err="1" smtClean="0">
                          <a:effectLst/>
                        </a:rPr>
                        <a:t>podst</a:t>
                      </a:r>
                      <a:r>
                        <a:rPr lang="cs-CZ" sz="1400" dirty="0" smtClean="0">
                          <a:effectLst/>
                        </a:rPr>
                        <a:t>. jmen ke vzorům, samostatná práce, kontrola.</a:t>
                      </a:r>
                      <a:r>
                        <a:rPr lang="cs-CZ" sz="1400" baseline="0" dirty="0" smtClean="0">
                          <a:effectLst/>
                        </a:rPr>
                        <a:t> 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11.12.2012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382" y="836712"/>
            <a:ext cx="8445624" cy="1143000"/>
          </a:xfrm>
        </p:spPr>
        <p:txBody>
          <a:bodyPr>
            <a:norm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vzor kuře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kuře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61648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podstatná jména rodu středního si v jednotném čísle ukážeme zájmenem to, v množném čísle ta.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to město, ta města, to křídlo, ta křídla, to moře, ta moře, to pole, ta pole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Vzory rodu středního jsou: město, moře, kuře, stavení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723" y="5177108"/>
            <a:ext cx="2389292" cy="15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548" y="4063784"/>
            <a:ext cx="2403201" cy="1601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015" y="4063784"/>
            <a:ext cx="2390991" cy="2528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28952"/>
            <a:ext cx="1875036" cy="2797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737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445624" cy="1302643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kuře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kuře</a:t>
            </a:r>
            <a:endParaRPr lang="cs-CZ" sz="4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číslo jednotné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číslo množné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95536" y="2492896"/>
            <a:ext cx="4040188" cy="3845720"/>
          </a:xfrm>
          <a:solidFill>
            <a:srgbClr val="FFFF66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pád   kuře</a:t>
            </a:r>
            <a:endParaRPr lang="cs-CZ" sz="2400" dirty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pád   kuřete</a:t>
            </a:r>
            <a:endParaRPr lang="cs-CZ" sz="2400" dirty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pád   kuřet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pád   kuře</a:t>
            </a:r>
            <a:endParaRPr lang="cs-CZ" sz="2400" dirty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pád   kuře!</a:t>
            </a:r>
            <a:endParaRPr lang="cs-CZ" sz="2400" dirty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pád   kuřet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pád   kuřetem</a:t>
            </a:r>
            <a:endParaRPr lang="cs-CZ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solidFill>
            <a:srgbClr val="66FF66">
              <a:alpha val="14118"/>
            </a:srgbClr>
          </a:solidFill>
          <a:ln>
            <a:solidFill>
              <a:srgbClr val="66FF66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pád   kuřata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kuřat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kuřatům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kuřata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kuřata!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kuřatech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kuřat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8640"/>
            <a:ext cx="2389187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079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Podstatná jména: vzor kuře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Urči vzor a doplň </a:t>
            </a:r>
            <a:b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412776"/>
            <a:ext cx="4040188" cy="64807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oře, nebo kuře?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5025" y="1412776"/>
            <a:ext cx="4041775" cy="57606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Doplň i – 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276872"/>
            <a:ext cx="4040188" cy="408344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děvče</a:t>
            </a:r>
          </a:p>
          <a:p>
            <a:pPr marL="0" indent="0">
              <a:buNone/>
            </a:pPr>
            <a:r>
              <a:rPr lang="cs-CZ" sz="2400" dirty="0" smtClean="0"/>
              <a:t>ovoce</a:t>
            </a:r>
          </a:p>
          <a:p>
            <a:pPr marL="0" indent="0">
              <a:buNone/>
            </a:pPr>
            <a:r>
              <a:rPr lang="cs-CZ" sz="2400" dirty="0" smtClean="0"/>
              <a:t>hříbě</a:t>
            </a:r>
          </a:p>
          <a:p>
            <a:pPr marL="0" indent="0">
              <a:buNone/>
            </a:pPr>
            <a:r>
              <a:rPr lang="cs-CZ" sz="2400" dirty="0" smtClean="0"/>
              <a:t>pole</a:t>
            </a:r>
          </a:p>
          <a:p>
            <a:pPr marL="0" indent="0">
              <a:buNone/>
            </a:pPr>
            <a:r>
              <a:rPr lang="cs-CZ" sz="2400" dirty="0" smtClean="0"/>
              <a:t>srdce</a:t>
            </a:r>
          </a:p>
          <a:p>
            <a:pPr marL="0" indent="0">
              <a:buNone/>
            </a:pPr>
            <a:r>
              <a:rPr lang="cs-CZ" sz="2400" dirty="0" smtClean="0"/>
              <a:t>mládě</a:t>
            </a:r>
          </a:p>
          <a:p>
            <a:pPr marL="0" indent="0">
              <a:buNone/>
            </a:pPr>
            <a:r>
              <a:rPr lang="cs-CZ" sz="2400" dirty="0" smtClean="0"/>
              <a:t>štěně</a:t>
            </a:r>
          </a:p>
          <a:p>
            <a:pPr marL="0" indent="0">
              <a:buNone/>
            </a:pPr>
            <a:r>
              <a:rPr lang="cs-CZ" sz="2400" dirty="0" smtClean="0"/>
              <a:t>jeviště</a:t>
            </a:r>
          </a:p>
          <a:p>
            <a:pPr marL="0" indent="0">
              <a:buNone/>
            </a:pPr>
            <a:r>
              <a:rPr lang="cs-CZ" sz="2400" dirty="0" smtClean="0"/>
              <a:t>Labe</a:t>
            </a:r>
          </a:p>
          <a:p>
            <a:pPr marL="0" indent="0">
              <a:buNone/>
            </a:pPr>
            <a:r>
              <a:rPr lang="cs-CZ" sz="2400" dirty="0" smtClean="0"/>
              <a:t>tele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276872"/>
            <a:ext cx="4041775" cy="408344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se žihadly</a:t>
            </a:r>
          </a:p>
          <a:p>
            <a:pPr marL="0" indent="0">
              <a:buNone/>
            </a:pPr>
            <a:r>
              <a:rPr lang="cs-CZ" sz="2400" dirty="0" smtClean="0"/>
              <a:t>pod sedadly </a:t>
            </a:r>
          </a:p>
          <a:p>
            <a:pPr marL="0" indent="0">
              <a:buNone/>
            </a:pPr>
            <a:r>
              <a:rPr lang="cs-CZ" sz="2400" dirty="0" smtClean="0"/>
              <a:t>na nebi </a:t>
            </a:r>
          </a:p>
          <a:p>
            <a:pPr marL="0" indent="0">
              <a:buNone/>
            </a:pPr>
            <a:r>
              <a:rPr lang="cs-CZ" sz="2400" dirty="0" smtClean="0"/>
              <a:t>za křesly </a:t>
            </a:r>
          </a:p>
          <a:p>
            <a:pPr marL="0" indent="0">
              <a:buNone/>
            </a:pPr>
            <a:r>
              <a:rPr lang="cs-CZ" sz="2400" dirty="0" smtClean="0"/>
              <a:t>pod světly </a:t>
            </a:r>
          </a:p>
          <a:p>
            <a:pPr marL="0" indent="0">
              <a:buNone/>
            </a:pPr>
            <a:r>
              <a:rPr lang="cs-CZ" sz="2400" dirty="0" smtClean="0"/>
              <a:t>za koly </a:t>
            </a:r>
          </a:p>
          <a:p>
            <a:pPr marL="0" indent="0">
              <a:buNone/>
            </a:pPr>
            <a:r>
              <a:rPr lang="cs-CZ" sz="2400" dirty="0" smtClean="0"/>
              <a:t>na slunci </a:t>
            </a:r>
          </a:p>
          <a:p>
            <a:pPr marL="0" indent="0">
              <a:buNone/>
            </a:pPr>
            <a:r>
              <a:rPr lang="cs-CZ" sz="2400" dirty="0" smtClean="0"/>
              <a:t>velkými kouzly </a:t>
            </a:r>
          </a:p>
          <a:p>
            <a:pPr marL="0" indent="0">
              <a:buNone/>
            </a:pPr>
            <a:r>
              <a:rPr lang="cs-CZ" sz="2400" dirty="0" smtClean="0"/>
              <a:t>s hříbaty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54606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Podstatná jména: vzor kuře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Urči vzor a doplň </a:t>
            </a:r>
            <a:b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412776"/>
            <a:ext cx="4040188" cy="648072"/>
          </a:xfrm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5025" y="1412776"/>
            <a:ext cx="4041775" cy="57606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276872"/>
            <a:ext cx="4040188" cy="408344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děvče     </a:t>
            </a:r>
            <a:r>
              <a:rPr lang="cs-CZ" sz="2400" dirty="0" smtClean="0">
                <a:solidFill>
                  <a:srgbClr val="FF0000"/>
                </a:solidFill>
              </a:rPr>
              <a:t>kuře</a:t>
            </a:r>
          </a:p>
          <a:p>
            <a:pPr marL="0" indent="0">
              <a:buNone/>
            </a:pPr>
            <a:r>
              <a:rPr lang="cs-CZ" sz="2400" dirty="0" smtClean="0"/>
              <a:t>ovoce     </a:t>
            </a:r>
            <a:r>
              <a:rPr lang="cs-CZ" sz="2400" dirty="0" smtClean="0">
                <a:solidFill>
                  <a:schemeClr val="accent1"/>
                </a:solidFill>
              </a:rPr>
              <a:t>moře</a:t>
            </a:r>
          </a:p>
          <a:p>
            <a:pPr marL="0" indent="0">
              <a:buNone/>
            </a:pPr>
            <a:r>
              <a:rPr lang="cs-CZ" sz="2400" dirty="0" smtClean="0"/>
              <a:t>hříbě      </a:t>
            </a:r>
            <a:r>
              <a:rPr lang="cs-CZ" sz="2400" dirty="0" smtClean="0">
                <a:solidFill>
                  <a:srgbClr val="FF0000"/>
                </a:solidFill>
              </a:rPr>
              <a:t>kuře</a:t>
            </a:r>
          </a:p>
          <a:p>
            <a:pPr marL="0" indent="0">
              <a:buNone/>
            </a:pPr>
            <a:r>
              <a:rPr lang="cs-CZ" sz="2400" dirty="0" smtClean="0"/>
              <a:t>pole        </a:t>
            </a:r>
            <a:r>
              <a:rPr lang="cs-CZ" sz="2400" dirty="0" smtClean="0">
                <a:solidFill>
                  <a:schemeClr val="accent1"/>
                </a:solidFill>
              </a:rPr>
              <a:t>moře</a:t>
            </a:r>
          </a:p>
          <a:p>
            <a:pPr marL="0" indent="0">
              <a:buNone/>
            </a:pPr>
            <a:r>
              <a:rPr lang="cs-CZ" sz="2400" dirty="0" smtClean="0"/>
              <a:t>srdce      </a:t>
            </a:r>
            <a:r>
              <a:rPr lang="cs-CZ" sz="2400" dirty="0" smtClean="0">
                <a:solidFill>
                  <a:schemeClr val="accent1"/>
                </a:solidFill>
              </a:rPr>
              <a:t>moře</a:t>
            </a:r>
          </a:p>
          <a:p>
            <a:pPr marL="0" indent="0">
              <a:buNone/>
            </a:pPr>
            <a:r>
              <a:rPr lang="cs-CZ" sz="2400" dirty="0" smtClean="0"/>
              <a:t>mládě     </a:t>
            </a:r>
            <a:r>
              <a:rPr lang="cs-CZ" sz="2400" dirty="0" smtClean="0">
                <a:solidFill>
                  <a:srgbClr val="FF0000"/>
                </a:solidFill>
              </a:rPr>
              <a:t>kuře</a:t>
            </a:r>
          </a:p>
          <a:p>
            <a:pPr marL="0" indent="0">
              <a:buNone/>
            </a:pPr>
            <a:r>
              <a:rPr lang="cs-CZ" sz="2400" dirty="0" smtClean="0"/>
              <a:t>štěně      </a:t>
            </a:r>
            <a:r>
              <a:rPr lang="cs-CZ" sz="2400" dirty="0" smtClean="0">
                <a:solidFill>
                  <a:srgbClr val="FF0000"/>
                </a:solidFill>
              </a:rPr>
              <a:t>kuře</a:t>
            </a:r>
          </a:p>
          <a:p>
            <a:pPr marL="0" indent="0">
              <a:buNone/>
            </a:pPr>
            <a:r>
              <a:rPr lang="cs-CZ" sz="2400" dirty="0" smtClean="0"/>
              <a:t>jeviště    </a:t>
            </a:r>
            <a:r>
              <a:rPr lang="cs-CZ" sz="2400" dirty="0" smtClean="0">
                <a:solidFill>
                  <a:schemeClr val="accent1"/>
                </a:solidFill>
              </a:rPr>
              <a:t>moře</a:t>
            </a:r>
          </a:p>
          <a:p>
            <a:pPr marL="0" indent="0">
              <a:buNone/>
            </a:pPr>
            <a:r>
              <a:rPr lang="cs-CZ" sz="2400" dirty="0" smtClean="0"/>
              <a:t>Labe       </a:t>
            </a:r>
            <a:r>
              <a:rPr lang="cs-CZ" sz="2400" dirty="0" smtClean="0">
                <a:solidFill>
                  <a:schemeClr val="accent1"/>
                </a:solidFill>
              </a:rPr>
              <a:t>moře</a:t>
            </a:r>
          </a:p>
          <a:p>
            <a:pPr marL="0" indent="0">
              <a:buNone/>
            </a:pPr>
            <a:r>
              <a:rPr lang="cs-CZ" sz="2400" dirty="0" smtClean="0"/>
              <a:t>tele         </a:t>
            </a:r>
            <a:r>
              <a:rPr lang="cs-CZ" sz="2400" dirty="0" smtClean="0">
                <a:solidFill>
                  <a:srgbClr val="FF0000"/>
                </a:solidFill>
              </a:rPr>
              <a:t>kuře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276872"/>
            <a:ext cx="4041775" cy="408344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/>
              <a:t>se </a:t>
            </a:r>
            <a:r>
              <a:rPr lang="cs-CZ" sz="2400" dirty="0" smtClean="0"/>
              <a:t>žihadly       </a:t>
            </a:r>
            <a:r>
              <a:rPr lang="cs-CZ" sz="2400" dirty="0" smtClean="0">
                <a:solidFill>
                  <a:srgbClr val="FF0000"/>
                </a:solidFill>
              </a:rPr>
              <a:t>městy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/>
              <a:t>pod </a:t>
            </a:r>
            <a:r>
              <a:rPr lang="cs-CZ" sz="2400" dirty="0" smtClean="0"/>
              <a:t>sedadly   </a:t>
            </a:r>
            <a:r>
              <a:rPr lang="cs-CZ" sz="2400" dirty="0" smtClean="0">
                <a:solidFill>
                  <a:srgbClr val="FF0000"/>
                </a:solidFill>
              </a:rPr>
              <a:t>městy</a:t>
            </a:r>
            <a:r>
              <a:rPr lang="cs-CZ" sz="2400" dirty="0" smtClean="0"/>
              <a:t> 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na </a:t>
            </a:r>
            <a:r>
              <a:rPr lang="cs-CZ" sz="2400" dirty="0" smtClean="0"/>
              <a:t>nebi       </a:t>
            </a:r>
            <a:r>
              <a:rPr lang="cs-CZ" sz="2400" dirty="0" smtClean="0">
                <a:solidFill>
                  <a:srgbClr val="FF0000"/>
                </a:solidFill>
              </a:rPr>
              <a:t>moři 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/>
              <a:t>za </a:t>
            </a:r>
            <a:r>
              <a:rPr lang="cs-CZ" sz="2400" dirty="0" smtClean="0"/>
              <a:t>křesly    </a:t>
            </a:r>
            <a:r>
              <a:rPr lang="cs-CZ" sz="2400" dirty="0" smtClean="0">
                <a:solidFill>
                  <a:srgbClr val="FF0000"/>
                </a:solidFill>
              </a:rPr>
              <a:t>městy 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/>
              <a:t>pod </a:t>
            </a:r>
            <a:r>
              <a:rPr lang="cs-CZ" sz="2400" dirty="0" smtClean="0"/>
              <a:t>světly    </a:t>
            </a:r>
            <a:r>
              <a:rPr lang="cs-CZ" sz="2400" dirty="0" smtClean="0">
                <a:solidFill>
                  <a:srgbClr val="FF0000"/>
                </a:solidFill>
              </a:rPr>
              <a:t>městy 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/>
              <a:t>za </a:t>
            </a:r>
            <a:r>
              <a:rPr lang="cs-CZ" sz="2400" dirty="0" smtClean="0"/>
              <a:t>koly    </a:t>
            </a:r>
            <a:r>
              <a:rPr lang="cs-CZ" sz="2400" dirty="0" smtClean="0">
                <a:solidFill>
                  <a:srgbClr val="FF0000"/>
                </a:solidFill>
              </a:rPr>
              <a:t>městy</a:t>
            </a:r>
            <a:r>
              <a:rPr lang="cs-CZ" sz="2400" dirty="0" smtClean="0"/>
              <a:t>      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na slunci </a:t>
            </a:r>
            <a:r>
              <a:rPr lang="cs-CZ" sz="2400" dirty="0" smtClean="0"/>
              <a:t>    </a:t>
            </a:r>
            <a:r>
              <a:rPr lang="cs-CZ" sz="2400" dirty="0" smtClean="0">
                <a:solidFill>
                  <a:srgbClr val="FF0000"/>
                </a:solidFill>
              </a:rPr>
              <a:t>moři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/>
              <a:t>velkými </a:t>
            </a:r>
            <a:r>
              <a:rPr lang="cs-CZ" sz="2400" dirty="0" smtClean="0"/>
              <a:t>kouzly     </a:t>
            </a:r>
            <a:r>
              <a:rPr lang="cs-CZ" sz="2400" dirty="0" smtClean="0">
                <a:solidFill>
                  <a:srgbClr val="FF0000"/>
                </a:solidFill>
              </a:rPr>
              <a:t>městy 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/>
              <a:t>s </a:t>
            </a:r>
            <a:r>
              <a:rPr lang="cs-CZ" sz="2400" dirty="0" smtClean="0"/>
              <a:t>hříbaty   </a:t>
            </a:r>
            <a:r>
              <a:rPr lang="cs-CZ" sz="2400" dirty="0" smtClean="0">
                <a:solidFill>
                  <a:srgbClr val="FF0000"/>
                </a:solidFill>
              </a:rPr>
              <a:t>kuřaty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593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vzor kuře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Zdroj obrázků:  www.office.microsoft.com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Metodická poznámka: List s doplňovačkou mají žáci k dispozici v papírové podobě, práce si kontrolují podle správného řešení, které se po dokončení objeví na tabuli.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5354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357</TotalTime>
  <Words>293</Words>
  <Application>Microsoft Office PowerPoint</Application>
  <PresentationFormat>Předvádění na obrazovce (4:3)</PresentationFormat>
  <Paragraphs>96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   </vt:lpstr>
      <vt:lpstr>Podstatná jména: vzor kuře kuře</vt:lpstr>
      <vt:lpstr>Podstatná jména: vzor kuře   kuře</vt:lpstr>
      <vt:lpstr>Podstatná jména: vzor kuře  Urči vzor a doplň  </vt:lpstr>
      <vt:lpstr>Podstatná jména: vzor kuře  Urči vzor a doplň  </vt:lpstr>
      <vt:lpstr>Podstatná jména: vzor kuře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50</cp:revision>
  <dcterms:created xsi:type="dcterms:W3CDTF">2013-01-06T18:39:23Z</dcterms:created>
  <dcterms:modified xsi:type="dcterms:W3CDTF">2013-01-27T17:30:23Z</dcterms:modified>
</cp:coreProperties>
</file>