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8"/>
  </p:handoutMasterIdLst>
  <p:sldIdLst>
    <p:sldId id="267" r:id="rId2"/>
    <p:sldId id="258" r:id="rId3"/>
    <p:sldId id="268" r:id="rId4"/>
    <p:sldId id="273" r:id="rId5"/>
    <p:sldId id="272" r:id="rId6"/>
    <p:sldId id="27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3300"/>
    <a:srgbClr val="FFFF66"/>
    <a:srgbClr val="66FF66"/>
    <a:srgbClr val="CCFFCC"/>
    <a:srgbClr val="FF9900"/>
    <a:srgbClr val="FF6600"/>
    <a:srgbClr val="FF00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6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7FEEE-2498-42F1-A362-4CE245E988D5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E75B9-26A2-417B-8068-9AB8891285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0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5400" dirty="0" smtClean="0">
                <a:ea typeface="Calibri"/>
                <a:cs typeface="Times New Roman"/>
              </a:rPr>
              <a:t> </a:t>
            </a:r>
            <a:br>
              <a:rPr lang="cs-CZ" sz="5400" dirty="0" smtClean="0">
                <a:ea typeface="Calibri"/>
                <a:cs typeface="Times New Roman"/>
              </a:rPr>
            </a:br>
            <a:r>
              <a:rPr lang="cs-CZ" sz="5400" dirty="0" smtClean="0">
                <a:ea typeface="Calibri"/>
                <a:cs typeface="Times New Roman"/>
              </a:rPr>
              <a:t> </a:t>
            </a:r>
            <a:endParaRPr lang="cs-CZ" sz="5400" dirty="0">
              <a:ea typeface="Calibri"/>
              <a:cs typeface="Times New Roman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371271"/>
              </p:ext>
            </p:extLst>
          </p:nvPr>
        </p:nvGraphicFramePr>
        <p:xfrm>
          <a:off x="971600" y="2276875"/>
          <a:ext cx="7056784" cy="3763819"/>
        </p:xfrm>
        <a:graphic>
          <a:graphicData uri="http://schemas.openxmlformats.org/drawingml/2006/table">
            <a:tbl>
              <a:tblPr firstRow="1" firstCol="1" bandRow="1">
                <a:tableStyleId>{284E427A-3D55-4303-BF80-6455036E1DE7}</a:tableStyleId>
              </a:tblPr>
              <a:tblGrid>
                <a:gridCol w="1595920"/>
                <a:gridCol w="5460864"/>
              </a:tblGrid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Škola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Základní škola Tehov, okres Praha-východ, Tehov 78, 251 01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Mgr. Radana</a:t>
                      </a:r>
                      <a:r>
                        <a:rPr lang="cs-CZ" sz="1400" baseline="0" dirty="0" smtClean="0">
                          <a:effectLst/>
                        </a:rPr>
                        <a:t> Šimčíková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VY_32_INOVACE_CJ.4.08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+mn-lt"/>
                          <a:cs typeface="+mn-cs"/>
                        </a:rPr>
                        <a:t>Podstatná jména: vzor stavení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hodiny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</a:rPr>
                        <a:t>Vzory rodu středního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Český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4</a:t>
                      </a:r>
                      <a:r>
                        <a:rPr lang="cs-CZ" sz="1400" dirty="0" smtClean="0">
                          <a:effectLst/>
                        </a:rPr>
                        <a:t>.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Přiřazování </a:t>
                      </a:r>
                      <a:r>
                        <a:rPr lang="cs-CZ" sz="1400" dirty="0" err="1" smtClean="0">
                          <a:effectLst/>
                        </a:rPr>
                        <a:t>podst</a:t>
                      </a:r>
                      <a:r>
                        <a:rPr lang="cs-CZ" sz="1400" dirty="0" smtClean="0">
                          <a:effectLst/>
                        </a:rPr>
                        <a:t>. jmen ke vzorům, samostatná práce, kontrola.</a:t>
                      </a:r>
                      <a:r>
                        <a:rPr lang="cs-CZ" sz="1400" baseline="0" dirty="0" smtClean="0">
                          <a:effectLst/>
                        </a:rPr>
                        <a:t> 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ověření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13.12.2012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654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Prezentace, pracovní list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 flipV="1">
            <a:off x="1665288" y="3527424"/>
            <a:ext cx="859534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" y="473074"/>
            <a:ext cx="6996861" cy="144375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8368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3837"/>
            <a:ext cx="8445624" cy="1143000"/>
          </a:xfrm>
        </p:spPr>
        <p:txBody>
          <a:bodyPr>
            <a:normAutofit/>
          </a:bodyPr>
          <a:lstStyle/>
          <a:p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>Podstatná jména: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vzor stavení</a:t>
            </a: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stavení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2"/>
            <a:ext cx="8661648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podstatná jména rodu středního si v jednotném čísle ukážeme zájmenem to, v množném čísle ta.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to město, ta města, to křídlo, ta křídla, to moře, ta moře, to pole, ta pole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Vzory rodu středního jsou: město, moře, kuře, stavení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723" y="5177108"/>
            <a:ext cx="2389292" cy="15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548" y="4063784"/>
            <a:ext cx="2403201" cy="1601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15" y="4063784"/>
            <a:ext cx="2390991" cy="2528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28952"/>
            <a:ext cx="1875036" cy="2797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3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Podstatná jména: vzor stavení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stavení 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Vždy jen í!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číslo jednotné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číslo množné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solidFill>
            <a:srgbClr val="FFFF66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pád   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staven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</a:t>
            </a:r>
            <a:r>
              <a:rPr lang="cs-CZ" sz="2400" dirty="0" smtClean="0"/>
              <a:t>  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>
                <a:solidFill>
                  <a:schemeClr val="tx1"/>
                </a:solidFill>
              </a:rPr>
              <a:t>!</a:t>
            </a:r>
            <a:endParaRPr lang="cs-CZ" sz="2400" dirty="0">
              <a:solidFill>
                <a:schemeClr val="tx1"/>
              </a:solidFill>
            </a:endParaRPr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ím</a:t>
            </a:r>
            <a:endParaRPr lang="cs-CZ" sz="2400" dirty="0"/>
          </a:p>
          <a:p>
            <a:pPr marL="457200" indent="-457200">
              <a:buAutoNum type="arabicPeriod"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solidFill>
            <a:srgbClr val="FFFF66">
              <a:alpha val="41176"/>
            </a:srgb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endParaRPr lang="cs-CZ" sz="2400" dirty="0" smtClean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  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staven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ím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staven</a:t>
            </a:r>
            <a:r>
              <a:rPr lang="cs-CZ" sz="2400" dirty="0">
                <a:solidFill>
                  <a:srgbClr val="FF0000"/>
                </a:solidFill>
              </a:rPr>
              <a:t>í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!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ích</a:t>
            </a:r>
            <a:endParaRPr lang="cs-CZ" sz="2400" dirty="0"/>
          </a:p>
          <a:p>
            <a:pPr marL="457200" indent="-457200">
              <a:buFont typeface="Wingdings 2"/>
              <a:buAutoNum type="arabicPeriod"/>
            </a:pPr>
            <a:r>
              <a:rPr lang="cs-CZ" sz="2400" dirty="0"/>
              <a:t>pád   </a:t>
            </a:r>
            <a:r>
              <a:rPr lang="cs-CZ" sz="2400" dirty="0" smtClean="0"/>
              <a:t>staven</a:t>
            </a:r>
            <a:r>
              <a:rPr lang="cs-CZ" sz="2400" dirty="0" smtClean="0">
                <a:solidFill>
                  <a:srgbClr val="FF0000"/>
                </a:solidFill>
              </a:rPr>
              <a:t>ími</a:t>
            </a:r>
            <a:endParaRPr lang="cs-CZ" sz="2400" dirty="0"/>
          </a:p>
          <a:p>
            <a:pPr marL="457200" indent="-457200">
              <a:buAutoNum type="arabicPeriod"/>
            </a:pP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-28688"/>
            <a:ext cx="190843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00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Podstatná jména: vzor stavení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Urči vzor a </a:t>
            </a:r>
            <a:r>
              <a:rPr lang="cs-CZ" sz="40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doplň </a:t>
            </a:r>
            <a:r>
              <a:rPr lang="cs-CZ" sz="4000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i, í nebo y, ý</a:t>
            </a: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4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67544" y="1916832"/>
            <a:ext cx="4038600" cy="443484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/>
              <a:t>nádob-</a:t>
            </a:r>
          </a:p>
          <a:p>
            <a:pPr marL="0" indent="0">
              <a:buNone/>
            </a:pPr>
            <a:r>
              <a:rPr lang="cs-CZ" sz="2800" dirty="0"/>
              <a:t>s </a:t>
            </a:r>
            <a:r>
              <a:rPr lang="cs-CZ" sz="2800" dirty="0" err="1"/>
              <a:t>pádl</a:t>
            </a:r>
            <a:r>
              <a:rPr lang="cs-CZ" sz="2800" dirty="0"/>
              <a:t>-</a:t>
            </a:r>
          </a:p>
          <a:p>
            <a:pPr marL="0" indent="0">
              <a:buNone/>
            </a:pPr>
            <a:r>
              <a:rPr lang="cs-CZ" sz="2800" dirty="0"/>
              <a:t>na </a:t>
            </a:r>
            <a:r>
              <a:rPr lang="cs-CZ" sz="2800" dirty="0" err="1"/>
              <a:t>cukrov</a:t>
            </a:r>
            <a:r>
              <a:rPr lang="cs-CZ" sz="2800" dirty="0"/>
              <a:t>-</a:t>
            </a:r>
          </a:p>
          <a:p>
            <a:pPr marL="0" indent="0">
              <a:buNone/>
            </a:pPr>
            <a:r>
              <a:rPr lang="cs-CZ" sz="2800" dirty="0"/>
              <a:t>na </a:t>
            </a:r>
            <a:r>
              <a:rPr lang="cs-CZ" sz="2800" dirty="0" err="1"/>
              <a:t>pol</a:t>
            </a:r>
            <a:r>
              <a:rPr lang="cs-CZ" sz="2800" dirty="0"/>
              <a:t>-</a:t>
            </a:r>
          </a:p>
          <a:p>
            <a:pPr marL="0" indent="0">
              <a:buNone/>
            </a:pPr>
            <a:r>
              <a:rPr lang="cs-CZ" sz="2800" dirty="0"/>
              <a:t>poupat-</a:t>
            </a:r>
          </a:p>
          <a:p>
            <a:pPr marL="0" indent="0">
              <a:buNone/>
            </a:pPr>
            <a:r>
              <a:rPr lang="cs-CZ" sz="2800" dirty="0"/>
              <a:t>se zel-m</a:t>
            </a:r>
          </a:p>
          <a:p>
            <a:pPr marL="0" indent="0">
              <a:buNone/>
            </a:pPr>
            <a:r>
              <a:rPr lang="cs-CZ" sz="2800" dirty="0"/>
              <a:t>s ob-dl-m-</a:t>
            </a:r>
          </a:p>
          <a:p>
            <a:pPr marL="0" indent="0">
              <a:buNone/>
            </a:pPr>
            <a:r>
              <a:rPr lang="cs-CZ" sz="2800" dirty="0"/>
              <a:t>do údol-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top-t </a:t>
            </a:r>
            <a:r>
              <a:rPr lang="cs-CZ" sz="2800" dirty="0" err="1" smtClean="0"/>
              <a:t>uhl</a:t>
            </a:r>
            <a:r>
              <a:rPr lang="cs-CZ" sz="2800" dirty="0" smtClean="0"/>
              <a:t>-m</a:t>
            </a:r>
          </a:p>
          <a:p>
            <a:pPr marL="0" indent="0">
              <a:buNone/>
            </a:pPr>
            <a:r>
              <a:rPr lang="cs-CZ" sz="2800" dirty="0" smtClean="0"/>
              <a:t>pod </a:t>
            </a:r>
            <a:r>
              <a:rPr lang="cs-CZ" sz="2800" dirty="0" err="1"/>
              <a:t>sedadl</a:t>
            </a:r>
            <a:r>
              <a:rPr lang="cs-CZ" sz="2800" dirty="0"/>
              <a:t>-</a:t>
            </a:r>
          </a:p>
          <a:p>
            <a:pPr marL="0" indent="0">
              <a:buNone/>
            </a:pPr>
            <a:r>
              <a:rPr lang="cs-CZ" sz="2800" dirty="0" smtClean="0"/>
              <a:t>s </a:t>
            </a:r>
            <a:r>
              <a:rPr lang="cs-CZ" sz="2800" dirty="0"/>
              <a:t>dřív-m</a:t>
            </a:r>
          </a:p>
          <a:p>
            <a:pPr marL="0" indent="0">
              <a:buNone/>
            </a:pPr>
            <a:r>
              <a:rPr lang="cs-CZ" sz="2800" dirty="0"/>
              <a:t>do </a:t>
            </a:r>
            <a:r>
              <a:rPr lang="cs-CZ" sz="2800" dirty="0" smtClean="0"/>
              <a:t>rákos-</a:t>
            </a:r>
          </a:p>
          <a:p>
            <a:pPr marL="0" indent="0">
              <a:buNone/>
            </a:pPr>
            <a:r>
              <a:rPr lang="cs-CZ" sz="2800" dirty="0" smtClean="0"/>
              <a:t>v </a:t>
            </a:r>
            <a:r>
              <a:rPr lang="cs-CZ" sz="2800" dirty="0" err="1" smtClean="0"/>
              <a:t>ponděl</a:t>
            </a:r>
            <a:r>
              <a:rPr lang="cs-CZ" sz="2800" dirty="0" smtClean="0"/>
              <a:t>-</a:t>
            </a:r>
          </a:p>
          <a:p>
            <a:pPr marL="0" indent="0">
              <a:buNone/>
            </a:pPr>
            <a:r>
              <a:rPr lang="cs-CZ" sz="2800" dirty="0" smtClean="0"/>
              <a:t>po neb-</a:t>
            </a:r>
          </a:p>
          <a:p>
            <a:pPr marL="0" indent="0">
              <a:buNone/>
            </a:pPr>
            <a:r>
              <a:rPr lang="cs-CZ" sz="2800" dirty="0" smtClean="0"/>
              <a:t>v ob-l-</a:t>
            </a:r>
          </a:p>
          <a:p>
            <a:pPr marL="0" indent="0">
              <a:buNone/>
            </a:pPr>
            <a:r>
              <a:rPr lang="cs-CZ" sz="2800" dirty="0"/>
              <a:t>na </a:t>
            </a:r>
            <a:r>
              <a:rPr lang="cs-CZ" sz="2800" dirty="0" err="1"/>
              <a:t>zábradl</a:t>
            </a:r>
            <a:r>
              <a:rPr lang="cs-CZ" sz="2800" dirty="0"/>
              <a:t>-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460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Podstatná jména: vzor stavení</a:t>
            </a: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Správné řešení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nádobí    </a:t>
            </a:r>
            <a:r>
              <a:rPr lang="cs-CZ" sz="2800" dirty="0" smtClean="0">
                <a:solidFill>
                  <a:srgbClr val="FF0000"/>
                </a:solidFill>
              </a:rPr>
              <a:t>stavení</a:t>
            </a:r>
            <a:endParaRPr lang="cs-CZ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/>
              <a:t>s </a:t>
            </a:r>
            <a:r>
              <a:rPr lang="cs-CZ" sz="2800" dirty="0" smtClean="0"/>
              <a:t>pádly   </a:t>
            </a:r>
            <a:r>
              <a:rPr lang="cs-CZ" sz="2800" dirty="0" smtClean="0">
                <a:solidFill>
                  <a:srgbClr val="7030A0"/>
                </a:solidFill>
              </a:rPr>
              <a:t>městy</a:t>
            </a:r>
            <a:endParaRPr lang="cs-CZ" sz="28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sz="2800" dirty="0"/>
              <a:t>na </a:t>
            </a:r>
            <a:r>
              <a:rPr lang="cs-CZ" sz="2800" dirty="0" smtClean="0"/>
              <a:t>cukroví   </a:t>
            </a:r>
            <a:r>
              <a:rPr lang="cs-CZ" sz="2800" dirty="0">
                <a:solidFill>
                  <a:srgbClr val="FF0000"/>
                </a:solidFill>
              </a:rPr>
              <a:t>stavení</a:t>
            </a:r>
          </a:p>
          <a:p>
            <a:pPr marL="0" indent="0">
              <a:buNone/>
            </a:pPr>
            <a:r>
              <a:rPr lang="cs-CZ" sz="2800" dirty="0" smtClean="0"/>
              <a:t>na poli   </a:t>
            </a:r>
            <a:r>
              <a:rPr lang="cs-CZ" sz="2800" dirty="0" smtClean="0">
                <a:solidFill>
                  <a:schemeClr val="accent1"/>
                </a:solidFill>
              </a:rPr>
              <a:t>moři</a:t>
            </a:r>
            <a:endParaRPr lang="cs-CZ" sz="2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poupaty   </a:t>
            </a:r>
            <a:r>
              <a:rPr lang="cs-CZ" sz="2800" dirty="0" smtClean="0">
                <a:solidFill>
                  <a:srgbClr val="008000"/>
                </a:solidFill>
              </a:rPr>
              <a:t>kuřaty</a:t>
            </a:r>
            <a:endParaRPr lang="cs-CZ" sz="2800" dirty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cs-CZ" sz="2800" dirty="0"/>
              <a:t>se </a:t>
            </a:r>
            <a:r>
              <a:rPr lang="cs-CZ" sz="2800" dirty="0" smtClean="0"/>
              <a:t>zelím   </a:t>
            </a:r>
            <a:r>
              <a:rPr lang="cs-CZ" sz="2800" dirty="0" smtClean="0">
                <a:solidFill>
                  <a:srgbClr val="FF0000"/>
                </a:solidFill>
              </a:rPr>
              <a:t>stavením</a:t>
            </a:r>
            <a:endParaRPr lang="cs-CZ" sz="2800" dirty="0"/>
          </a:p>
          <a:p>
            <a:pPr marL="0" indent="0">
              <a:buNone/>
            </a:pPr>
            <a:r>
              <a:rPr lang="cs-CZ" sz="2800" dirty="0"/>
              <a:t>s </a:t>
            </a:r>
            <a:r>
              <a:rPr lang="cs-CZ" sz="2800" dirty="0" smtClean="0"/>
              <a:t>obydlími   </a:t>
            </a:r>
            <a:r>
              <a:rPr lang="cs-CZ" sz="2800" dirty="0" smtClean="0">
                <a:solidFill>
                  <a:srgbClr val="FF0000"/>
                </a:solidFill>
              </a:rPr>
              <a:t>staveními 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do údolí   </a:t>
            </a:r>
            <a:r>
              <a:rPr lang="cs-CZ" sz="2800" dirty="0">
                <a:solidFill>
                  <a:srgbClr val="FF0000"/>
                </a:solidFill>
              </a:rPr>
              <a:t>stavení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topit uhlím   </a:t>
            </a:r>
            <a:r>
              <a:rPr lang="cs-CZ" sz="2800" dirty="0" smtClean="0">
                <a:solidFill>
                  <a:srgbClr val="FF0000"/>
                </a:solidFill>
              </a:rPr>
              <a:t>stavením</a:t>
            </a:r>
            <a:endParaRPr lang="cs-CZ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pod sedadly   </a:t>
            </a:r>
            <a:r>
              <a:rPr lang="cs-CZ" sz="2800" dirty="0" smtClean="0">
                <a:solidFill>
                  <a:srgbClr val="7030A0"/>
                </a:solidFill>
              </a:rPr>
              <a:t>městy</a:t>
            </a:r>
            <a:endParaRPr lang="cs-CZ" sz="28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sz="2800" dirty="0"/>
              <a:t>s </a:t>
            </a:r>
            <a:r>
              <a:rPr lang="cs-CZ" sz="2800" dirty="0" smtClean="0"/>
              <a:t>dřívím    </a:t>
            </a:r>
            <a:r>
              <a:rPr lang="cs-CZ" sz="2800" dirty="0" smtClean="0">
                <a:solidFill>
                  <a:srgbClr val="FF0000"/>
                </a:solidFill>
              </a:rPr>
              <a:t>stavením</a:t>
            </a:r>
            <a:endParaRPr lang="cs-CZ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do rákosí   </a:t>
            </a:r>
            <a:r>
              <a:rPr lang="cs-CZ" sz="2800" dirty="0" smtClean="0">
                <a:solidFill>
                  <a:srgbClr val="FF0000"/>
                </a:solidFill>
              </a:rPr>
              <a:t>stavení</a:t>
            </a:r>
            <a:endParaRPr lang="cs-CZ" sz="2800" dirty="0"/>
          </a:p>
          <a:p>
            <a:pPr marL="0" indent="0">
              <a:buNone/>
            </a:pPr>
            <a:r>
              <a:rPr lang="cs-CZ" sz="2800" dirty="0"/>
              <a:t>v </a:t>
            </a:r>
            <a:r>
              <a:rPr lang="cs-CZ" sz="2800" dirty="0" smtClean="0"/>
              <a:t>pondělí   </a:t>
            </a:r>
            <a:r>
              <a:rPr lang="cs-CZ" sz="2800" dirty="0" smtClean="0">
                <a:solidFill>
                  <a:srgbClr val="FF0000"/>
                </a:solidFill>
              </a:rPr>
              <a:t>stavení </a:t>
            </a:r>
            <a:endParaRPr lang="cs-CZ" sz="2800" dirty="0"/>
          </a:p>
          <a:p>
            <a:pPr marL="0" indent="0">
              <a:buNone/>
            </a:pPr>
            <a:r>
              <a:rPr lang="cs-CZ" sz="2800" dirty="0"/>
              <a:t>po </a:t>
            </a:r>
            <a:r>
              <a:rPr lang="cs-CZ" sz="2800" dirty="0" smtClean="0"/>
              <a:t>nebi   </a:t>
            </a:r>
            <a:r>
              <a:rPr lang="cs-CZ" sz="2800" dirty="0" smtClean="0">
                <a:solidFill>
                  <a:schemeClr val="accent1"/>
                </a:solidFill>
              </a:rPr>
              <a:t>moři</a:t>
            </a:r>
            <a:endParaRPr lang="cs-CZ" sz="2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2800" dirty="0"/>
              <a:t>v </a:t>
            </a:r>
            <a:r>
              <a:rPr lang="cs-CZ" sz="2800" dirty="0" smtClean="0"/>
              <a:t>obilí   </a:t>
            </a:r>
            <a:r>
              <a:rPr lang="cs-CZ" sz="2800" dirty="0">
                <a:solidFill>
                  <a:srgbClr val="FF0000"/>
                </a:solidFill>
              </a:rPr>
              <a:t>stavení</a:t>
            </a:r>
          </a:p>
          <a:p>
            <a:pPr marL="0" indent="0">
              <a:buNone/>
            </a:pPr>
            <a:r>
              <a:rPr lang="cs-CZ" sz="2800" dirty="0" smtClean="0"/>
              <a:t>na zábradlí    </a:t>
            </a:r>
            <a:r>
              <a:rPr lang="cs-CZ" sz="2800" dirty="0">
                <a:solidFill>
                  <a:srgbClr val="FF0000"/>
                </a:solidFill>
              </a:rPr>
              <a:t>stavení</a:t>
            </a:r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4294967295"/>
          </p:nvPr>
        </p:nvSpPr>
        <p:spPr>
          <a:xfrm>
            <a:off x="5102225" y="1412875"/>
            <a:ext cx="4041775" cy="576263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759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Podstatná jména: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vzor stavení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Zdroj obrázků:  www.office.microsoft.com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/>
              <a:t>Metodická poznámka: List s doplňovačkou mají žáci k dispozici v papírové podobě, práce si kontrolují podle správného řešení, které se po dokončení objeví na tabuli.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5354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361</TotalTime>
  <Words>278</Words>
  <Application>Microsoft Office PowerPoint</Application>
  <PresentationFormat>Předvádění na obrazovce (4:3)</PresentationFormat>
  <Paragraphs>88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   </vt:lpstr>
      <vt:lpstr>Podstatná jména: vzor stavení stavení</vt:lpstr>
      <vt:lpstr>Podstatná jména: vzor stavení   stavení  Vždy jen í!</vt:lpstr>
      <vt:lpstr>Podstatná jména: vzor stavení  Urči vzor a doplň i, í nebo y, ý </vt:lpstr>
      <vt:lpstr>            Podstatná jména: vzor stavení  Správné řešení</vt:lpstr>
      <vt:lpstr>Podstatná jména: vzor stavení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asus</cp:lastModifiedBy>
  <cp:revision>51</cp:revision>
  <dcterms:created xsi:type="dcterms:W3CDTF">2013-01-06T18:39:23Z</dcterms:created>
  <dcterms:modified xsi:type="dcterms:W3CDTF">2013-01-27T17:30:49Z</dcterms:modified>
</cp:coreProperties>
</file>