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wav" ContentType="audio/wav"/>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5" d="100"/>
          <a:sy n="65" d="100"/>
        </p:scale>
        <p:origin x="-1452"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BC71775-5547-4DD0-98AB-AA7411D6E889}"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BC71775-5547-4DD0-98AB-AA7411D6E889}" type="datetimeFigureOut">
              <a:rPr lang="cs-CZ" smtClean="0"/>
              <a:pPr/>
              <a:t>25.1.2013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4BC71775-5547-4DD0-98AB-AA7411D6E889}" type="datetimeFigureOut">
              <a:rPr lang="cs-CZ" smtClean="0"/>
              <a:pPr/>
              <a:t>25.1.2013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BC71775-5547-4DD0-98AB-AA7411D6E889}" type="datetimeFigureOut">
              <a:rPr lang="cs-CZ" smtClean="0"/>
              <a:pPr/>
              <a:t>25.1.2013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BC71775-5547-4DD0-98AB-AA7411D6E889}"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4BC71775-5547-4DD0-98AB-AA7411D6E889}" type="datetimeFigureOut">
              <a:rPr lang="cs-CZ" smtClean="0"/>
              <a:pPr/>
              <a:t>25.1.2013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FBA884DD-DF41-4AE2-86C8-EEBDA8CC89AA}"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C71775-5547-4DD0-98AB-AA7411D6E889}" type="datetimeFigureOut">
              <a:rPr lang="cs-CZ" smtClean="0"/>
              <a:pPr/>
              <a:t>25.1.2013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BA884DD-DF41-4AE2-86C8-EEBDA8CC89AA}"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wmf"/><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hyperlink" Target="http://office.microsoft.com/klipart"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41998" y="404664"/>
            <a:ext cx="6986587" cy="1524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Nadpis 1"/>
          <p:cNvSpPr>
            <a:spLocks noGrp="1"/>
          </p:cNvSpPr>
          <p:nvPr>
            <p:ph type="ctrTitle"/>
          </p:nvPr>
        </p:nvSpPr>
        <p:spPr/>
        <p:txBody>
          <a:bodyPr>
            <a:normAutofit fontScale="90000"/>
          </a:bodyPr>
          <a:lstStyle/>
          <a:p>
            <a:r>
              <a:rPr lang="cs-CZ" dirty="0" smtClean="0"/>
              <a:t>Měření času</a:t>
            </a:r>
            <a:r>
              <a:rPr lang="cs-CZ" dirty="0"/>
              <a:t/>
            </a:r>
            <a:br>
              <a:rPr lang="cs-CZ" dirty="0"/>
            </a:br>
            <a:r>
              <a:rPr lang="cs-CZ" dirty="0" smtClean="0"/>
              <a:t>VY_32_INOVACE_1B_01</a:t>
            </a:r>
            <a:br>
              <a:rPr lang="cs-CZ" dirty="0" smtClean="0"/>
            </a:br>
            <a:r>
              <a:rPr lang="cs-CZ" sz="3100" dirty="0" smtClean="0"/>
              <a:t>Číslo projektu</a:t>
            </a:r>
            <a:r>
              <a:rPr lang="cs-CZ" sz="3100" smtClean="0"/>
              <a:t>: CZ.1.07/1.4.00/21.1101</a:t>
            </a:r>
            <a:endParaRPr lang="cs-CZ" dirty="0"/>
          </a:p>
        </p:txBody>
      </p:sp>
      <p:sp>
        <p:nvSpPr>
          <p:cNvPr id="6" name="Podnadpis 2"/>
          <p:cNvSpPr>
            <a:spLocks noGrp="1"/>
          </p:cNvSpPr>
          <p:nvPr>
            <p:ph type="subTitle" idx="1"/>
          </p:nvPr>
        </p:nvSpPr>
        <p:spPr/>
        <p:txBody>
          <a:bodyPr/>
          <a:lstStyle/>
          <a:p>
            <a:r>
              <a:rPr lang="cs-CZ" dirty="0"/>
              <a:t>Sada </a:t>
            </a:r>
            <a:r>
              <a:rPr lang="cs-CZ" dirty="0" smtClean="0"/>
              <a:t>2</a:t>
            </a:r>
            <a:endParaRPr lang="cs-CZ" dirty="0"/>
          </a:p>
          <a:p>
            <a:r>
              <a:rPr lang="cs-CZ" dirty="0" smtClean="0"/>
              <a:t>Člověk a společnost</a:t>
            </a:r>
            <a:endParaRPr lang="cs-CZ" dirty="0"/>
          </a:p>
          <a:p>
            <a:r>
              <a:rPr lang="cs-CZ" dirty="0"/>
              <a:t>MŠ, ZŠ a </a:t>
            </a:r>
            <a:r>
              <a:rPr lang="cs-CZ" dirty="0" err="1"/>
              <a:t>PrŠ</a:t>
            </a:r>
            <a:r>
              <a:rPr lang="cs-CZ" dirty="0"/>
              <a:t> Trhové Sviny</a:t>
            </a:r>
          </a:p>
          <a:p>
            <a:endParaRPr lang="cs-CZ" dirty="0"/>
          </a:p>
        </p:txBody>
      </p:sp>
    </p:spTree>
    <p:extLst>
      <p:ext uri="{BB962C8B-B14F-4D97-AF65-F5344CB8AC3E}">
        <p14:creationId xmlns:p14="http://schemas.microsoft.com/office/powerpoint/2010/main" val="1301200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318965585"/>
              </p:ext>
            </p:extLst>
          </p:nvPr>
        </p:nvGraphicFramePr>
        <p:xfrm>
          <a:off x="518161" y="1052736"/>
          <a:ext cx="8280920" cy="5484900"/>
        </p:xfrm>
        <a:graphic>
          <a:graphicData uri="http://schemas.openxmlformats.org/drawingml/2006/table">
            <a:tbl>
              <a:tblPr firstRow="1" firstCol="1" bandRow="1">
                <a:tableStyleId>{5940675A-B579-460E-94D1-54222C63F5DA}</a:tableStyleId>
              </a:tblPr>
              <a:tblGrid>
                <a:gridCol w="2304256"/>
                <a:gridCol w="5976664"/>
              </a:tblGrid>
              <a:tr h="266208">
                <a:tc>
                  <a:txBody>
                    <a:bodyPr/>
                    <a:lstStyle/>
                    <a:p>
                      <a:pPr>
                        <a:lnSpc>
                          <a:spcPct val="115000"/>
                        </a:lnSpc>
                        <a:spcAft>
                          <a:spcPts val="0"/>
                        </a:spcAft>
                      </a:pPr>
                      <a:r>
                        <a:rPr lang="cs-CZ" sz="1400" dirty="0">
                          <a:effectLst/>
                          <a:latin typeface="Times New Roman" pitchFamily="18" charset="0"/>
                          <a:cs typeface="Times New Roman" pitchFamily="18" charset="0"/>
                        </a:rPr>
                        <a:t>Anotace</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gn="just"/>
                      <a:r>
                        <a:rPr lang="cs-CZ" sz="1400" b="0" dirty="0" smtClean="0">
                          <a:solidFill>
                            <a:schemeClr val="tx1"/>
                          </a:solidFill>
                          <a:effectLst/>
                          <a:latin typeface="Times New Roman" pitchFamily="18" charset="0"/>
                          <a:ea typeface="Calibri"/>
                          <a:cs typeface="Times New Roman" pitchFamily="18" charset="0"/>
                        </a:rPr>
                        <a:t>Žáci</a:t>
                      </a:r>
                      <a:r>
                        <a:rPr lang="cs-CZ" sz="1400" b="0" baseline="0" dirty="0" smtClean="0">
                          <a:solidFill>
                            <a:schemeClr val="tx1"/>
                          </a:solidFill>
                          <a:effectLst/>
                          <a:latin typeface="Times New Roman" pitchFamily="18" charset="0"/>
                          <a:ea typeface="Calibri"/>
                          <a:cs typeface="Times New Roman" pitchFamily="18" charset="0"/>
                        </a:rPr>
                        <a:t> na základě obrázků studují různé druhy hodiny (obrázky se objeví po kliknutí myší na obrázek slunce). Skrytým perem doplňují chybějící písmena do </a:t>
                      </a:r>
                      <a:r>
                        <a:rPr lang="cs-CZ" sz="1400" b="0" baseline="0" smtClean="0">
                          <a:solidFill>
                            <a:schemeClr val="tx1"/>
                          </a:solidFill>
                          <a:effectLst/>
                          <a:latin typeface="Times New Roman" pitchFamily="18" charset="0"/>
                          <a:ea typeface="Calibri"/>
                          <a:cs typeface="Times New Roman" pitchFamily="18" charset="0"/>
                        </a:rPr>
                        <a:t>názvů hodin. </a:t>
                      </a:r>
                      <a:r>
                        <a:rPr lang="cs-CZ" sz="1400" b="0" smtClean="0">
                          <a:solidFill>
                            <a:schemeClr val="tx1"/>
                          </a:solidFill>
                          <a:effectLst/>
                          <a:latin typeface="Times New Roman" pitchFamily="18" charset="0"/>
                          <a:ea typeface="Calibri"/>
                          <a:cs typeface="Times New Roman" pitchFamily="18" charset="0"/>
                        </a:rPr>
                        <a:t>Žáci </a:t>
                      </a:r>
                      <a:r>
                        <a:rPr lang="cs-CZ" sz="1400" b="0" dirty="0" smtClean="0">
                          <a:solidFill>
                            <a:schemeClr val="tx1"/>
                          </a:solidFill>
                          <a:effectLst/>
                          <a:latin typeface="Times New Roman" pitchFamily="18" charset="0"/>
                          <a:ea typeface="Calibri"/>
                          <a:cs typeface="Times New Roman" pitchFamily="18" charset="0"/>
                        </a:rPr>
                        <a:t>si</a:t>
                      </a:r>
                      <a:r>
                        <a:rPr lang="cs-CZ" sz="1400" b="0" baseline="0" dirty="0" smtClean="0">
                          <a:solidFill>
                            <a:schemeClr val="tx1"/>
                          </a:solidFill>
                          <a:effectLst/>
                          <a:latin typeface="Times New Roman" pitchFamily="18" charset="0"/>
                          <a:ea typeface="Calibri"/>
                          <a:cs typeface="Times New Roman" pitchFamily="18" charset="0"/>
                        </a:rPr>
                        <a:t> na základě přehledu opakují časové jednotky, kliknutím myší na modrou elipsu přiletí žluté pole s převodem časových jednotek. Skrytým perem doplňují příklady na převody časových jednotek, prostřednictvím interaktivního cvičení zjišťují, který měsíc má 28 nebo 29 dnů (obláček se správnou odpovědí po kliknutí myší doletí do vyhrazeného prostoru, ostatní obláčky zmizí).</a:t>
                      </a:r>
                      <a:endParaRPr lang="cs-CZ" sz="1400" b="0" dirty="0">
                        <a:solidFill>
                          <a:schemeClr val="tx1"/>
                        </a:solidFill>
                        <a:effectLst/>
                        <a:latin typeface="Times New Roman" pitchFamily="18" charset="0"/>
                        <a:ea typeface="Calibri"/>
                        <a:cs typeface="Times New Roman" pitchFamily="18" charset="0"/>
                      </a:endParaRPr>
                    </a:p>
                  </a:txBody>
                  <a:tcPr marL="8466" marR="8466" marT="8466" marB="8466" anchor="ctr"/>
                </a:tc>
              </a:tr>
              <a:tr h="597888">
                <a:tc>
                  <a:txBody>
                    <a:bodyPr/>
                    <a:lstStyle/>
                    <a:p>
                      <a:pPr>
                        <a:lnSpc>
                          <a:spcPct val="115000"/>
                        </a:lnSpc>
                        <a:spcAft>
                          <a:spcPts val="0"/>
                        </a:spcAft>
                      </a:pPr>
                      <a:r>
                        <a:rPr lang="cs-CZ" sz="1400" dirty="0">
                          <a:effectLst/>
                          <a:latin typeface="Times New Roman" pitchFamily="18" charset="0"/>
                          <a:cs typeface="Times New Roman" pitchFamily="18" charset="0"/>
                        </a:rPr>
                        <a:t>Autor</a:t>
                      </a:r>
                    </a:p>
                    <a:p>
                      <a:pPr>
                        <a:lnSpc>
                          <a:spcPct val="115000"/>
                        </a:lnSpc>
                        <a:spcAft>
                          <a:spcPts val="0"/>
                        </a:spcAft>
                      </a:pPr>
                      <a:r>
                        <a:rPr lang="cs-CZ" sz="1400" dirty="0">
                          <a:effectLst/>
                          <a:latin typeface="Times New Roman" pitchFamily="18" charset="0"/>
                          <a:cs typeface="Times New Roman" pitchFamily="18" charset="0"/>
                        </a:rPr>
                        <a:t>Období vytvoření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Mgr.</a:t>
                      </a:r>
                      <a:r>
                        <a:rPr lang="cs-CZ" sz="1400" baseline="0" dirty="0" smtClean="0">
                          <a:effectLst/>
                          <a:latin typeface="Times New Roman" pitchFamily="18" charset="0"/>
                          <a:cs typeface="Times New Roman" pitchFamily="18" charset="0"/>
                        </a:rPr>
                        <a:t> Naděžda Korcová </a:t>
                      </a:r>
                      <a:endParaRPr lang="cs-CZ" sz="1400" dirty="0">
                        <a:effectLst/>
                        <a:latin typeface="Times New Roman" pitchFamily="18" charset="0"/>
                        <a:cs typeface="Times New Roman" pitchFamily="18" charset="0"/>
                      </a:endParaRPr>
                    </a:p>
                    <a:p>
                      <a:pPr>
                        <a:lnSpc>
                          <a:spcPct val="115000"/>
                        </a:lnSpc>
                        <a:spcAft>
                          <a:spcPts val="1000"/>
                        </a:spcAft>
                      </a:pPr>
                      <a:r>
                        <a:rPr lang="cs-CZ" sz="1400" dirty="0" smtClean="0">
                          <a:effectLst/>
                          <a:latin typeface="Times New Roman" pitchFamily="18" charset="0"/>
                          <a:cs typeface="Times New Roman" pitchFamily="18" charset="0"/>
                        </a:rPr>
                        <a:t> Srpen </a:t>
                      </a:r>
                      <a:r>
                        <a:rPr lang="cs-CZ" sz="1400" dirty="0">
                          <a:effectLst/>
                          <a:latin typeface="Times New Roman" pitchFamily="18" charset="0"/>
                          <a:cs typeface="Times New Roman" pitchFamily="18" charset="0"/>
                        </a:rPr>
                        <a:t>2011</a:t>
                      </a:r>
                      <a:endParaRPr lang="cs-CZ" sz="1400" dirty="0">
                        <a:effectLst/>
                        <a:latin typeface="Times New Roman" pitchFamily="18" charset="0"/>
                        <a:ea typeface="Calibri"/>
                        <a:cs typeface="Times New Roman" pitchFamily="18" charset="0"/>
                      </a:endParaRPr>
                    </a:p>
                  </a:txBody>
                  <a:tcPr marL="8466" marR="8466" marT="8466" marB="8466" anchor="ctr"/>
                </a:tc>
              </a:tr>
              <a:tr h="315056">
                <a:tc>
                  <a:txBody>
                    <a:bodyPr/>
                    <a:lstStyle/>
                    <a:p>
                      <a:pPr>
                        <a:lnSpc>
                          <a:spcPct val="115000"/>
                        </a:lnSpc>
                        <a:spcAft>
                          <a:spcPts val="0"/>
                        </a:spcAft>
                      </a:pPr>
                      <a:r>
                        <a:rPr lang="cs-CZ" sz="1400" dirty="0">
                          <a:effectLst/>
                          <a:latin typeface="Times New Roman" pitchFamily="18" charset="0"/>
                          <a:cs typeface="Times New Roman" pitchFamily="18" charset="0"/>
                        </a:rPr>
                        <a:t>Speciální vzdělávací potřeby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baseline="0" dirty="0" smtClean="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ADHD</a:t>
                      </a:r>
                      <a:r>
                        <a:rPr lang="cs-CZ" sz="1400" dirty="0">
                          <a:effectLst/>
                          <a:latin typeface="Times New Roman" pitchFamily="18" charset="0"/>
                          <a:cs typeface="Times New Roman" pitchFamily="18" charset="0"/>
                        </a:rPr>
                        <a:t>, dyslexie, dysgrafie</a:t>
                      </a:r>
                      <a:r>
                        <a:rPr lang="cs-CZ" sz="1400" dirty="0" smtClean="0">
                          <a:effectLst/>
                          <a:latin typeface="Times New Roman" pitchFamily="18" charset="0"/>
                          <a:cs typeface="Times New Roman" pitchFamily="18" charset="0"/>
                        </a:rPr>
                        <a:t>,</a:t>
                      </a:r>
                      <a:r>
                        <a:rPr lang="cs-CZ" sz="1400" baseline="0" dirty="0" smtClean="0">
                          <a:effectLst/>
                          <a:latin typeface="Times New Roman" pitchFamily="18" charset="0"/>
                          <a:cs typeface="Times New Roman" pitchFamily="18" charset="0"/>
                        </a:rPr>
                        <a:t> dysortografie, dyskalkulie </a:t>
                      </a:r>
                      <a:endParaRPr lang="cs-CZ" sz="1400" dirty="0">
                        <a:effectLst/>
                        <a:latin typeface="Times New Roman" pitchFamily="18" charset="0"/>
                        <a:cs typeface="Times New Roman" pitchFamily="18" charset="0"/>
                      </a:endParaRPr>
                    </a:p>
                  </a:txBody>
                  <a:tcPr marL="8466" marR="8466" marT="8466" marB="8466" anchor="ctr"/>
                </a:tc>
              </a:tr>
              <a:tr h="600940">
                <a:tc>
                  <a:txBody>
                    <a:bodyPr/>
                    <a:lstStyle/>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effectLst/>
                          <a:latin typeface="Times New Roman" pitchFamily="18" charset="0"/>
                          <a:cs typeface="Times New Roman" pitchFamily="18" charset="0"/>
                        </a:rPr>
                        <a:t>Vzdělávací oblast</a:t>
                      </a:r>
                      <a:endParaRPr lang="cs-CZ" sz="1400" dirty="0" smtClean="0">
                        <a:solidFill>
                          <a:schemeClr val="tx1"/>
                        </a:solidFill>
                        <a:effectLst/>
                        <a:latin typeface="Times New Roman" pitchFamily="18" charset="0"/>
                        <a:cs typeface="Times New Roman" pitchFamily="18" charset="0"/>
                      </a:endParaRPr>
                    </a:p>
                    <a:p>
                      <a:pPr>
                        <a:lnSpc>
                          <a:spcPct val="115000"/>
                        </a:lnSpc>
                        <a:spcAft>
                          <a:spcPts val="0"/>
                        </a:spcAft>
                      </a:pPr>
                      <a:r>
                        <a:rPr lang="cs-CZ" sz="1400" dirty="0" smtClean="0">
                          <a:effectLst/>
                          <a:latin typeface="Times New Roman" pitchFamily="18" charset="0"/>
                          <a:cs typeface="Times New Roman" pitchFamily="18" charset="0"/>
                        </a:rPr>
                        <a:t>Vzdělávací obor</a:t>
                      </a:r>
                      <a:endParaRPr lang="cs-CZ" sz="1400" dirty="0">
                        <a:effectLst/>
                        <a:latin typeface="Times New Roman" pitchFamily="18" charset="0"/>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Člověk a společnost</a:t>
                      </a:r>
                    </a:p>
                    <a:p>
                      <a:pPr>
                        <a:lnSpc>
                          <a:spcPct val="115000"/>
                        </a:lnSpc>
                        <a:spcAft>
                          <a:spcPts val="1000"/>
                        </a:spcAft>
                      </a:pPr>
                      <a:r>
                        <a:rPr lang="cs-CZ" sz="1400" dirty="0" smtClean="0">
                          <a:effectLst/>
                          <a:latin typeface="Times New Roman" pitchFamily="18" charset="0"/>
                          <a:cs typeface="Times New Roman" pitchFamily="18" charset="0"/>
                        </a:rPr>
                        <a:t> Občanská výchova</a:t>
                      </a:r>
                      <a:endParaRPr lang="cs-CZ" sz="1400" dirty="0">
                        <a:effectLst/>
                        <a:latin typeface="Times New Roman" pitchFamily="18" charset="0"/>
                        <a:cs typeface="Times New Roman" pitchFamily="18" charset="0"/>
                      </a:endParaRPr>
                    </a:p>
                  </a:txBody>
                  <a:tcPr marL="8466" marR="8466" marT="8466" marB="8466" anchor="ctr"/>
                </a:tc>
              </a:tr>
              <a:tr h="437389">
                <a:tc>
                  <a:txBody>
                    <a:bodyPr/>
                    <a:lstStyle/>
                    <a:p>
                      <a:pPr>
                        <a:lnSpc>
                          <a:spcPct val="115000"/>
                        </a:lnSpc>
                        <a:spcAft>
                          <a:spcPts val="0"/>
                        </a:spcAft>
                      </a:pPr>
                      <a:r>
                        <a:rPr lang="cs-CZ" sz="1400" dirty="0" smtClean="0">
                          <a:effectLst/>
                          <a:latin typeface="Times New Roman" pitchFamily="18" charset="0"/>
                          <a:cs typeface="Times New Roman" pitchFamily="18" charset="0"/>
                        </a:rPr>
                        <a:t>Druh učebního</a:t>
                      </a:r>
                      <a:r>
                        <a:rPr lang="cs-CZ" sz="1400" baseline="0" dirty="0" smtClean="0">
                          <a:effectLst/>
                          <a:latin typeface="Times New Roman" pitchFamily="18" charset="0"/>
                          <a:cs typeface="Times New Roman" pitchFamily="18" charset="0"/>
                        </a:rPr>
                        <a:t> materiálu</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Interaktivní DUM</a:t>
                      </a:r>
                      <a:endParaRPr lang="cs-CZ" sz="1400" dirty="0">
                        <a:effectLst/>
                        <a:latin typeface="Times New Roman" pitchFamily="18" charset="0"/>
                        <a:ea typeface="Calibri"/>
                        <a:cs typeface="Times New Roman" pitchFamily="18" charset="0"/>
                      </a:endParaRPr>
                    </a:p>
                  </a:txBody>
                  <a:tcPr marL="8466" marR="8466" marT="8466" marB="8466" anchor="ctr"/>
                </a:tc>
              </a:tr>
              <a:tr h="399083">
                <a:tc>
                  <a:txBody>
                    <a:bodyPr/>
                    <a:lstStyle/>
                    <a:p>
                      <a:pPr>
                        <a:lnSpc>
                          <a:spcPct val="115000"/>
                        </a:lnSpc>
                        <a:spcAft>
                          <a:spcPts val="0"/>
                        </a:spcAft>
                      </a:pPr>
                      <a:r>
                        <a:rPr lang="cs-CZ" sz="1400" dirty="0">
                          <a:effectLst/>
                          <a:latin typeface="Times New Roman" pitchFamily="18" charset="0"/>
                          <a:cs typeface="Times New Roman" pitchFamily="18" charset="0"/>
                        </a:rPr>
                        <a:t>Druh interaktivity</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Využití interaktivní tabule a práce s</a:t>
                      </a:r>
                      <a:r>
                        <a:rPr lang="cs-CZ" sz="1400" baseline="0" dirty="0" smtClean="0">
                          <a:effectLst/>
                          <a:latin typeface="Times New Roman" pitchFamily="18" charset="0"/>
                          <a:cs typeface="Times New Roman" pitchFamily="18" charset="0"/>
                        </a:rPr>
                        <a:t> </a:t>
                      </a:r>
                      <a:r>
                        <a:rPr lang="cs-CZ" sz="1400" baseline="0" dirty="0" smtClean="0">
                          <a:effectLst/>
                          <a:latin typeface="Times New Roman" pitchFamily="18" charset="0"/>
                          <a:cs typeface="Times New Roman" pitchFamily="18" charset="0"/>
                        </a:rPr>
                        <a:t>PC</a:t>
                      </a:r>
                    </a:p>
                    <a:p>
                      <a:pPr marL="0" marR="0" indent="0" algn="l" defTabSz="914400" rtl="0" eaLnBrk="1" fontAlgn="auto" latinLnBrk="0" hangingPunct="1">
                        <a:lnSpc>
                          <a:spcPct val="115000"/>
                        </a:lnSpc>
                        <a:spcBef>
                          <a:spcPts val="0"/>
                        </a:spcBef>
                        <a:spcAft>
                          <a:spcPts val="0"/>
                        </a:spcAft>
                        <a:buClrTx/>
                        <a:buSzTx/>
                        <a:buFontTx/>
                        <a:buNone/>
                        <a:tabLst/>
                        <a:defRPr/>
                      </a:pPr>
                      <a:r>
                        <a:rPr lang="cs-CZ" sz="1400" dirty="0" smtClean="0">
                          <a:latin typeface="Times New Roman" pitchFamily="18" charset="0"/>
                          <a:cs typeface="Times New Roman" pitchFamily="18" charset="0"/>
                        </a:rPr>
                        <a:t>Možnost dopisovat rukopisné poznámky přes skrytá tlačítka v rámci nového  softwaru</a:t>
                      </a:r>
                      <a:endParaRPr lang="cs-CZ" sz="1200" dirty="0" smtClean="0">
                        <a:latin typeface="Times New Roman" pitchFamily="18" charset="0"/>
                        <a:cs typeface="Times New Roman" pitchFamily="18" charset="0"/>
                      </a:endParaRPr>
                    </a:p>
                  </a:txBody>
                  <a:tcPr marL="8466" marR="8466" marT="8466" marB="8466" anchor="ctr"/>
                </a:tc>
              </a:tr>
              <a:tr h="360040">
                <a:tc>
                  <a:txBody>
                    <a:bodyPr/>
                    <a:lstStyle/>
                    <a:p>
                      <a:pPr>
                        <a:lnSpc>
                          <a:spcPct val="115000"/>
                        </a:lnSpc>
                        <a:spcAft>
                          <a:spcPts val="0"/>
                        </a:spcAft>
                      </a:pPr>
                      <a:r>
                        <a:rPr lang="cs-CZ" sz="1400" dirty="0">
                          <a:effectLst/>
                          <a:latin typeface="Times New Roman" pitchFamily="18" charset="0"/>
                          <a:cs typeface="Times New Roman" pitchFamily="18" charset="0"/>
                        </a:rPr>
                        <a:t>Cílová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a:effectLst/>
                          <a:latin typeface="Times New Roman" pitchFamily="18" charset="0"/>
                          <a:cs typeface="Times New Roman" pitchFamily="18" charset="0"/>
                        </a:rPr>
                        <a:t> </a:t>
                      </a:r>
                      <a:r>
                        <a:rPr lang="cs-CZ" sz="1400" dirty="0" smtClean="0">
                          <a:effectLst/>
                          <a:latin typeface="Times New Roman" pitchFamily="18" charset="0"/>
                          <a:cs typeface="Times New Roman" pitchFamily="18" charset="0"/>
                        </a:rPr>
                        <a:t>Žák </a:t>
                      </a:r>
                      <a:r>
                        <a:rPr lang="cs-CZ" sz="1400" kern="1200" dirty="0" smtClean="0">
                          <a:effectLst/>
                          <a:latin typeface="Times New Roman" pitchFamily="18" charset="0"/>
                          <a:cs typeface="Times New Roman" pitchFamily="18" charset="0"/>
                        </a:rPr>
                        <a:t>s lehkým mentálním postižením</a:t>
                      </a:r>
                      <a:endParaRPr lang="cs-CZ" sz="1400" dirty="0">
                        <a:effectLst/>
                        <a:latin typeface="Times New Roman" pitchFamily="18" charset="0"/>
                        <a:cs typeface="Times New Roman" pitchFamily="18" charset="0"/>
                      </a:endParaRPr>
                    </a:p>
                  </a:txBody>
                  <a:tcPr marL="8466" marR="8466" marT="8466" marB="8466" anchor="ctr"/>
                </a:tc>
              </a:tr>
              <a:tr h="345284">
                <a:tc>
                  <a:txBody>
                    <a:bodyPr/>
                    <a:lstStyle/>
                    <a:p>
                      <a:pPr>
                        <a:lnSpc>
                          <a:spcPct val="115000"/>
                        </a:lnSpc>
                        <a:spcAft>
                          <a:spcPts val="0"/>
                        </a:spcAft>
                      </a:pPr>
                      <a:r>
                        <a:rPr lang="cs-CZ" sz="1400" dirty="0">
                          <a:effectLst/>
                          <a:latin typeface="Times New Roman" pitchFamily="18" charset="0"/>
                          <a:cs typeface="Times New Roman" pitchFamily="18" charset="0"/>
                        </a:rPr>
                        <a:t>Stupeň a typ vzdělávání</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kern="1200" dirty="0" smtClean="0">
                          <a:effectLst/>
                          <a:latin typeface="Times New Roman" pitchFamily="18" charset="0"/>
                          <a:cs typeface="Times New Roman" pitchFamily="18" charset="0"/>
                        </a:rPr>
                        <a:t> Základní škola praktická – 2. stupeň </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a:effectLst/>
                          <a:latin typeface="Times New Roman" pitchFamily="18" charset="0"/>
                          <a:cs typeface="Times New Roman" pitchFamily="18" charset="0"/>
                        </a:rPr>
                        <a:t>Typická věková skupina</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cs typeface="Times New Roman" pitchFamily="18" charset="0"/>
                        </a:rPr>
                        <a:t> 13 – 15 let, 7. ročník</a:t>
                      </a:r>
                      <a:endParaRPr lang="cs-CZ" sz="1400" dirty="0">
                        <a:effectLst/>
                        <a:latin typeface="Times New Roman" pitchFamily="18" charset="0"/>
                        <a:ea typeface="Calibri"/>
                        <a:cs typeface="Times New Roman" pitchFamily="18" charset="0"/>
                      </a:endParaRPr>
                    </a:p>
                  </a:txBody>
                  <a:tcPr marL="8466" marR="8466" marT="8466" marB="8466" anchor="ctr"/>
                </a:tc>
              </a:tr>
              <a:tr h="292224">
                <a:tc>
                  <a:txBody>
                    <a:bodyPr/>
                    <a:lstStyle/>
                    <a:p>
                      <a:pPr>
                        <a:lnSpc>
                          <a:spcPct val="115000"/>
                        </a:lnSpc>
                        <a:spcAft>
                          <a:spcPts val="0"/>
                        </a:spcAft>
                      </a:pPr>
                      <a:r>
                        <a:rPr lang="cs-CZ" sz="1400" dirty="0" smtClean="0">
                          <a:solidFill>
                            <a:schemeClr val="tx1"/>
                          </a:solidFill>
                          <a:effectLst/>
                          <a:latin typeface="Times New Roman" pitchFamily="18" charset="0"/>
                          <a:ea typeface="Calibri"/>
                          <a:cs typeface="Times New Roman" pitchFamily="18" charset="0"/>
                        </a:rPr>
                        <a:t>Přílohy</a:t>
                      </a:r>
                      <a:r>
                        <a:rPr lang="cs-CZ" sz="1400" baseline="0" dirty="0" smtClean="0">
                          <a:solidFill>
                            <a:schemeClr val="tx1"/>
                          </a:solidFill>
                          <a:effectLst/>
                          <a:latin typeface="Times New Roman" pitchFamily="18" charset="0"/>
                          <a:ea typeface="Calibri"/>
                          <a:cs typeface="Times New Roman" pitchFamily="18" charset="0"/>
                        </a:rPr>
                        <a:t> </a:t>
                      </a:r>
                      <a:endParaRPr lang="cs-CZ" sz="1400" dirty="0">
                        <a:solidFill>
                          <a:schemeClr val="tx1"/>
                        </a:solidFill>
                        <a:effectLst/>
                        <a:latin typeface="Times New Roman" pitchFamily="18" charset="0"/>
                        <a:ea typeface="Calibri"/>
                        <a:cs typeface="Times New Roman" pitchFamily="18" charset="0"/>
                      </a:endParaRPr>
                    </a:p>
                  </a:txBody>
                  <a:tcPr marL="8466" marR="8466" marT="8466" marB="8466" anchor="ctr"/>
                </a:tc>
                <a:tc>
                  <a:txBody>
                    <a:bodyPr/>
                    <a:lstStyle/>
                    <a:p>
                      <a:pPr>
                        <a:lnSpc>
                          <a:spcPct val="115000"/>
                        </a:lnSpc>
                        <a:spcAft>
                          <a:spcPts val="0"/>
                        </a:spcAft>
                      </a:pPr>
                      <a:r>
                        <a:rPr lang="cs-CZ" sz="1400" dirty="0" smtClean="0">
                          <a:effectLst/>
                          <a:latin typeface="Times New Roman" pitchFamily="18" charset="0"/>
                          <a:ea typeface="Calibri"/>
                          <a:cs typeface="Times New Roman" pitchFamily="18" charset="0"/>
                        </a:rPr>
                        <a:t>Pracovní list v MS Word</a:t>
                      </a:r>
                      <a:endParaRPr lang="cs-CZ" sz="1400" dirty="0">
                        <a:effectLst/>
                        <a:latin typeface="Times New Roman" pitchFamily="18" charset="0"/>
                        <a:ea typeface="Calibri"/>
                        <a:cs typeface="Times New Roman" pitchFamily="18" charset="0"/>
                      </a:endParaRPr>
                    </a:p>
                  </a:txBody>
                  <a:tcPr marL="8466" marR="8466" marT="8466" marB="8466" anchor="ctr"/>
                </a:tc>
              </a:tr>
            </a:tbl>
          </a:graphicData>
        </a:graphic>
      </p:graphicFrame>
      <p:sp>
        <p:nvSpPr>
          <p:cNvPr id="3" name="TextovéPole 2"/>
          <p:cNvSpPr txBox="1"/>
          <p:nvPr/>
        </p:nvSpPr>
        <p:spPr>
          <a:xfrm>
            <a:off x="518161" y="478331"/>
            <a:ext cx="8280920" cy="369332"/>
          </a:xfrm>
          <a:prstGeom prst="rect">
            <a:avLst/>
          </a:prstGeom>
          <a:noFill/>
        </p:spPr>
        <p:txBody>
          <a:bodyPr wrap="square" rtlCol="0">
            <a:spAutoFit/>
          </a:bodyPr>
          <a:lstStyle/>
          <a:p>
            <a:r>
              <a:rPr lang="cs-CZ" dirty="0">
                <a:latin typeface="Times New Roman" pitchFamily="18" charset="0"/>
                <a:cs typeface="Times New Roman" pitchFamily="18" charset="0"/>
              </a:rPr>
              <a:t>Identifikátor materiálu: III/2 Inovace a zkvalitnění výuky </a:t>
            </a:r>
            <a:r>
              <a:rPr lang="cs-CZ" dirty="0" smtClean="0">
                <a:latin typeface="Times New Roman" pitchFamily="18" charset="0"/>
                <a:cs typeface="Times New Roman" pitchFamily="18" charset="0"/>
              </a:rPr>
              <a:t>prostřednictvím ICT</a:t>
            </a:r>
            <a:r>
              <a:rPr lang="cs-CZ" dirty="0">
                <a:latin typeface="Times New Roman" pitchFamily="18" charset="0"/>
                <a:cs typeface="Times New Roman" pitchFamily="18" charset="0"/>
              </a:rPr>
              <a:t>, </a:t>
            </a:r>
            <a:r>
              <a:rPr lang="cs-CZ" dirty="0" smtClean="0">
                <a:latin typeface="Times New Roman" pitchFamily="18" charset="0"/>
                <a:cs typeface="Times New Roman" pitchFamily="18" charset="0"/>
              </a:rPr>
              <a:t>01</a:t>
            </a:r>
            <a:endParaRPr lang="cs-CZ" dirty="0">
              <a:latin typeface="Times New Roman" pitchFamily="18" charset="0"/>
              <a:cs typeface="Times New Roman" pitchFamily="18" charset="0"/>
            </a:endParaRPr>
          </a:p>
        </p:txBody>
      </p:sp>
    </p:spTree>
    <p:extLst>
      <p:ext uri="{BB962C8B-B14F-4D97-AF65-F5344CB8AC3E}">
        <p14:creationId xmlns:p14="http://schemas.microsoft.com/office/powerpoint/2010/main" val="253279081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188640"/>
            <a:ext cx="8229600" cy="6336704"/>
          </a:xfrm>
          <a:solidFill>
            <a:srgbClr val="FFC000"/>
          </a:solidFill>
          <a:effectLst>
            <a:glow rad="228600">
              <a:schemeClr val="accent5">
                <a:satMod val="175000"/>
                <a:alpha val="40000"/>
              </a:schemeClr>
            </a:glow>
          </a:effectLst>
          <a:scene3d>
            <a:camera prst="orthographicFront"/>
            <a:lightRig rig="threePt" dir="t"/>
          </a:scene3d>
          <a:sp3d>
            <a:bevelT prst="relaxedInset"/>
          </a:sp3d>
        </p:spPr>
        <p:txBody>
          <a:bodyPr>
            <a:noAutofit/>
          </a:bodyPr>
          <a:lstStyle/>
          <a:p>
            <a:r>
              <a:rPr lang="cs-CZ" sz="8800" b="1" dirty="0" smtClean="0">
                <a:effectLst>
                  <a:outerShdw blurRad="38100" dist="38100" dir="2700000" algn="tl">
                    <a:srgbClr val="000000">
                      <a:alpha val="43137"/>
                    </a:srgbClr>
                  </a:outerShdw>
                </a:effectLst>
              </a:rPr>
              <a:t>Měření času</a:t>
            </a:r>
            <a:endParaRPr lang="cs-CZ" sz="8800" b="1" dirty="0">
              <a:effectLst>
                <a:outerShdw blurRad="38100" dist="38100" dir="2700000" algn="tl">
                  <a:srgbClr val="000000">
                    <a:alpha val="43137"/>
                  </a:srgbClr>
                </a:outerShdw>
              </a:effectLs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5">
                <a:satMod val="175000"/>
                <a:alpha val="40000"/>
              </a:schemeClr>
            </a:glow>
          </a:effectLst>
        </p:spPr>
        <p:txBody>
          <a:bodyPr>
            <a:noAutofit/>
          </a:bodyPr>
          <a:lstStyle/>
          <a:p>
            <a:pPr algn="ctr"/>
            <a:r>
              <a:rPr lang="cs-CZ" sz="4000" dirty="0" smtClean="0"/>
              <a:t>Čas</a:t>
            </a:r>
            <a:endParaRPr lang="cs-CZ" sz="4000" dirty="0"/>
          </a:p>
        </p:txBody>
      </p:sp>
      <p:sp>
        <p:nvSpPr>
          <p:cNvPr id="3" name="Zástupný symbol pro obsah 2"/>
          <p:cNvSpPr>
            <a:spLocks noGrp="1"/>
          </p:cNvSpPr>
          <p:nvPr>
            <p:ph idx="1"/>
          </p:nvPr>
        </p:nvSpPr>
        <p:spPr>
          <a:solidFill>
            <a:srgbClr val="FFC000"/>
          </a:solidFill>
          <a:effectLst>
            <a:glow rad="228600">
              <a:schemeClr val="accent5">
                <a:satMod val="175000"/>
                <a:alpha val="40000"/>
              </a:schemeClr>
            </a:glow>
          </a:effectLst>
        </p:spPr>
        <p:txBody>
          <a:bodyPr/>
          <a:lstStyle/>
          <a:p>
            <a:endParaRPr lang="cs-CZ" dirty="0" smtClean="0"/>
          </a:p>
          <a:p>
            <a:r>
              <a:rPr lang="cs-CZ" sz="4400" dirty="0" smtClean="0"/>
              <a:t>Čas nejčastěji měříme hodinami.</a:t>
            </a:r>
          </a:p>
          <a:p>
            <a:pPr>
              <a:buNone/>
            </a:pPr>
            <a:endParaRPr lang="cs-CZ" dirty="0" smtClean="0"/>
          </a:p>
        </p:txBody>
      </p:sp>
      <p:sp>
        <p:nvSpPr>
          <p:cNvPr id="4" name="Zástupný symbol pro text 3"/>
          <p:cNvSpPr>
            <a:spLocks noGrp="1"/>
          </p:cNvSpPr>
          <p:nvPr>
            <p:ph type="body" sz="half" idx="2"/>
          </p:nvPr>
        </p:nvSpPr>
        <p:spPr>
          <a:effectLst>
            <a:glow rad="228600">
              <a:schemeClr val="accent5">
                <a:satMod val="175000"/>
                <a:alpha val="40000"/>
              </a:schemeClr>
            </a:glow>
          </a:effectLst>
        </p:spPr>
        <p:txBody>
          <a:bodyPr/>
          <a:lstStyle/>
          <a:p>
            <a:endParaRPr lang="cs-CZ" dirty="0" smtClean="0"/>
          </a:p>
          <a:p>
            <a:endParaRPr lang="cs-CZ" dirty="0"/>
          </a:p>
        </p:txBody>
      </p:sp>
      <p:pic>
        <p:nvPicPr>
          <p:cNvPr id="1026" name="Picture 2" descr="C:\Temp\Dočasné soubory Internetu\Content.IE5\OU1G3C6J\MP900149124[1].jpg"/>
          <p:cNvPicPr>
            <a:picLocks noChangeAspect="1" noChangeArrowheads="1"/>
          </p:cNvPicPr>
          <p:nvPr/>
        </p:nvPicPr>
        <p:blipFill>
          <a:blip r:embed="rId2" cstate="print"/>
          <a:srcRect/>
          <a:stretch>
            <a:fillRect/>
          </a:stretch>
        </p:blipFill>
        <p:spPr bwMode="auto">
          <a:xfrm>
            <a:off x="395536" y="1628800"/>
            <a:ext cx="2972250" cy="4464496"/>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5">
                <a:satMod val="175000"/>
                <a:alpha val="40000"/>
              </a:schemeClr>
            </a:glow>
          </a:effectLst>
        </p:spPr>
        <p:txBody>
          <a:bodyPr/>
          <a:lstStyle/>
          <a:p>
            <a:r>
              <a:rPr lang="cs-CZ" b="1" dirty="0" smtClean="0"/>
              <a:t>Přes_</a:t>
            </a:r>
            <a:r>
              <a:rPr lang="cs-CZ" b="1" dirty="0" err="1" smtClean="0"/>
              <a:t>pací</a:t>
            </a:r>
            <a:r>
              <a:rPr lang="cs-CZ" b="1" dirty="0" smtClean="0"/>
              <a:t> hodiny</a:t>
            </a:r>
            <a:endParaRPr lang="cs-CZ" b="1" dirty="0"/>
          </a:p>
        </p:txBody>
      </p:sp>
      <p:sp>
        <p:nvSpPr>
          <p:cNvPr id="3" name="Zástupný symbol pro obsah 2"/>
          <p:cNvSpPr>
            <a:spLocks noGrp="1"/>
          </p:cNvSpPr>
          <p:nvPr>
            <p:ph idx="1"/>
          </p:nvPr>
        </p:nvSpPr>
        <p:spPr>
          <a:xfrm>
            <a:off x="467544" y="1556792"/>
            <a:ext cx="8229600" cy="4525963"/>
          </a:xfrm>
          <a:solidFill>
            <a:srgbClr val="FFC000"/>
          </a:solidFill>
          <a:effectLst>
            <a:glow rad="228600">
              <a:schemeClr val="accent5">
                <a:satMod val="175000"/>
                <a:alpha val="40000"/>
              </a:schemeClr>
            </a:glow>
          </a:effectLst>
        </p:spPr>
        <p:txBody>
          <a:bodyPr>
            <a:normAutofit/>
          </a:bodyPr>
          <a:lstStyle/>
          <a:p>
            <a:r>
              <a:rPr lang="cs-CZ" sz="1600" dirty="0" smtClean="0"/>
              <a:t>Přes_</a:t>
            </a:r>
            <a:r>
              <a:rPr lang="cs-CZ" sz="1600" dirty="0" err="1" smtClean="0"/>
              <a:t>pací</a:t>
            </a:r>
            <a:r>
              <a:rPr lang="cs-CZ" sz="1600" dirty="0" smtClean="0"/>
              <a:t> hodiny</a:t>
            </a:r>
            <a:endParaRPr lang="cs-CZ" sz="1600" dirty="0"/>
          </a:p>
        </p:txBody>
      </p:sp>
      <p:sp>
        <p:nvSpPr>
          <p:cNvPr id="5" name="Slunce 4"/>
          <p:cNvSpPr/>
          <p:nvPr/>
        </p:nvSpPr>
        <p:spPr>
          <a:xfrm>
            <a:off x="6444208" y="1700808"/>
            <a:ext cx="2088232" cy="1872208"/>
          </a:xfrm>
          <a:prstGeom prst="sun">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solidFill>
                  <a:schemeClr val="tx1"/>
                </a:solidFill>
              </a:rPr>
              <a:t>Klikni na mě!</a:t>
            </a:r>
            <a:endParaRPr lang="cs-CZ" dirty="0">
              <a:solidFill>
                <a:schemeClr val="tx1"/>
              </a:solidFill>
            </a:endParaRPr>
          </a:p>
        </p:txBody>
      </p:sp>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1026" name="Picture 2" descr="C:\Temp\Dočasné soubory Internetu\Content.IE5\44BTR92M\MP900403204[1].jpg"/>
          <p:cNvPicPr>
            <a:picLocks noChangeAspect="1" noChangeArrowheads="1"/>
          </p:cNvPicPr>
          <p:nvPr/>
        </p:nvPicPr>
        <p:blipFill>
          <a:blip r:embed="rId3" cstate="print"/>
          <a:srcRect/>
          <a:stretch>
            <a:fillRect/>
          </a:stretch>
        </p:blipFill>
        <p:spPr bwMode="auto">
          <a:xfrm>
            <a:off x="3563888" y="2420888"/>
            <a:ext cx="2376264" cy="356265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heel(4)">
                                      <p:cBhvr>
                                        <p:cTn id="7" dur="2000"/>
                                        <p:tgtEl>
                                          <p:spTgt spid="1026"/>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5">
                <a:satMod val="175000"/>
                <a:alpha val="40000"/>
              </a:schemeClr>
            </a:glow>
          </a:effectLst>
        </p:spPr>
        <p:txBody>
          <a:bodyPr/>
          <a:lstStyle/>
          <a:p>
            <a:r>
              <a:rPr lang="cs-CZ" b="1" dirty="0" smtClean="0"/>
              <a:t>D_ g_ </a:t>
            </a:r>
            <a:r>
              <a:rPr lang="cs-CZ" b="1" dirty="0" err="1" smtClean="0"/>
              <a:t>tální</a:t>
            </a:r>
            <a:r>
              <a:rPr lang="cs-CZ" b="1" dirty="0" smtClean="0"/>
              <a:t> hodiny</a:t>
            </a:r>
            <a:endParaRPr lang="cs-CZ" b="1" dirty="0"/>
          </a:p>
        </p:txBody>
      </p:sp>
      <p:sp>
        <p:nvSpPr>
          <p:cNvPr id="3" name="Zástupný symbol pro obsah 2"/>
          <p:cNvSpPr>
            <a:spLocks noGrp="1"/>
          </p:cNvSpPr>
          <p:nvPr>
            <p:ph idx="1"/>
          </p:nvPr>
        </p:nvSpPr>
        <p:spPr>
          <a:xfrm>
            <a:off x="467544" y="1556792"/>
            <a:ext cx="8229600" cy="4525963"/>
          </a:xfrm>
          <a:solidFill>
            <a:srgbClr val="FFC000"/>
          </a:solidFill>
          <a:effectLst>
            <a:glow rad="228600">
              <a:schemeClr val="accent5">
                <a:satMod val="175000"/>
                <a:alpha val="40000"/>
              </a:schemeClr>
            </a:glow>
          </a:effectLst>
        </p:spPr>
        <p:txBody>
          <a:bodyPr>
            <a:normAutofit/>
          </a:bodyPr>
          <a:lstStyle/>
          <a:p>
            <a:r>
              <a:rPr lang="cs-CZ" sz="1600" dirty="0" smtClean="0"/>
              <a:t>D_g_</a:t>
            </a:r>
            <a:r>
              <a:rPr lang="cs-CZ" sz="1600" dirty="0" err="1" smtClean="0"/>
              <a:t>tální</a:t>
            </a:r>
            <a:r>
              <a:rPr lang="cs-CZ" sz="1600" dirty="0" smtClean="0"/>
              <a:t> hodiny</a:t>
            </a:r>
            <a:endParaRPr lang="cs-CZ" sz="1600" dirty="0"/>
          </a:p>
        </p:txBody>
      </p:sp>
      <p:sp>
        <p:nvSpPr>
          <p:cNvPr id="5" name="Slunce 4"/>
          <p:cNvSpPr/>
          <p:nvPr/>
        </p:nvSpPr>
        <p:spPr>
          <a:xfrm>
            <a:off x="6444208" y="1700808"/>
            <a:ext cx="2088232" cy="1872208"/>
          </a:xfrm>
          <a:prstGeom prst="sun">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solidFill>
                  <a:schemeClr val="tx1"/>
                </a:solidFill>
              </a:rPr>
              <a:t>Klikni na mě!</a:t>
            </a:r>
            <a:endParaRPr lang="cs-CZ" dirty="0">
              <a:solidFill>
                <a:schemeClr val="tx1"/>
              </a:solidFill>
            </a:endParaRPr>
          </a:p>
        </p:txBody>
      </p:sp>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2050" name="Picture 2" descr="C:\Temp\Dočasné soubory Internetu\Content.IE5\AHIPWXPW\MC900230359[1].wmf"/>
          <p:cNvPicPr>
            <a:picLocks noChangeAspect="1" noChangeArrowheads="1"/>
          </p:cNvPicPr>
          <p:nvPr/>
        </p:nvPicPr>
        <p:blipFill>
          <a:blip r:embed="rId3" cstate="print"/>
          <a:srcRect/>
          <a:stretch>
            <a:fillRect/>
          </a:stretch>
        </p:blipFill>
        <p:spPr bwMode="auto">
          <a:xfrm>
            <a:off x="2396768" y="2276872"/>
            <a:ext cx="3162657" cy="3073003"/>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heel(4)">
                                      <p:cBhvr>
                                        <p:cTn id="7" dur="2000"/>
                                        <p:tgtEl>
                                          <p:spTgt spid="2050"/>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5">
                <a:satMod val="175000"/>
                <a:alpha val="40000"/>
              </a:schemeClr>
            </a:glow>
          </a:effectLst>
        </p:spPr>
        <p:txBody>
          <a:bodyPr/>
          <a:lstStyle/>
          <a:p>
            <a:r>
              <a:rPr lang="cs-CZ" b="1" dirty="0" smtClean="0"/>
              <a:t>Bud_k</a:t>
            </a:r>
            <a:endParaRPr lang="cs-CZ" b="1" dirty="0"/>
          </a:p>
        </p:txBody>
      </p:sp>
      <p:sp>
        <p:nvSpPr>
          <p:cNvPr id="3" name="Zástupný symbol pro obsah 2"/>
          <p:cNvSpPr>
            <a:spLocks noGrp="1"/>
          </p:cNvSpPr>
          <p:nvPr>
            <p:ph idx="1"/>
          </p:nvPr>
        </p:nvSpPr>
        <p:spPr>
          <a:xfrm>
            <a:off x="467544" y="1556792"/>
            <a:ext cx="8229600" cy="4525963"/>
          </a:xfrm>
          <a:solidFill>
            <a:srgbClr val="FFC000"/>
          </a:solidFill>
          <a:effectLst>
            <a:glow rad="228600">
              <a:schemeClr val="accent5">
                <a:satMod val="175000"/>
                <a:alpha val="40000"/>
              </a:schemeClr>
            </a:glow>
          </a:effectLst>
        </p:spPr>
        <p:txBody>
          <a:bodyPr>
            <a:normAutofit/>
          </a:bodyPr>
          <a:lstStyle/>
          <a:p>
            <a:r>
              <a:rPr lang="cs-CZ" sz="1600" dirty="0" smtClean="0"/>
              <a:t>Bud_k</a:t>
            </a:r>
            <a:endParaRPr lang="cs-CZ" sz="1600" dirty="0"/>
          </a:p>
        </p:txBody>
      </p:sp>
      <p:sp>
        <p:nvSpPr>
          <p:cNvPr id="5" name="Slunce 4"/>
          <p:cNvSpPr/>
          <p:nvPr/>
        </p:nvSpPr>
        <p:spPr>
          <a:xfrm>
            <a:off x="6444208" y="1700808"/>
            <a:ext cx="2088232" cy="1872208"/>
          </a:xfrm>
          <a:prstGeom prst="sun">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solidFill>
                  <a:schemeClr val="tx1"/>
                </a:solidFill>
              </a:rPr>
              <a:t>Klikni na mě!</a:t>
            </a:r>
            <a:endParaRPr lang="cs-CZ" dirty="0">
              <a:solidFill>
                <a:schemeClr val="tx1"/>
              </a:solidFill>
            </a:endParaRPr>
          </a:p>
        </p:txBody>
      </p:sp>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3074" name="Picture 2" descr="C:\Temp\Dočasné soubory Internetu\Content.IE5\44BTR92M\MP900315498[1].jpg"/>
          <p:cNvPicPr>
            <a:picLocks noChangeAspect="1" noChangeArrowheads="1"/>
          </p:cNvPicPr>
          <p:nvPr/>
        </p:nvPicPr>
        <p:blipFill>
          <a:blip r:embed="rId3" cstate="print"/>
          <a:srcRect/>
          <a:stretch>
            <a:fillRect/>
          </a:stretch>
        </p:blipFill>
        <p:spPr bwMode="auto">
          <a:xfrm>
            <a:off x="2051720" y="2132856"/>
            <a:ext cx="4377680" cy="3151930"/>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heel(4)">
                                      <p:cBhvr>
                                        <p:cTn id="7" dur="2000"/>
                                        <p:tgtEl>
                                          <p:spTgt spid="3074"/>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solidFill>
            <a:srgbClr val="FFC000"/>
          </a:solidFill>
          <a:effectLst>
            <a:glow rad="228600">
              <a:schemeClr val="accent5">
                <a:satMod val="175000"/>
                <a:alpha val="40000"/>
              </a:schemeClr>
            </a:glow>
          </a:effectLst>
        </p:spPr>
        <p:txBody>
          <a:bodyPr/>
          <a:lstStyle/>
          <a:p>
            <a:r>
              <a:rPr lang="cs-CZ" b="1" dirty="0" err="1" smtClean="0"/>
              <a:t>Stopk</a:t>
            </a:r>
            <a:r>
              <a:rPr lang="cs-CZ" b="1" dirty="0" smtClean="0"/>
              <a:t>_</a:t>
            </a:r>
            <a:endParaRPr lang="cs-CZ" b="1" dirty="0"/>
          </a:p>
        </p:txBody>
      </p:sp>
      <p:sp>
        <p:nvSpPr>
          <p:cNvPr id="3" name="Zástupný symbol pro obsah 2"/>
          <p:cNvSpPr>
            <a:spLocks noGrp="1"/>
          </p:cNvSpPr>
          <p:nvPr>
            <p:ph idx="1"/>
          </p:nvPr>
        </p:nvSpPr>
        <p:spPr>
          <a:xfrm>
            <a:off x="467544" y="1556792"/>
            <a:ext cx="8229600" cy="4525963"/>
          </a:xfrm>
          <a:solidFill>
            <a:srgbClr val="FFC000"/>
          </a:solidFill>
          <a:effectLst>
            <a:glow rad="228600">
              <a:schemeClr val="accent5">
                <a:satMod val="175000"/>
                <a:alpha val="40000"/>
              </a:schemeClr>
            </a:glow>
          </a:effectLst>
        </p:spPr>
        <p:txBody>
          <a:bodyPr>
            <a:normAutofit/>
          </a:bodyPr>
          <a:lstStyle/>
          <a:p>
            <a:r>
              <a:rPr lang="cs-CZ" sz="1600" dirty="0" err="1" smtClean="0"/>
              <a:t>Stopk</a:t>
            </a:r>
            <a:r>
              <a:rPr lang="cs-CZ" sz="1600" dirty="0" smtClean="0"/>
              <a:t>_</a:t>
            </a:r>
            <a:endParaRPr lang="cs-CZ" sz="1600" dirty="0"/>
          </a:p>
        </p:txBody>
      </p:sp>
      <p:sp>
        <p:nvSpPr>
          <p:cNvPr id="5" name="Slunce 4"/>
          <p:cNvSpPr/>
          <p:nvPr/>
        </p:nvSpPr>
        <p:spPr>
          <a:xfrm>
            <a:off x="6444208" y="1700808"/>
            <a:ext cx="2088232" cy="1872208"/>
          </a:xfrm>
          <a:prstGeom prst="sun">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cs-CZ" dirty="0" smtClean="0">
                <a:solidFill>
                  <a:schemeClr val="tx1"/>
                </a:solidFill>
              </a:rPr>
              <a:t>Klikni na mě!</a:t>
            </a:r>
            <a:endParaRPr lang="cs-CZ" dirty="0">
              <a:solidFill>
                <a:schemeClr val="tx1"/>
              </a:solidFill>
            </a:endParaRPr>
          </a:p>
        </p:txBody>
      </p:sp>
      <p:sp>
        <p:nvSpPr>
          <p:cNvPr id="6" name="Šipka doleva 5"/>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pic>
        <p:nvPicPr>
          <p:cNvPr id="4100" name="Picture 4" descr="C:\Temp\Dočasné soubory Internetu\Content.IE5\DHQMYV7H\MP900387352[1].jpg"/>
          <p:cNvPicPr>
            <a:picLocks noChangeAspect="1" noChangeArrowheads="1"/>
          </p:cNvPicPr>
          <p:nvPr/>
        </p:nvPicPr>
        <p:blipFill>
          <a:blip r:embed="rId3" cstate="print"/>
          <a:srcRect/>
          <a:stretch>
            <a:fillRect/>
          </a:stretch>
        </p:blipFill>
        <p:spPr bwMode="auto">
          <a:xfrm>
            <a:off x="3203848" y="1916832"/>
            <a:ext cx="2744704" cy="3847716"/>
          </a:xfrm>
          <a:prstGeom prst="rect">
            <a:avLst/>
          </a:prstGeom>
          <a:noFill/>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4100"/>
                                        </p:tgtEl>
                                        <p:attrNameLst>
                                          <p:attrName>style.visibility</p:attrName>
                                        </p:attrNameLst>
                                      </p:cBhvr>
                                      <p:to>
                                        <p:strVal val="visible"/>
                                      </p:to>
                                    </p:set>
                                    <p:animEffect transition="in" filter="wheel(4)">
                                      <p:cBhvr>
                                        <p:cTn id="7" dur="2000"/>
                                        <p:tgtEl>
                                          <p:spTgt spid="4100"/>
                                        </p:tgtEl>
                                      </p:cBhvr>
                                    </p:animEffect>
                                  </p:childTnLst>
                                  <p:subTnLst>
                                    <p:audio>
                                      <p:cMediaNode>
                                        <p:cTn display="0" masterRel="sameClick">
                                          <p:stCondLst>
                                            <p:cond evt="begin" delay="0">
                                              <p:tn val="5"/>
                                            </p:cond>
                                          </p:stCondLst>
                                          <p:endCondLst>
                                            <p:cond evt="onStopAudio" delay="0">
                                              <p:tgtEl>
                                                <p:sldTgt/>
                                              </p:tgtEl>
                                            </p:cond>
                                          </p:endCondLst>
                                        </p:cTn>
                                        <p:tgtEl>
                                          <p:sndTgt r:embed="rId2" name="chimes.wav"/>
                                        </p:tgtEl>
                                      </p:cMediaNode>
                                    </p:audio>
                                  </p:subTnLst>
                                </p:cTn>
                              </p:par>
                            </p:childTnLst>
                          </p:cTn>
                        </p:par>
                      </p:childTnLst>
                    </p:cTn>
                  </p:par>
                </p:childTnLst>
              </p:cTn>
              <p:nextCondLst>
                <p:cond evt="onClick" delay="0">
                  <p:tgtEl>
                    <p:spTgt spid="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 rok = 365 dnů</a:t>
            </a:r>
          </a:p>
          <a:p>
            <a:pPr algn="ctr"/>
            <a:endParaRPr lang="cs-CZ" sz="4000" b="1" dirty="0" smtClean="0"/>
          </a:p>
          <a:p>
            <a:pPr algn="ctr"/>
            <a:endParaRPr lang="cs-CZ" sz="4000" b="1" dirty="0" smtClean="0"/>
          </a:p>
          <a:p>
            <a:pPr algn="ctr"/>
            <a:endParaRPr lang="cs-CZ" sz="3200" b="1" dirty="0" smtClean="0"/>
          </a:p>
          <a:p>
            <a:pPr algn="ctr"/>
            <a:endParaRPr lang="cs-CZ" sz="3200" b="1" dirty="0" smtClean="0"/>
          </a:p>
        </p:txBody>
      </p:sp>
      <p:sp>
        <p:nvSpPr>
          <p:cNvPr id="6" name="Elipsa 5"/>
          <p:cNvSpPr/>
          <p:nvPr/>
        </p:nvSpPr>
        <p:spPr>
          <a:xfrm>
            <a:off x="1187624" y="980728"/>
            <a:ext cx="2160240" cy="1130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ROK</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0" fill="hold"/>
                                        <p:tgtEl>
                                          <p:spTgt spid="3"/>
                                        </p:tgtEl>
                                        <p:attrNameLst>
                                          <p:attrName>ppt_x</p:attrName>
                                        </p:attrNameLst>
                                      </p:cBhvr>
                                      <p:tavLst>
                                        <p:tav tm="0">
                                          <p:val>
                                            <p:strVal val="#ppt_x"/>
                                          </p:val>
                                        </p:tav>
                                        <p:tav tm="100000">
                                          <p:val>
                                            <p:strVal val="#ppt_x"/>
                                          </p:val>
                                        </p:tav>
                                      </p:tavLst>
                                    </p:anim>
                                    <p:anim calcmode="lin" valueType="num">
                                      <p:cBhvr additive="base">
                                        <p:cTn id="8" dur="50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6"/>
                  </p:tgtEl>
                </p:cond>
              </p:nextCondLst>
            </p:seq>
          </p:childTnLst>
        </p:cTn>
      </p:par>
    </p:tnLst>
    <p:bldLst>
      <p:bldP spid="3"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 rok = 12 měsíců</a:t>
            </a:r>
          </a:p>
          <a:p>
            <a:pPr algn="ctr"/>
            <a:endParaRPr lang="cs-CZ" sz="4000" b="1" dirty="0" smtClean="0"/>
          </a:p>
          <a:p>
            <a:pPr algn="ctr"/>
            <a:endParaRPr lang="cs-CZ" sz="4000" b="1" dirty="0" smtClean="0"/>
          </a:p>
          <a:p>
            <a:pPr algn="ctr"/>
            <a:endParaRPr lang="cs-CZ" sz="3200" b="1" dirty="0" smtClean="0"/>
          </a:p>
          <a:p>
            <a:pPr algn="ctr"/>
            <a:endParaRPr lang="cs-CZ" sz="3200" b="1"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 měsíc = </a:t>
            </a:r>
          </a:p>
          <a:p>
            <a:pPr algn="ctr"/>
            <a:r>
              <a:rPr lang="cs-CZ" sz="8800" b="1" dirty="0" smtClean="0"/>
              <a:t>30 nebo 31 dnů</a:t>
            </a:r>
            <a:endParaRPr lang="cs-CZ" sz="3200" b="1" dirty="0" smtClean="0"/>
          </a:p>
          <a:p>
            <a:pPr algn="ctr"/>
            <a:endParaRPr lang="cs-CZ" sz="2400" b="1" dirty="0" smtClean="0"/>
          </a:p>
          <a:p>
            <a:pPr algn="ctr"/>
            <a:endParaRPr lang="cs-CZ" sz="2400" b="1" dirty="0" smtClean="0"/>
          </a:p>
          <a:p>
            <a:pPr algn="ctr"/>
            <a:endParaRPr lang="cs-CZ" sz="3200" b="1" dirty="0" smtClean="0"/>
          </a:p>
        </p:txBody>
      </p:sp>
      <p:sp>
        <p:nvSpPr>
          <p:cNvPr id="5" name="Elipsa 4"/>
          <p:cNvSpPr/>
          <p:nvPr/>
        </p:nvSpPr>
        <p:spPr>
          <a:xfrm>
            <a:off x="1187624" y="980728"/>
            <a:ext cx="2160240" cy="1130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MĚSÍC</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0" fill="hold"/>
                                        <p:tgtEl>
                                          <p:spTgt spid="3"/>
                                        </p:tgtEl>
                                        <p:attrNameLst>
                                          <p:attrName>ppt_x</p:attrName>
                                        </p:attrNameLst>
                                      </p:cBhvr>
                                      <p:tavLst>
                                        <p:tav tm="0">
                                          <p:val>
                                            <p:strVal val="#ppt_x"/>
                                          </p:val>
                                        </p:tav>
                                        <p:tav tm="100000">
                                          <p:val>
                                            <p:strVal val="#ppt_x"/>
                                          </p:val>
                                        </p:tav>
                                      </p:tavLst>
                                    </p:anim>
                                    <p:anim calcmode="lin" valueType="num">
                                      <p:cBhvr additive="base">
                                        <p:cTn id="8" dur="50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 den= 24 hodin</a:t>
            </a:r>
          </a:p>
          <a:p>
            <a:pPr algn="ctr"/>
            <a:endParaRPr lang="cs-CZ" sz="4000" b="1" dirty="0" smtClean="0"/>
          </a:p>
          <a:p>
            <a:pPr algn="ctr"/>
            <a:endParaRPr lang="cs-CZ" sz="4000" b="1" dirty="0" smtClean="0"/>
          </a:p>
          <a:p>
            <a:pPr algn="ctr"/>
            <a:endParaRPr lang="cs-CZ" sz="3200" b="1" dirty="0" smtClean="0"/>
          </a:p>
          <a:p>
            <a:pPr algn="ctr"/>
            <a:endParaRPr lang="cs-CZ" sz="3200" b="1" dirty="0" smtClean="0"/>
          </a:p>
        </p:txBody>
      </p:sp>
      <p:sp>
        <p:nvSpPr>
          <p:cNvPr id="5" name="Elipsa 4"/>
          <p:cNvSpPr/>
          <p:nvPr/>
        </p:nvSpPr>
        <p:spPr>
          <a:xfrm>
            <a:off x="1187624" y="980728"/>
            <a:ext cx="2160240" cy="1130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DEN</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0" fill="hold"/>
                                        <p:tgtEl>
                                          <p:spTgt spid="3"/>
                                        </p:tgtEl>
                                        <p:attrNameLst>
                                          <p:attrName>ppt_x</p:attrName>
                                        </p:attrNameLst>
                                      </p:cBhvr>
                                      <p:tavLst>
                                        <p:tav tm="0">
                                          <p:val>
                                            <p:strVal val="0-#ppt_w/2"/>
                                          </p:val>
                                        </p:tav>
                                        <p:tav tm="100000">
                                          <p:val>
                                            <p:strVal val="#ppt_x"/>
                                          </p:val>
                                        </p:tav>
                                      </p:tavLst>
                                    </p:anim>
                                    <p:anim calcmode="lin" valueType="num">
                                      <p:cBhvr additive="base">
                                        <p:cTn id="8" dur="50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1h= 60min</a:t>
            </a:r>
          </a:p>
          <a:p>
            <a:pPr algn="ctr"/>
            <a:endParaRPr lang="cs-CZ" sz="4000" b="1" dirty="0" smtClean="0"/>
          </a:p>
          <a:p>
            <a:pPr algn="ctr"/>
            <a:endParaRPr lang="cs-CZ" sz="4000" b="1" dirty="0" smtClean="0"/>
          </a:p>
          <a:p>
            <a:pPr algn="ctr"/>
            <a:endParaRPr lang="cs-CZ" sz="3200" b="1" dirty="0" smtClean="0"/>
          </a:p>
          <a:p>
            <a:pPr algn="ctr"/>
            <a:endParaRPr lang="cs-CZ" sz="3200" b="1" dirty="0" smtClean="0"/>
          </a:p>
        </p:txBody>
      </p:sp>
      <p:sp>
        <p:nvSpPr>
          <p:cNvPr id="5" name="Elipsa 4"/>
          <p:cNvSpPr/>
          <p:nvPr/>
        </p:nvSpPr>
        <p:spPr>
          <a:xfrm>
            <a:off x="1187624" y="980728"/>
            <a:ext cx="2160240" cy="1130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HODINA</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9"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0" fill="hold"/>
                                        <p:tgtEl>
                                          <p:spTgt spid="3"/>
                                        </p:tgtEl>
                                        <p:attrNameLst>
                                          <p:attrName>ppt_x</p:attrName>
                                        </p:attrNameLst>
                                      </p:cBhvr>
                                      <p:tavLst>
                                        <p:tav tm="0">
                                          <p:val>
                                            <p:strVal val="0-#ppt_w/2"/>
                                          </p:val>
                                        </p:tav>
                                        <p:tav tm="100000">
                                          <p:val>
                                            <p:strVal val="#ppt_x"/>
                                          </p:val>
                                        </p:tav>
                                      </p:tavLst>
                                    </p:anim>
                                    <p:anim calcmode="lin" valueType="num">
                                      <p:cBhvr additive="base">
                                        <p:cTn id="8" dur="50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94083" y="620688"/>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endParaRPr lang="cs-CZ" sz="2400" dirty="0" smtClean="0"/>
          </a:p>
          <a:p>
            <a:endParaRPr lang="cs-CZ" sz="2400" dirty="0" smtClean="0"/>
          </a:p>
          <a:p>
            <a:endParaRPr lang="cs-CZ" sz="2400" dirty="0" smtClean="0"/>
          </a:p>
          <a:p>
            <a:endParaRPr lang="cs-CZ" sz="2400" dirty="0" smtClean="0"/>
          </a:p>
          <a:p>
            <a:endParaRPr lang="cs-CZ" sz="2400" dirty="0" smtClean="0"/>
          </a:p>
          <a:p>
            <a:pPr algn="ctr"/>
            <a:r>
              <a:rPr lang="cs-CZ" sz="8800" b="1" dirty="0" smtClean="0"/>
              <a:t>1min= 60s</a:t>
            </a:r>
          </a:p>
          <a:p>
            <a:pPr algn="ctr"/>
            <a:endParaRPr lang="cs-CZ" sz="4000" b="1" dirty="0" smtClean="0"/>
          </a:p>
          <a:p>
            <a:pPr algn="ctr"/>
            <a:endParaRPr lang="cs-CZ" sz="4000" b="1" dirty="0" smtClean="0"/>
          </a:p>
          <a:p>
            <a:pPr algn="ctr"/>
            <a:endParaRPr lang="cs-CZ" sz="3200" b="1" dirty="0" smtClean="0"/>
          </a:p>
          <a:p>
            <a:pPr algn="ctr"/>
            <a:endParaRPr lang="cs-CZ" sz="3200" b="1" dirty="0" smtClean="0"/>
          </a:p>
        </p:txBody>
      </p:sp>
      <p:sp>
        <p:nvSpPr>
          <p:cNvPr id="5" name="Elipsa 4"/>
          <p:cNvSpPr/>
          <p:nvPr/>
        </p:nvSpPr>
        <p:spPr>
          <a:xfrm>
            <a:off x="1187624" y="980728"/>
            <a:ext cx="2160240" cy="113042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dirty="0" smtClean="0"/>
              <a:t>MINUTA</a:t>
            </a:r>
            <a:endParaRPr lang="cs-CZ" dirty="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0" fill="hold"/>
                                        <p:tgtEl>
                                          <p:spTgt spid="3"/>
                                        </p:tgtEl>
                                        <p:attrNameLst>
                                          <p:attrName>ppt_x</p:attrName>
                                        </p:attrNameLst>
                                      </p:cBhvr>
                                      <p:tavLst>
                                        <p:tav tm="0">
                                          <p:val>
                                            <p:strVal val="1+#ppt_w/2"/>
                                          </p:val>
                                        </p:tav>
                                        <p:tav tm="100000">
                                          <p:val>
                                            <p:strVal val="#ppt_x"/>
                                          </p:val>
                                        </p:tav>
                                      </p:tavLst>
                                    </p:anim>
                                    <p:anim calcmode="lin" valueType="num">
                                      <p:cBhvr additive="base">
                                        <p:cTn id="8" dur="500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51520" y="620688"/>
            <a:ext cx="8568952" cy="5755422"/>
          </a:xfrm>
          <a:prstGeom prst="rect">
            <a:avLst/>
          </a:prstGeom>
          <a:solidFill>
            <a:srgbClr val="FFC000"/>
          </a:solidFill>
          <a:effectLst>
            <a:glow rad="228600">
              <a:schemeClr val="accent5">
                <a:satMod val="175000"/>
                <a:alpha val="40000"/>
              </a:schemeClr>
            </a:glow>
          </a:effectLst>
        </p:spPr>
        <p:txBody>
          <a:bodyPr wrap="square" rtlCol="0">
            <a:spAutoFit/>
          </a:bodyPr>
          <a:lstStyle/>
          <a:p>
            <a:r>
              <a:rPr lang="cs-CZ" sz="2400" dirty="0" smtClean="0"/>
              <a:t>Převeď jednotky.</a:t>
            </a:r>
          </a:p>
          <a:p>
            <a:r>
              <a:rPr lang="cs-CZ" sz="2400" dirty="0" smtClean="0"/>
              <a:t>K práci použij skryté pero:</a:t>
            </a:r>
          </a:p>
          <a:p>
            <a:endParaRPr lang="cs-CZ" sz="2400" dirty="0" smtClean="0"/>
          </a:p>
          <a:p>
            <a:r>
              <a:rPr lang="cs-CZ" sz="4400" dirty="0" smtClean="0"/>
              <a:t>2 min = ____ s</a:t>
            </a:r>
          </a:p>
          <a:p>
            <a:r>
              <a:rPr lang="cs-CZ" sz="4400" dirty="0" smtClean="0"/>
              <a:t>6 min = ____ s</a:t>
            </a:r>
          </a:p>
          <a:p>
            <a:r>
              <a:rPr lang="cs-CZ" sz="4400" dirty="0" smtClean="0"/>
              <a:t>2 dny = ____ h</a:t>
            </a:r>
          </a:p>
          <a:p>
            <a:r>
              <a:rPr lang="cs-CZ" sz="4400" dirty="0" smtClean="0"/>
              <a:t>2roky = ____ dnů</a:t>
            </a:r>
          </a:p>
          <a:p>
            <a:r>
              <a:rPr lang="cs-CZ" sz="4400" dirty="0" smtClean="0"/>
              <a:t>120 s = ____ min</a:t>
            </a:r>
          </a:p>
          <a:p>
            <a:r>
              <a:rPr lang="cs-CZ" sz="4400" dirty="0" smtClean="0"/>
              <a:t>24 měsíců = ______ roky</a:t>
            </a:r>
            <a:endParaRPr lang="cs-CZ" sz="3200" b="1" dirty="0" smtClean="0"/>
          </a:p>
          <a:p>
            <a:pPr algn="ctr"/>
            <a:endParaRPr lang="cs-CZ" sz="3200" b="1" dirty="0" smtClean="0"/>
          </a:p>
        </p:txBody>
      </p:sp>
      <p:sp>
        <p:nvSpPr>
          <p:cNvPr id="5" name="Šipka doleva 4"/>
          <p:cNvSpPr/>
          <p:nvPr/>
        </p:nvSpPr>
        <p:spPr>
          <a:xfrm>
            <a:off x="1619672" y="6237312"/>
            <a:ext cx="2232248" cy="620688"/>
          </a:xfrm>
          <a:prstGeom prst="lef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1600" dirty="0" smtClean="0"/>
              <a:t>Použij skryté pero!</a:t>
            </a:r>
            <a:endParaRPr lang="cs-CZ" sz="16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251520" y="692696"/>
            <a:ext cx="8568952" cy="5878532"/>
          </a:xfrm>
          <a:prstGeom prst="rect">
            <a:avLst/>
          </a:prstGeom>
          <a:solidFill>
            <a:srgbClr val="FFC000"/>
          </a:solidFill>
          <a:effectLst>
            <a:glow rad="228600">
              <a:schemeClr val="accent5">
                <a:satMod val="175000"/>
                <a:alpha val="40000"/>
              </a:schemeClr>
            </a:glow>
          </a:effectLst>
        </p:spPr>
        <p:txBody>
          <a:bodyPr wrap="square" rtlCol="0">
            <a:spAutoFit/>
          </a:bodyPr>
          <a:lstStyle/>
          <a:p>
            <a:endParaRPr lang="cs-CZ" sz="2400" dirty="0" smtClean="0"/>
          </a:p>
          <a:p>
            <a:r>
              <a:rPr lang="cs-CZ" sz="4400" b="1" dirty="0" smtClean="0"/>
              <a:t>Který měsíc má jen 28 nebo 29 dnů?</a:t>
            </a:r>
          </a:p>
          <a:p>
            <a:endParaRPr lang="cs-CZ" sz="4400" dirty="0" smtClean="0"/>
          </a:p>
          <a:p>
            <a:r>
              <a:rPr lang="cs-CZ" sz="4400" dirty="0" smtClean="0"/>
              <a:t>Je to _________________.</a:t>
            </a:r>
          </a:p>
          <a:p>
            <a:endParaRPr lang="cs-CZ" sz="4400" dirty="0" smtClean="0"/>
          </a:p>
          <a:p>
            <a:endParaRPr lang="cs-CZ" sz="2400" dirty="0" smtClean="0"/>
          </a:p>
          <a:p>
            <a:endParaRPr lang="cs-CZ" sz="2400" dirty="0" smtClean="0"/>
          </a:p>
          <a:p>
            <a:pPr algn="ctr"/>
            <a:endParaRPr lang="cs-CZ" sz="4000" b="1" dirty="0" smtClean="0"/>
          </a:p>
          <a:p>
            <a:pPr algn="ctr"/>
            <a:endParaRPr lang="cs-CZ" sz="4000" b="1" dirty="0" smtClean="0"/>
          </a:p>
          <a:p>
            <a:r>
              <a:rPr lang="cs-CZ" sz="2400" dirty="0" smtClean="0"/>
              <a:t>Obdélník se správnou odpovědí doletí po kliknutí myší do vyhrazeného prostoru.</a:t>
            </a:r>
          </a:p>
        </p:txBody>
      </p:sp>
      <p:sp>
        <p:nvSpPr>
          <p:cNvPr id="4" name="Zaoblený obdélník 3"/>
          <p:cNvSpPr/>
          <p:nvPr/>
        </p:nvSpPr>
        <p:spPr>
          <a:xfrm>
            <a:off x="827584" y="3789040"/>
            <a:ext cx="208823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leden</a:t>
            </a:r>
            <a:endParaRPr lang="cs-CZ" sz="4000" b="1" dirty="0">
              <a:solidFill>
                <a:schemeClr val="tx1"/>
              </a:solidFill>
            </a:endParaRPr>
          </a:p>
        </p:txBody>
      </p:sp>
      <p:sp>
        <p:nvSpPr>
          <p:cNvPr id="5" name="Zaoblený obdélník 4"/>
          <p:cNvSpPr/>
          <p:nvPr/>
        </p:nvSpPr>
        <p:spPr>
          <a:xfrm>
            <a:off x="3635896" y="3861048"/>
            <a:ext cx="208823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březen</a:t>
            </a:r>
            <a:endParaRPr lang="cs-CZ" sz="4000" b="1" dirty="0">
              <a:solidFill>
                <a:schemeClr val="tx1"/>
              </a:solidFill>
            </a:endParaRPr>
          </a:p>
        </p:txBody>
      </p:sp>
      <p:sp>
        <p:nvSpPr>
          <p:cNvPr id="6" name="Zaoblený obdélník 5"/>
          <p:cNvSpPr/>
          <p:nvPr/>
        </p:nvSpPr>
        <p:spPr>
          <a:xfrm>
            <a:off x="6372200" y="3861048"/>
            <a:ext cx="2088232" cy="93610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000" b="1" dirty="0" smtClean="0">
                <a:solidFill>
                  <a:schemeClr val="tx1"/>
                </a:solidFill>
              </a:rPr>
              <a:t>únor</a:t>
            </a:r>
            <a:endParaRPr lang="cs-CZ" sz="4000" b="1" dirty="0">
              <a:solidFill>
                <a:schemeClr val="tx1"/>
              </a:solidFill>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7" presetClass="exit" presetSubtype="4" fill="hold" grpId="0" nodeType="clickEffect">
                                  <p:stCondLst>
                                    <p:cond delay="0"/>
                                  </p:stCondLst>
                                  <p:childTnLst>
                                    <p:anim calcmode="lin" valueType="num">
                                      <p:cBhvr additive="base">
                                        <p:cTn id="6" dur="5000"/>
                                        <p:tgtEl>
                                          <p:spTgt spid="4"/>
                                        </p:tgtEl>
                                        <p:attrNameLst>
                                          <p:attrName>ppt_x</p:attrName>
                                        </p:attrNameLst>
                                      </p:cBhvr>
                                      <p:tavLst>
                                        <p:tav tm="0">
                                          <p:val>
                                            <p:strVal val="ppt_x"/>
                                          </p:val>
                                        </p:tav>
                                        <p:tav tm="100000">
                                          <p:val>
                                            <p:strVal val="ppt_x"/>
                                          </p:val>
                                        </p:tav>
                                      </p:tavLst>
                                    </p:anim>
                                    <p:anim calcmode="lin" valueType="num">
                                      <p:cBhvr additive="base">
                                        <p:cTn id="7" dur="5000"/>
                                        <p:tgtEl>
                                          <p:spTgt spid="4"/>
                                        </p:tgtEl>
                                        <p:attrNameLst>
                                          <p:attrName>ppt_y</p:attrName>
                                        </p:attrNameLst>
                                      </p:cBhvr>
                                      <p:tavLst>
                                        <p:tav tm="0">
                                          <p:val>
                                            <p:strVal val="ppt_y"/>
                                          </p:val>
                                        </p:tav>
                                        <p:tav tm="100000">
                                          <p:val>
                                            <p:strVal val="1+ppt_h/2"/>
                                          </p:val>
                                        </p:tav>
                                      </p:tavLst>
                                    </p:anim>
                                    <p:set>
                                      <p:cBhvr>
                                        <p:cTn id="8" dur="1" fill="hold">
                                          <p:stCondLst>
                                            <p:cond delay="49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4"/>
                  </p:tgtEl>
                </p:cond>
              </p:nextCondLst>
            </p:seq>
            <p:seq concurrent="1" nextAc="seek">
              <p:cTn id="9" restart="whenNotActive" fill="hold" evtFilter="cancelBubble" nodeType="interactiveSeq">
                <p:stCondLst>
                  <p:cond evt="onClick" delay="0">
                    <p:tgtEl>
                      <p:spTgt spid="5"/>
                    </p:tgtEl>
                  </p:cond>
                </p:stCondLst>
                <p:endSync evt="end" delay="0">
                  <p:rtn val="all"/>
                </p:endSync>
                <p:childTnLst>
                  <p:par>
                    <p:cTn id="10" fill="hold">
                      <p:stCondLst>
                        <p:cond delay="0"/>
                      </p:stCondLst>
                      <p:childTnLst>
                        <p:par>
                          <p:cTn id="11" fill="hold">
                            <p:stCondLst>
                              <p:cond delay="0"/>
                            </p:stCondLst>
                            <p:childTnLst>
                              <p:par>
                                <p:cTn id="12" presetID="7" presetClass="exit" presetSubtype="4" fill="hold" grpId="0" nodeType="clickEffect">
                                  <p:stCondLst>
                                    <p:cond delay="0"/>
                                  </p:stCondLst>
                                  <p:childTnLst>
                                    <p:anim calcmode="lin" valueType="num">
                                      <p:cBhvr additive="base">
                                        <p:cTn id="13" dur="5000"/>
                                        <p:tgtEl>
                                          <p:spTgt spid="5"/>
                                        </p:tgtEl>
                                        <p:attrNameLst>
                                          <p:attrName>ppt_x</p:attrName>
                                        </p:attrNameLst>
                                      </p:cBhvr>
                                      <p:tavLst>
                                        <p:tav tm="0">
                                          <p:val>
                                            <p:strVal val="ppt_x"/>
                                          </p:val>
                                        </p:tav>
                                        <p:tav tm="100000">
                                          <p:val>
                                            <p:strVal val="ppt_x"/>
                                          </p:val>
                                        </p:tav>
                                      </p:tavLst>
                                    </p:anim>
                                    <p:anim calcmode="lin" valueType="num">
                                      <p:cBhvr additive="base">
                                        <p:cTn id="14" dur="5000"/>
                                        <p:tgtEl>
                                          <p:spTgt spid="5"/>
                                        </p:tgtEl>
                                        <p:attrNameLst>
                                          <p:attrName>ppt_y</p:attrName>
                                        </p:attrNameLst>
                                      </p:cBhvr>
                                      <p:tavLst>
                                        <p:tav tm="0">
                                          <p:val>
                                            <p:strVal val="ppt_y"/>
                                          </p:val>
                                        </p:tav>
                                        <p:tav tm="100000">
                                          <p:val>
                                            <p:strVal val="1+ppt_h/2"/>
                                          </p:val>
                                        </p:tav>
                                      </p:tavLst>
                                    </p:anim>
                                    <p:set>
                                      <p:cBhvr>
                                        <p:cTn id="15" dur="1" fill="hold">
                                          <p:stCondLst>
                                            <p:cond delay="49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5"/>
                  </p:tgtEl>
                </p:cond>
              </p:nextCondLst>
            </p:seq>
            <p:seq concurrent="1" nextAc="seek">
              <p:cTn id="16" restart="whenNotActive" fill="hold" evtFilter="cancelBubble" nodeType="interactiveSeq">
                <p:stCondLst>
                  <p:cond evt="onClick" delay="0">
                    <p:tgtEl>
                      <p:spTgt spid="6"/>
                    </p:tgtEl>
                  </p:cond>
                </p:stCondLst>
                <p:endSync evt="end" delay="0">
                  <p:rtn val="all"/>
                </p:endSync>
                <p:childTnLst>
                  <p:par>
                    <p:cTn id="17" fill="hold">
                      <p:stCondLst>
                        <p:cond delay="0"/>
                      </p:stCondLst>
                      <p:childTnLst>
                        <p:par>
                          <p:cTn id="18" fill="hold">
                            <p:stCondLst>
                              <p:cond delay="0"/>
                            </p:stCondLst>
                            <p:childTnLst>
                              <p:par>
                                <p:cTn id="19" presetID="0" presetClass="path" presetSubtype="0" accel="50000" decel="50000" fill="hold" grpId="0" nodeType="clickEffect">
                                  <p:stCondLst>
                                    <p:cond delay="0"/>
                                  </p:stCondLst>
                                  <p:childTnLst>
                                    <p:animMotion origin="layout" path="M 0.00208 -0.02824 C 0.01007 -0.03565 0.01979 -0.03912 0.0283 -0.0456 C 0.03854 -0.05324 0.04774 -0.06343 0.0592 -0.06782 C 0.07448 -0.08264 0.09114 -0.09352 0.10677 -0.10764 C 0.11163 -0.11204 0.11736 -0.11551 0.121 -0.12199 C 0.12274 -0.125 0.1243 -0.12824 0.12587 -0.13148 C 0.12673 -0.1331 0.1283 -0.13611 0.1283 -0.13588 C 0.12864 -0.13889 0.12882 -0.14167 0.12934 -0.14421 C 0.13003 -0.14745 0.13177 -0.1537 0.13177 -0.15347 C 0.13142 -0.16157 0.13159 -0.16968 0.13055 -0.17755 C 0.13038 -0.1794 0.12882 -0.18056 0.1283 -0.18218 C 0.12309 -0.1963 0.10903 -0.19931 0.09844 -0.20278 C 0.08906 -0.20926 0.07778 -0.21204 0.06753 -0.21551 C 0.04965 -0.21505 0.03177 -0.21574 0.01389 -0.21389 C 0.00712 -0.21319 -0.0033 -0.20579 -0.0099 -0.20278 C -0.02448 -0.19606 -0.03889 -0.18889 -0.054 -0.1838 C -0.05886 -0.18056 -0.06302 -0.17917 -0.06823 -0.17755 C -0.07327 -0.17407 -0.07691 -0.17269 -0.08247 -0.17106 C -0.0875 -0.16667 -0.09219 -0.16667 -0.09792 -0.16481 C -0.10295 -0.16319 -0.10747 -0.1588 -0.11233 -0.15671 C -0.11736 -0.15463 -0.12275 -0.1537 -0.12778 -0.15208 C -0.13056 -0.15 -0.13316 -0.14699 -0.13611 -0.1456 C -0.14167 -0.14282 -0.14809 -0.1412 -0.154 -0.13935 C -0.16181 -0.13218 -0.17222 -0.13056 -0.18125 -0.12662 C -0.18733 -0.12384 -0.19306 -0.11991 -0.19913 -0.11713 C -0.20972 -0.11227 -0.22153 -0.10903 -0.23247 -0.10602 C -0.24427 -0.09815 -0.2599 -0.0963 -0.27292 -0.09329 C -0.35747 -0.09421 -0.4092 -0.09421 -0.48125 -0.10116 C -0.48854 -0.10301 -0.4941 -0.10764 -0.50156 -0.10926 C -0.50538 -0.11111 -0.50851 -0.11389 -0.51233 -0.11551 C -0.51563 -0.13102 -0.51233 -0.14144 -0.50278 -0.14884 C -0.49775 -0.15278 -0.48611 -0.15532 -0.48611 -0.15509 C -0.46025 -0.15486 -0.43455 -0.15509 -0.40868 -0.1537 C -0.39983 -0.15324 -0.38455 -0.14259 -0.37656 -0.13935 C -0.36632 -0.13519 -0.35573 -0.13009 -0.34566 -0.125 C -0.33976 -0.12199 -0.34427 -0.12477 -0.33733 -0.12199 C -0.3349 -0.12106 -0.33004 -0.11875 -0.33004 -0.11852 C -0.325 -0.11412 -0.31962 -0.11065 -0.31459 -0.10602 C -0.3066 -0.09884 -0.29948 -0.0912 -0.2908 -0.08542 C -0.28698 -0.08009 -0.28611 -0.07593 -0.28368 -0.06944 C -0.28264 -0.06111 -0.28073 -0.0537 -0.279 -0.0456 C -0.27969 -0.02755 -0.27986 -0.00949 -0.28125 0.00833 C -0.28177 0.01458 -0.28455 0.01991 -0.28611 0.02569 C -0.29219 0.04838 -0.30434 0.07176 -0.31702 0.08912 C -0.32466 0.09977 -0.33351 0.10556 -0.34202 0.11458 C -0.34375 0.11644 -0.34479 0.11944 -0.3467 0.12106 C -0.35018 0.12384 -0.35712 0.12593 -0.36111 0.12731 C -0.36424 0.12847 -0.37066 0.13056 -0.37066 0.13079 C -0.38768 0.13009 -0.40469 0.13032 -0.4217 0.12894 C -0.43247 0.12801 -0.44653 0.11829 -0.45625 0.11296 C -0.46459 0.10833 -0.47049 0.1 -0.47413 0.08912 C -0.47587 0.08403 -0.47743 0.0787 -0.479 0.07338 C -0.47986 0.07083 -0.48125 0.06551 -0.48125 0.06574 C -0.47952 -0.00995 -0.48785 -0.03148 -0.45747 -0.08056 C -0.45261 -0.09699 -0.45834 -0.08102 -0.45035 -0.09491 C -0.43889 -0.11481 -0.4316 -0.12384 -0.41459 -0.13449 C -0.40868 -0.14282 -0.41268 -0.13843 -0.40156 -0.1456 C -0.39618 -0.14907 -0.39097 -0.15532 -0.38611 -0.15995 C -0.38438 -0.16157 -0.38195 -0.16181 -0.38004 -0.16319 C -0.37639 -0.16597 -0.37292 -0.16944 -0.36945 -0.17269 C -0.36406 -0.17778 -0.35816 -0.18194 -0.35278 -0.18704 C -0.34913 -0.19051 -0.34202 -0.19815 -0.34202 -0.19792 C -0.34063 -0.20069 -0.3375 -0.20625 -0.33733 -0.20926 C -0.33698 -0.21389 -0.33681 -0.21921 -0.33837 -0.22338 C -0.33959 -0.22685 -0.34375 -0.22639 -0.3467 -0.22662 C -0.35469 -0.22755 -0.36268 -0.22778 -0.37066 -0.22824 C -0.37778 -0.23009 -0.3842 -0.23264 -0.3908 -0.23611 C -0.39306 -0.23727 -0.39792 -0.23935 -0.39792 -0.23912 C -0.39531 -0.24421 -0.39479 -0.24653 -0.3908 -0.24884 C -0.38854 -0.25023 -0.38368 -0.25208 -0.38368 -0.25185 C -0.38403 -0.25741 -0.3849 -0.26782 -0.3849 -0.26759 " pathEditMode="relative" rAng="0" ptsTypes="ffffffffffffffffffffffffffffffffffffffffffffffffffffffffffffffffffffffA">
                                      <p:cBhvr>
                                        <p:cTn id="20" dur="2000" fill="hold"/>
                                        <p:tgtEl>
                                          <p:spTgt spid="6"/>
                                        </p:tgtEl>
                                        <p:attrNameLst>
                                          <p:attrName>ppt_x</p:attrName>
                                          <p:attrName>ppt_y</p:attrName>
                                        </p:attrNameLst>
                                      </p:cBhvr>
                                      <p:rCtr x="-19400" y="-4100"/>
                                    </p:animMotion>
                                  </p:childTnLst>
                                </p:cTn>
                              </p:par>
                            </p:childTnLst>
                          </p:cTn>
                        </p:par>
                      </p:childTnLst>
                    </p:cTn>
                  </p:par>
                </p:childTnLst>
              </p:cTn>
              <p:nextCondLst>
                <p:cond evt="onClick" delay="0">
                  <p:tgtEl>
                    <p:spTgt spid="6"/>
                  </p:tgtEl>
                </p:cond>
              </p:nextCondLst>
            </p:seq>
          </p:childTnLst>
        </p:cTn>
      </p:par>
    </p:tnLst>
    <p:bldLst>
      <p:bldP spid="4" grpId="0" animBg="1"/>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79512" y="836712"/>
            <a:ext cx="8568952" cy="646331"/>
          </a:xfrm>
          <a:prstGeom prst="rect">
            <a:avLst/>
          </a:prstGeom>
          <a:noFill/>
        </p:spPr>
        <p:txBody>
          <a:bodyPr wrap="square" rtlCol="0">
            <a:spAutoFit/>
          </a:bodyPr>
          <a:lstStyle/>
          <a:p>
            <a:r>
              <a:rPr lang="cs-CZ" dirty="0" smtClean="0"/>
              <a:t>Zdroje obrázků:</a:t>
            </a:r>
          </a:p>
          <a:p>
            <a:endParaRPr lang="cs-CZ" dirty="0" smtClean="0"/>
          </a:p>
        </p:txBody>
      </p:sp>
      <p:sp>
        <p:nvSpPr>
          <p:cNvPr id="3" name="Obdélník 2"/>
          <p:cNvSpPr/>
          <p:nvPr/>
        </p:nvSpPr>
        <p:spPr>
          <a:xfrm>
            <a:off x="611560" y="3068960"/>
            <a:ext cx="8208912" cy="646331"/>
          </a:xfrm>
          <a:prstGeom prst="rect">
            <a:avLst/>
          </a:prstGeom>
        </p:spPr>
        <p:txBody>
          <a:bodyPr wrap="square">
            <a:spAutoFit/>
          </a:bodyPr>
          <a:lstStyle/>
          <a:p>
            <a:endParaRPr lang="cs-CZ" b="1" dirty="0" smtClean="0"/>
          </a:p>
          <a:p>
            <a:endParaRPr lang="cs-CZ" dirty="0"/>
          </a:p>
        </p:txBody>
      </p:sp>
      <p:sp>
        <p:nvSpPr>
          <p:cNvPr id="5" name="Obdélník 4"/>
          <p:cNvSpPr/>
          <p:nvPr/>
        </p:nvSpPr>
        <p:spPr>
          <a:xfrm>
            <a:off x="251520" y="1268760"/>
            <a:ext cx="3440750" cy="646331"/>
          </a:xfrm>
          <a:prstGeom prst="rect">
            <a:avLst/>
          </a:prstGeom>
        </p:spPr>
        <p:txBody>
          <a:bodyPr wrap="none">
            <a:spAutoFit/>
          </a:bodyPr>
          <a:lstStyle/>
          <a:p>
            <a:r>
              <a:rPr lang="cs-CZ" dirty="0" smtClean="0">
                <a:hlinkClick r:id="rId2"/>
              </a:rPr>
              <a:t>http://office.</a:t>
            </a:r>
            <a:r>
              <a:rPr lang="cs-CZ" dirty="0" err="1" smtClean="0">
                <a:hlinkClick r:id="rId2"/>
              </a:rPr>
              <a:t>microsoft.com</a:t>
            </a:r>
            <a:r>
              <a:rPr lang="cs-CZ" dirty="0" smtClean="0">
                <a:hlinkClick r:id="rId2"/>
              </a:rPr>
              <a:t>/klipart</a:t>
            </a:r>
            <a:endParaRPr lang="cs-CZ" dirty="0" smtClean="0"/>
          </a:p>
          <a:p>
            <a:endParaRPr lang="cs-CZ"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376</Words>
  <Application>Microsoft Office PowerPoint</Application>
  <PresentationFormat>Předvádění na obrazovce (4:3)</PresentationFormat>
  <Paragraphs>133</Paragraphs>
  <Slides>17</Slides>
  <Notes>0</Notes>
  <HiddenSlides>0</HiddenSlides>
  <MMClips>0</MMClips>
  <ScaleCrop>false</ScaleCrop>
  <HeadingPairs>
    <vt:vector size="4" baseType="variant">
      <vt:variant>
        <vt:lpstr>Motiv</vt:lpstr>
      </vt:variant>
      <vt:variant>
        <vt:i4>1</vt:i4>
      </vt:variant>
      <vt:variant>
        <vt:lpstr>Nadpisy snímků</vt:lpstr>
      </vt:variant>
      <vt:variant>
        <vt:i4>17</vt:i4>
      </vt:variant>
    </vt:vector>
  </HeadingPairs>
  <TitlesOfParts>
    <vt:vector size="18" baseType="lpstr">
      <vt:lpstr>Motiv sady Office</vt:lpstr>
      <vt:lpstr>Měření času VY_32_INOVACE_1B_01 Číslo projektu: CZ.1.07/1.4.00/21.1101</vt:lpstr>
      <vt:lpstr>Prezentace aplikace PowerPoint</vt:lpstr>
      <vt:lpstr>Měření času</vt:lpstr>
      <vt:lpstr>Čas</vt:lpstr>
      <vt:lpstr>Přes_pací hodiny</vt:lpstr>
      <vt:lpstr>D_ g_ tální hodiny</vt:lpstr>
      <vt:lpstr>Bud_k</vt:lpstr>
      <vt:lpstr>Stopk_</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Měření času VY_32_INOVACE_1B_01 Číslo projektu: CZ.1.07/1.5.00/34.1056</dc:title>
  <dc:creator>Iva</dc:creator>
  <cp:lastModifiedBy>uzivatel</cp:lastModifiedBy>
  <cp:revision>3</cp:revision>
  <dcterms:created xsi:type="dcterms:W3CDTF">2011-08-01T08:13:49Z</dcterms:created>
  <dcterms:modified xsi:type="dcterms:W3CDTF">2013-01-25T10:42:17Z</dcterms:modified>
</cp:coreProperties>
</file>