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BC54D-21AA-4348-8999-3B0523BA6E8B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AEAED-2E61-4004-ABC1-1066A297F1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Kostel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VY_32_INOVACE_1B_02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7154274"/>
              </p:ext>
            </p:extLst>
          </p:nvPr>
        </p:nvGraphicFramePr>
        <p:xfrm>
          <a:off x="518161" y="694930"/>
          <a:ext cx="8280920" cy="5714236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53639"/>
                <a:gridCol w="6027281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si prohlížejí fotografii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kostela (fotografie se objeví po kliknutí na obrázek slunce). Žáci studují obřady, které se v kostele odehrávají, skrytým perem spojují výrazy a obrázky. Názvy obřadů sami zapisují skrytým perem (nápovědou jim mohou být fotografie, které se objeví kliknutím na červené pole s otazníkem). Žáci zjišťují rozdíl mezi církevním a civilním sňatkem. Dovídají se, kde se v kostele nacházejí varhany (obláček se správnou odpovědí doputuje na vyhrazené místo, ostatní zmizí). V závěrečném opakování škrtají chybné odpovědi skrytým perem.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13 – 15 let, 7.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Přílohy 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31479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Kostel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Kostel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					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Program Files (x86)\Microsoft Office\MEDIA\CAGCAT10\j014940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85926" y="2255067"/>
            <a:ext cx="1972147" cy="2347865"/>
          </a:xfrm>
          <a:prstGeom prst="rect">
            <a:avLst/>
          </a:prstGeom>
          <a:noFill/>
        </p:spPr>
      </p:pic>
      <p:pic>
        <p:nvPicPr>
          <p:cNvPr id="1029" name="Picture 5" descr="C:\Temp\Dočasné soubory Internetu\Content.IE5\OU1G3C6J\MP9001789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600236"/>
            <a:ext cx="7200800" cy="4812535"/>
          </a:xfrm>
          <a:prstGeom prst="rect">
            <a:avLst/>
          </a:prstGeom>
          <a:noFill/>
        </p:spPr>
      </p:pic>
      <p:sp>
        <p:nvSpPr>
          <p:cNvPr id="10" name="Slunce 9"/>
          <p:cNvSpPr/>
          <p:nvPr/>
        </p:nvSpPr>
        <p:spPr>
          <a:xfrm>
            <a:off x="467544" y="908720"/>
            <a:ext cx="2088232" cy="1872208"/>
          </a:xfrm>
          <a:prstGeom prst="su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Klikni na mě!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7" dur="5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Obřady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V kostele se konají:</a:t>
            </a:r>
          </a:p>
          <a:p>
            <a:r>
              <a:rPr lang="cs-CZ" sz="4400" dirty="0" smtClean="0"/>
              <a:t>bohoslužby</a:t>
            </a:r>
          </a:p>
          <a:p>
            <a:r>
              <a:rPr lang="cs-CZ" sz="4400" dirty="0" smtClean="0"/>
              <a:t>svatby</a:t>
            </a:r>
          </a:p>
          <a:p>
            <a:r>
              <a:rPr lang="cs-CZ" sz="4400" dirty="0" smtClean="0"/>
              <a:t>křtiny</a:t>
            </a:r>
          </a:p>
          <a:p>
            <a:r>
              <a:rPr lang="cs-CZ" sz="4400" dirty="0" smtClean="0"/>
              <a:t>pohřby </a:t>
            </a:r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Obřady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Spoj obrázky a slova:</a:t>
            </a:r>
          </a:p>
          <a:p>
            <a:r>
              <a:rPr lang="cs-CZ" sz="4400" dirty="0" smtClean="0"/>
              <a:t>bohoslužby</a:t>
            </a:r>
          </a:p>
          <a:p>
            <a:r>
              <a:rPr lang="cs-CZ" sz="4400" dirty="0" smtClean="0"/>
              <a:t>svatby</a:t>
            </a:r>
          </a:p>
          <a:p>
            <a:r>
              <a:rPr lang="cs-CZ" sz="4400" dirty="0" smtClean="0"/>
              <a:t>křtiny</a:t>
            </a:r>
          </a:p>
          <a:p>
            <a:r>
              <a:rPr lang="cs-CZ" sz="4400" dirty="0" smtClean="0"/>
              <a:t>pohřby </a:t>
            </a:r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100392" y="5949280"/>
            <a:ext cx="720080" cy="476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Temp\Dočasné soubory Internetu\Content.IE5\9WDJNZ9T\MP9004306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4653136"/>
            <a:ext cx="2128181" cy="1559558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N50ESNEL\MC9003103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636912"/>
            <a:ext cx="1283358" cy="2043486"/>
          </a:xfrm>
          <a:prstGeom prst="rect">
            <a:avLst/>
          </a:prstGeom>
          <a:noFill/>
        </p:spPr>
      </p:pic>
      <p:pic>
        <p:nvPicPr>
          <p:cNvPr id="2052" name="Picture 4" descr="C:\Temp\Dočasné soubory Internetu\Content.IE5\IDFH0175\MP90044842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2708920"/>
            <a:ext cx="2171733" cy="1453805"/>
          </a:xfrm>
          <a:prstGeom prst="rect">
            <a:avLst/>
          </a:prstGeom>
          <a:noFill/>
        </p:spPr>
      </p:pic>
      <p:pic>
        <p:nvPicPr>
          <p:cNvPr id="2053" name="Picture 5" descr="C:\Temp\Dočasné soubory Internetu\Content.IE5\OU1G3C6J\MC9003329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5013176"/>
            <a:ext cx="1813255" cy="1220724"/>
          </a:xfrm>
          <a:prstGeom prst="rect">
            <a:avLst/>
          </a:prstGeom>
          <a:noFill/>
        </p:spPr>
      </p:pic>
      <p:sp>
        <p:nvSpPr>
          <p:cNvPr id="10" name="Šipka doleva 9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Jaké obřady se konají v kostele?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5301208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4400" dirty="0" smtClean="0"/>
          </a:p>
          <a:p>
            <a:r>
              <a:rPr lang="cs-CZ" sz="4400" dirty="0" smtClean="0"/>
              <a:t>__________</a:t>
            </a:r>
          </a:p>
          <a:p>
            <a:r>
              <a:rPr lang="cs-CZ" sz="4400" dirty="0" smtClean="0"/>
              <a:t>__________</a:t>
            </a:r>
          </a:p>
          <a:p>
            <a:r>
              <a:rPr lang="cs-CZ" sz="4400" dirty="0" smtClean="0"/>
              <a:t>______</a:t>
            </a:r>
          </a:p>
          <a:p>
            <a:r>
              <a:rPr lang="cs-CZ" sz="4400" dirty="0" smtClean="0"/>
              <a:t>______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Pro nápovědu stiskni červené pole s otazníkem.</a:t>
            </a:r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Temp\Dočasné soubory Internetu\Content.IE5\9WDJNZ9T\MP90043061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4365104"/>
            <a:ext cx="2128181" cy="1559558"/>
          </a:xfrm>
          <a:prstGeom prst="rect">
            <a:avLst/>
          </a:prstGeom>
          <a:noFill/>
        </p:spPr>
      </p:pic>
      <p:pic>
        <p:nvPicPr>
          <p:cNvPr id="2051" name="Picture 3" descr="C:\Temp\Dočasné soubory Internetu\Content.IE5\N50ESNEL\MC90031034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2636912"/>
            <a:ext cx="1283358" cy="2043486"/>
          </a:xfrm>
          <a:prstGeom prst="rect">
            <a:avLst/>
          </a:prstGeom>
          <a:noFill/>
        </p:spPr>
      </p:pic>
      <p:pic>
        <p:nvPicPr>
          <p:cNvPr id="2052" name="Picture 4" descr="C:\Temp\Dočasné soubory Internetu\Content.IE5\IDFH0175\MP90044842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2708920"/>
            <a:ext cx="2171733" cy="1453805"/>
          </a:xfrm>
          <a:prstGeom prst="rect">
            <a:avLst/>
          </a:prstGeom>
          <a:noFill/>
        </p:spPr>
      </p:pic>
      <p:pic>
        <p:nvPicPr>
          <p:cNvPr id="2053" name="Picture 5" descr="C:\Temp\Dočasné soubory Internetu\Content.IE5\OU1G3C6J\MC90033290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5013176"/>
            <a:ext cx="1813255" cy="1220724"/>
          </a:xfrm>
          <a:prstGeom prst="rect">
            <a:avLst/>
          </a:prstGeom>
          <a:noFill/>
        </p:spPr>
      </p:pic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8100392" y="1556792"/>
            <a:ext cx="754384" cy="720080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Církevní a civilní sňatek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Svatba, která se koná v kostele se nazývá </a:t>
            </a:r>
            <a:r>
              <a:rPr lang="cs-CZ" sz="4800" b="1" dirty="0" smtClean="0"/>
              <a:t>církevní sňatek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Svatba, která se koná na městském úřadu se nazývá </a:t>
            </a:r>
            <a:r>
              <a:rPr lang="cs-CZ" sz="4800" b="1" dirty="0" smtClean="0"/>
              <a:t>civilní sňatek</a:t>
            </a:r>
            <a:r>
              <a:rPr lang="cs-CZ" sz="4800" dirty="0" smtClean="0"/>
              <a:t>.</a:t>
            </a:r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4" name="Picture 4" descr="C:\Temp\Dočasné soubory Internetu\Content.IE5\IDFH0175\MP9004392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725144"/>
            <a:ext cx="1688232" cy="16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Oltář a kůr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Farář slouží mši u </a:t>
            </a:r>
            <a:r>
              <a:rPr lang="cs-CZ" sz="4800" b="1" dirty="0" smtClean="0"/>
              <a:t>oltáře</a:t>
            </a:r>
            <a:r>
              <a:rPr lang="cs-CZ" sz="4800" dirty="0" smtClean="0"/>
              <a:t>.</a:t>
            </a:r>
          </a:p>
          <a:p>
            <a:r>
              <a:rPr lang="cs-CZ" sz="4800" dirty="0" smtClean="0"/>
              <a:t>Místo, kde se nacházejí varhany se nazývá </a:t>
            </a:r>
            <a:r>
              <a:rPr lang="cs-CZ" sz="4800" b="1" dirty="0" smtClean="0"/>
              <a:t>kůr</a:t>
            </a:r>
            <a:r>
              <a:rPr lang="cs-CZ" sz="4800" dirty="0" smtClean="0"/>
              <a:t>.</a:t>
            </a:r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100392" y="5949280"/>
            <a:ext cx="720080" cy="47667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Temp\Dočasné soubory Internetu\Content.IE5\N50ESNEL\MP9004034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005064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Varhany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Temp\Dočasné soubory Internetu\Content.IE5\OU1G3C6J\MC900192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772816"/>
            <a:ext cx="4671588" cy="46670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Varhany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800" dirty="0" smtClean="0"/>
              <a:t>Varhany v kostele obvykle stojí na ______________.</a:t>
            </a:r>
          </a:p>
          <a:p>
            <a:endParaRPr lang="cs-CZ" sz="4800" dirty="0" smtClean="0"/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Obláček se správnou odpovědí doletí po kliknutí myší na vyhrazené místo.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Mrak 5"/>
          <p:cNvSpPr/>
          <p:nvPr/>
        </p:nvSpPr>
        <p:spPr>
          <a:xfrm>
            <a:off x="827584" y="3933056"/>
            <a:ext cx="2304256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kůru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3635896" y="3501008"/>
            <a:ext cx="2304256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oblaku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6228184" y="4365104"/>
            <a:ext cx="2304256" cy="113042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oltáři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5.76318E-6 C 0.00712 0.00625 0.00296 0.00209 0.01181 0.01388 L 0.01181 0.01388 C 0.01893 0.02036 0.02622 0.02776 0.03386 0.03285 C 0.04184 0.03817 0.05 0.03955 0.05851 0.04325 C 0.06077 0.04418 0.06285 0.04557 0.06494 0.04672 C 0.06667 0.04788 0.06823 0.04927 0.07014 0.05019 C 0.07396 0.05181 0.07796 0.0525 0.08178 0.05366 C 0.11303 0.0532 0.1441 0.0532 0.17535 0.05204 C 0.17761 0.05204 0.18282 0.04765 0.18438 0.04672 C 0.19601 0.04002 0.20973 0.03631 0.21945 0.02429 C 0.22934 0.01226 0.23195 0.00417 0.23907 -0.0104 C 0.24063 -0.01965 0.2408 -0.0289 0.24289 -0.03792 C 0.24514 -0.07839 0.24879 -0.12257 0.22865 -0.15564 C 0.22691 -0.16211 0.22362 -0.16396 0.21823 -0.16419 C 0.19566 -0.16535 0.17327 -0.16535 0.1507 -0.16604 C 0.14358 -0.1709 0.13594 -0.17159 0.12865 -0.17645 C 0.12275 -0.18778 0.12691 -0.19195 0.13507 -0.19542 C 0.15244 -0.19426 0.1698 -0.19403 0.18698 -0.19195 C 0.19601 -0.19079 0.20539 -0.1827 0.21424 -0.17992 C 0.24115 -0.1827 0.23421 -0.17506 0.22865 -0.23357 C 0.22848 -0.23566 0.22605 -0.23612 0.22466 -0.23704 C 0.21424 -0.24306 0.2033 -0.24583 0.19219 -0.24722 C 0.18594 -0.25023 0.17917 -0.25161 0.17275 -0.25416 C 0.16754 -0.253 0.16146 -0.25485 0.15712 -0.25069 C 0.15504 -0.24884 0.16164 -0.24745 0.16372 -0.2456 C 0.17223 -0.23843 0.18924 -0.22825 0.19879 -0.22825 " pathEditMode="relative" ptsTypes="fFfffffffff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Opakování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Varhany stojí :		a, na kůru</a:t>
            </a:r>
          </a:p>
          <a:p>
            <a:pPr lvl="8">
              <a:buNone/>
            </a:pPr>
            <a:r>
              <a:rPr lang="cs-CZ" sz="2800" dirty="0"/>
              <a:t>b</a:t>
            </a:r>
            <a:r>
              <a:rPr lang="cs-CZ" sz="2800" dirty="0" smtClean="0"/>
              <a:t>, před kostelem</a:t>
            </a:r>
          </a:p>
          <a:p>
            <a:pPr lvl="4">
              <a:buNone/>
            </a:pPr>
            <a:r>
              <a:rPr lang="cs-CZ" sz="1600" dirty="0" smtClean="0"/>
              <a:t>			</a:t>
            </a:r>
          </a:p>
          <a:p>
            <a:r>
              <a:rPr lang="cs-CZ" sz="2800" dirty="0" smtClean="0"/>
              <a:t>Farář slouží mši:		a, na kůru</a:t>
            </a:r>
          </a:p>
          <a:p>
            <a:pPr lvl="8">
              <a:buNone/>
            </a:pPr>
            <a:r>
              <a:rPr lang="cs-CZ" sz="2800" dirty="0" smtClean="0"/>
              <a:t>b, u oltáře</a:t>
            </a:r>
          </a:p>
          <a:p>
            <a:endParaRPr lang="cs-CZ" sz="2800" dirty="0" smtClean="0"/>
          </a:p>
          <a:p>
            <a:r>
              <a:rPr lang="cs-CZ" sz="2800" dirty="0" smtClean="0"/>
              <a:t>Civilní sňatek se odehrává:	a, v kostele</a:t>
            </a:r>
          </a:p>
          <a:p>
            <a:pPr lvl="8">
              <a:buNone/>
            </a:pPr>
            <a:r>
              <a:rPr lang="cs-CZ" sz="2800" dirty="0" smtClean="0"/>
              <a:t> 		b, na městském úřadu</a:t>
            </a:r>
          </a:p>
          <a:p>
            <a:pPr>
              <a:buNone/>
            </a:pPr>
            <a:r>
              <a:rPr lang="cs-CZ" dirty="0" smtClean="0"/>
              <a:t>(</a:t>
            </a:r>
            <a:r>
              <a:rPr lang="cs-CZ" sz="2400" dirty="0" smtClean="0"/>
              <a:t>Špatné odpovědi škrtni skrytým perem.)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endParaRPr lang="cs-CZ" b="1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29969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355</Words>
  <Application>Microsoft Office PowerPoint</Application>
  <PresentationFormat>Předvádění na obrazovce (4:3)</PresentationFormat>
  <Paragraphs>140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Kostel VY_32_INOVACE_1B_02 Číslo projektu: CZ.1.07/1.4.00/21.1101</vt:lpstr>
      <vt:lpstr>Prezentace aplikace PowerPoint</vt:lpstr>
      <vt:lpstr>Kostel</vt:lpstr>
      <vt:lpstr>Kostel</vt:lpstr>
      <vt:lpstr>Obřady</vt:lpstr>
      <vt:lpstr>Obřady</vt:lpstr>
      <vt:lpstr>Jaké obřady se konají v kostele?</vt:lpstr>
      <vt:lpstr>Církevní a civilní sňatek</vt:lpstr>
      <vt:lpstr>Oltář a kůr</vt:lpstr>
      <vt:lpstr>Varhany</vt:lpstr>
      <vt:lpstr>Varhany</vt:lpstr>
      <vt:lpstr>Opakování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Kostel VY_32_INOVACE_1B_02 Číslo projektu: CZ.1.07/1.5.00/34.1056</dc:title>
  <dc:creator>Iva</dc:creator>
  <cp:lastModifiedBy>uzivatel</cp:lastModifiedBy>
  <cp:revision>3</cp:revision>
  <dcterms:created xsi:type="dcterms:W3CDTF">2011-08-02T06:34:26Z</dcterms:created>
  <dcterms:modified xsi:type="dcterms:W3CDTF">2013-01-25T10:44:54Z</dcterms:modified>
</cp:coreProperties>
</file>