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0" r:id="rId3"/>
    <p:sldId id="259" r:id="rId4"/>
    <p:sldId id="261" r:id="rId5"/>
    <p:sldId id="263" r:id="rId6"/>
    <p:sldId id="264" r:id="rId7"/>
    <p:sldId id="265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468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56F6CF-E3B1-4610-BF07-C1CD306EF506}" type="datetimeFigureOut">
              <a:rPr lang="cs-CZ" smtClean="0"/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006D2B-744F-4064-A3D9-7C798057BC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72758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56F6CF-E3B1-4610-BF07-C1CD306EF506}" type="datetimeFigureOut">
              <a:rPr lang="cs-CZ" smtClean="0"/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006D2B-744F-4064-A3D9-7C798057BC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43747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56F6CF-E3B1-4610-BF07-C1CD306EF506}" type="datetimeFigureOut">
              <a:rPr lang="cs-CZ" smtClean="0"/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006D2B-744F-4064-A3D9-7C798057BC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77389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56F6CF-E3B1-4610-BF07-C1CD306EF506}" type="datetimeFigureOut">
              <a:rPr lang="cs-CZ" smtClean="0"/>
              <a:t>31.1.2013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006D2B-744F-4064-A3D9-7C798057BC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48107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56F6CF-E3B1-4610-BF07-C1CD306EF506}" type="datetimeFigureOut">
              <a:rPr lang="cs-CZ" smtClean="0"/>
              <a:t>31.1.2013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006D2B-744F-4064-A3D9-7C798057BC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63911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56F6CF-E3B1-4610-BF07-C1CD306EF506}" type="datetimeFigureOut">
              <a:rPr lang="cs-CZ" smtClean="0"/>
              <a:t>31.1.2013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006D2B-744F-4064-A3D9-7C798057BC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81507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56F6CF-E3B1-4610-BF07-C1CD306EF506}" type="datetimeFigureOut">
              <a:rPr lang="cs-CZ" smtClean="0"/>
              <a:t>31.1.2013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006D2B-744F-4064-A3D9-7C798057BC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41863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56F6CF-E3B1-4610-BF07-C1CD306EF506}" type="datetimeFigureOut">
              <a:rPr lang="cs-CZ" smtClean="0"/>
              <a:t>31.1.2013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006D2B-744F-4064-A3D9-7C798057BC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04581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56F6CF-E3B1-4610-BF07-C1CD306EF506}" type="datetimeFigureOut">
              <a:rPr lang="cs-CZ" smtClean="0"/>
              <a:t>31.1.2013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006D2B-744F-4064-A3D9-7C798057BC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7170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56F6CF-E3B1-4610-BF07-C1CD306EF506}" type="datetimeFigureOut">
              <a:rPr lang="cs-CZ" smtClean="0"/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006D2B-744F-4064-A3D9-7C798057BC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56557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56F6CF-E3B1-4610-BF07-C1CD306EF506}" type="datetimeFigureOut">
              <a:rPr lang="cs-CZ" smtClean="0"/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006D2B-744F-4064-A3D9-7C798057BC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97016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56F6CF-E3B1-4610-BF07-C1CD306EF506}" type="datetimeFigureOut">
              <a:rPr lang="cs-CZ" smtClean="0"/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006D2B-744F-4064-A3D9-7C798057BC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23381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76040978"/>
              </p:ext>
            </p:extLst>
          </p:nvPr>
        </p:nvGraphicFramePr>
        <p:xfrm>
          <a:off x="755576" y="2132856"/>
          <a:ext cx="7488832" cy="3840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63665"/>
                <a:gridCol w="5425167"/>
              </a:tblGrid>
              <a:tr h="6400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Název školy</a:t>
                      </a:r>
                      <a:endParaRPr lang="cs-CZ" sz="105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Základní škola a mateřská škola, Jetřichov,                                           okres Náchod</a:t>
                      </a:r>
                      <a:endParaRPr lang="cs-CZ" sz="8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Hana Krejčová</a:t>
                      </a:r>
                      <a:endParaRPr lang="cs-CZ" dirty="0"/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Datum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27. 8. 2012</a:t>
                      </a:r>
                      <a:endParaRPr lang="cs-CZ" dirty="0"/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VY_52_INOVACE_8_ČR parlament</a:t>
                      </a:r>
                      <a:endParaRPr lang="cs-CZ" sz="105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4.</a:t>
                      </a:r>
                      <a:endParaRPr lang="cs-CZ" dirty="0"/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CZ.1.07/1.4.00/21.0835</a:t>
                      </a:r>
                      <a:endParaRPr lang="cs-CZ" sz="105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3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1886" y="188640"/>
            <a:ext cx="5716588" cy="1247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50404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548680"/>
            <a:ext cx="7772400" cy="1656184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Anotace</a:t>
            </a:r>
            <a:r>
              <a:rPr lang="cs-CZ" sz="2400" dirty="0" smtClean="0"/>
              <a:t>:</a:t>
            </a:r>
            <a:br>
              <a:rPr lang="cs-CZ" sz="2400" dirty="0" smtClean="0"/>
            </a:br>
            <a:endParaRPr lang="cs-CZ" sz="2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6" y="1988840"/>
            <a:ext cx="7016824" cy="3649960"/>
          </a:xfrm>
        </p:spPr>
        <p:txBody>
          <a:bodyPr/>
          <a:lstStyle/>
          <a:p>
            <a:pPr marL="342900" indent="-342900" algn="l">
              <a:buFont typeface="Arial" pitchFamily="34" charset="0"/>
              <a:buChar char="•"/>
            </a:pPr>
            <a:r>
              <a:rPr lang="cs-CZ" sz="2000" dirty="0">
                <a:solidFill>
                  <a:schemeClr val="tx1"/>
                </a:solidFill>
              </a:rPr>
              <a:t>materiál seznamuje žáky s Parlamentem ČR a jeho </a:t>
            </a:r>
            <a:r>
              <a:rPr lang="cs-CZ" sz="2000" dirty="0" smtClean="0">
                <a:solidFill>
                  <a:schemeClr val="tx1"/>
                </a:solidFill>
              </a:rPr>
              <a:t>funkcemi</a:t>
            </a:r>
          </a:p>
          <a:p>
            <a:pPr marL="342900" indent="-342900" algn="l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žáci pracují společně na interaktivní tabuli nebo jednotlivě na počítači</a:t>
            </a:r>
          </a:p>
          <a:p>
            <a:pPr marL="342900" indent="-342900" algn="l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pracovní list slouží k zopakování tématu a lze dále rozvíjet na téma funkce Parlamentu diskuzi</a:t>
            </a:r>
          </a:p>
          <a:p>
            <a:pPr marL="342900" indent="-342900" algn="l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přechod mezi jednotlivými snímky probíhá kliknutím</a:t>
            </a:r>
            <a:endParaRPr lang="cs-CZ" sz="2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97082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332656"/>
            <a:ext cx="8352928" cy="4896543"/>
          </a:xfrm>
          <a:solidFill>
            <a:schemeClr val="accent6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algn="l">
              <a:lnSpc>
                <a:spcPct val="150000"/>
              </a:lnSpc>
            </a:pPr>
            <a:r>
              <a:rPr lang="cs-CZ" sz="3200" b="1" u="sng" dirty="0" smtClean="0"/>
              <a:t>Parlament ČR</a:t>
            </a:r>
            <a:r>
              <a:rPr lang="cs-CZ" sz="1200" dirty="0"/>
              <a:t/>
            </a:r>
            <a:br>
              <a:rPr lang="cs-CZ" sz="1200" dirty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2000" dirty="0" smtClean="0"/>
              <a:t>Česká republika je demokratický stát. Občané si volí své zástupce – </a:t>
            </a:r>
            <a:r>
              <a:rPr lang="cs-CZ" sz="2000" b="1" dirty="0" smtClean="0"/>
              <a:t>poslance</a:t>
            </a:r>
            <a:r>
              <a:rPr lang="cs-CZ" sz="2000" dirty="0" smtClean="0"/>
              <a:t>. Ti tvoří shromáždění – </a:t>
            </a:r>
            <a:r>
              <a:rPr lang="cs-CZ" sz="2000" b="1" dirty="0" smtClean="0"/>
              <a:t>Parlament ČR.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>P</a:t>
            </a:r>
            <a:r>
              <a:rPr lang="cs-CZ" sz="2000" dirty="0" smtClean="0"/>
              <a:t>arlament </a:t>
            </a:r>
            <a:r>
              <a:rPr lang="cs-CZ" sz="2000" dirty="0"/>
              <a:t>České republiky je </a:t>
            </a:r>
            <a:r>
              <a:rPr lang="cs-CZ" sz="2000" dirty="0" smtClean="0"/>
              <a:t>dvoukomorový </a:t>
            </a:r>
            <a:r>
              <a:rPr lang="cs-CZ" sz="2000" b="1" dirty="0" smtClean="0"/>
              <a:t>zákonodárný </a:t>
            </a:r>
            <a:r>
              <a:rPr lang="cs-CZ" sz="2000" dirty="0" smtClean="0"/>
              <a:t>sbor. </a:t>
            </a:r>
            <a:r>
              <a:rPr lang="cs-CZ" sz="2000" dirty="0"/>
              <a:t>Je tvořen </a:t>
            </a:r>
            <a:r>
              <a:rPr lang="cs-CZ" sz="2000" b="1" dirty="0" smtClean="0"/>
              <a:t>Poslaneckou sněmovnou </a:t>
            </a:r>
            <a:r>
              <a:rPr lang="cs-CZ" sz="2000" dirty="0" smtClean="0"/>
              <a:t>(dolní </a:t>
            </a:r>
            <a:r>
              <a:rPr lang="cs-CZ" sz="2000" dirty="0"/>
              <a:t>komora) a </a:t>
            </a:r>
            <a:r>
              <a:rPr lang="cs-CZ" sz="2000" b="1" dirty="0" smtClean="0"/>
              <a:t>Senátem</a:t>
            </a:r>
            <a:r>
              <a:rPr lang="cs-CZ" sz="2000" dirty="0" smtClean="0"/>
              <a:t> </a:t>
            </a:r>
            <a:r>
              <a:rPr lang="cs-CZ" sz="2000" dirty="0"/>
              <a:t>(horní komora). Poslanecká sněmovna je tvořena 200 poslanci </a:t>
            </a:r>
            <a:r>
              <a:rPr lang="cs-CZ" sz="2000" dirty="0" smtClean="0"/>
              <a:t>volenými na </a:t>
            </a:r>
            <a:r>
              <a:rPr lang="cs-CZ" sz="2000" dirty="0"/>
              <a:t>čtyři </a:t>
            </a:r>
            <a:r>
              <a:rPr lang="cs-CZ" sz="2000" dirty="0" smtClean="0"/>
              <a:t>roky.</a:t>
            </a:r>
            <a:br>
              <a:rPr lang="cs-CZ" sz="2000" dirty="0" smtClean="0"/>
            </a:br>
            <a:r>
              <a:rPr lang="cs-CZ" sz="2000" dirty="0" smtClean="0"/>
              <a:t> </a:t>
            </a:r>
            <a:r>
              <a:rPr lang="cs-CZ" sz="2000" dirty="0"/>
              <a:t>Senát čítá 81 senátorů volených na šest </a:t>
            </a:r>
            <a:r>
              <a:rPr lang="cs-CZ" sz="2000" dirty="0" smtClean="0"/>
              <a:t>let, </a:t>
            </a:r>
            <a:r>
              <a:rPr lang="cs-CZ" sz="2000" dirty="0"/>
              <a:t>každé dva roky se třetina </a:t>
            </a:r>
            <a:r>
              <a:rPr lang="cs-CZ" sz="2000" dirty="0" smtClean="0"/>
              <a:t>senátorů obmění</a:t>
            </a:r>
            <a:r>
              <a:rPr lang="cs-CZ" sz="2000" dirty="0"/>
              <a:t>.</a:t>
            </a:r>
            <a:br>
              <a:rPr lang="cs-CZ" sz="2000" dirty="0"/>
            </a:b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2669262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116632"/>
            <a:ext cx="8280920" cy="6741368"/>
          </a:xfrm>
          <a:solidFill>
            <a:schemeClr val="accent6">
              <a:lumMod val="40000"/>
              <a:lumOff val="60000"/>
            </a:schemeClr>
          </a:solidFill>
        </p:spPr>
        <p:txBody>
          <a:bodyPr>
            <a:normAutofit lnSpcReduction="10000"/>
          </a:bodyPr>
          <a:lstStyle/>
          <a:p>
            <a:pPr algn="l">
              <a:lnSpc>
                <a:spcPct val="150000"/>
              </a:lnSpc>
            </a:pPr>
            <a:r>
              <a:rPr lang="cs-CZ" b="1" u="sng" dirty="0" smtClean="0">
                <a:solidFill>
                  <a:schemeClr val="tx1"/>
                </a:solidFill>
              </a:rPr>
              <a:t>Funkce Parlamentu:</a:t>
            </a:r>
            <a:endParaRPr lang="cs-CZ" b="1" u="sng" dirty="0">
              <a:solidFill>
                <a:schemeClr val="tx1"/>
              </a:solidFill>
            </a:endParaRPr>
          </a:p>
          <a:p>
            <a:pPr marL="342900" indent="-342900" algn="l">
              <a:lnSpc>
                <a:spcPct val="150000"/>
              </a:lnSpc>
              <a:buFont typeface="Arial" pitchFamily="34" charset="0"/>
              <a:buChar char="•"/>
            </a:pPr>
            <a:r>
              <a:rPr lang="cs-CZ" sz="2000" dirty="0">
                <a:solidFill>
                  <a:schemeClr val="tx1"/>
                </a:solidFill>
              </a:rPr>
              <a:t>vykonává </a:t>
            </a:r>
            <a:r>
              <a:rPr lang="cs-CZ" sz="2000" b="1" dirty="0" smtClean="0">
                <a:solidFill>
                  <a:schemeClr val="tx1"/>
                </a:solidFill>
              </a:rPr>
              <a:t>zákonodárnou</a:t>
            </a:r>
            <a:r>
              <a:rPr lang="cs-CZ" sz="2000" dirty="0" smtClean="0">
                <a:solidFill>
                  <a:schemeClr val="tx1"/>
                </a:solidFill>
              </a:rPr>
              <a:t> moc – vydává a schvaluje zákony </a:t>
            </a:r>
            <a:endParaRPr lang="cs-CZ" sz="2000" dirty="0">
              <a:solidFill>
                <a:schemeClr val="tx1"/>
              </a:solidFill>
            </a:endParaRPr>
          </a:p>
          <a:p>
            <a:pPr marL="342900" indent="-342900" algn="l">
              <a:lnSpc>
                <a:spcPct val="150000"/>
              </a:lnSpc>
              <a:buFont typeface="Arial" pitchFamily="34" charset="0"/>
              <a:buChar char="•"/>
            </a:pPr>
            <a:r>
              <a:rPr lang="cs-CZ" sz="2000" dirty="0">
                <a:solidFill>
                  <a:schemeClr val="tx1"/>
                </a:solidFill>
              </a:rPr>
              <a:t>má právo měnit </a:t>
            </a:r>
            <a:r>
              <a:rPr lang="cs-CZ" sz="2000" dirty="0" smtClean="0">
                <a:solidFill>
                  <a:schemeClr val="tx1"/>
                </a:solidFill>
              </a:rPr>
              <a:t>Ústavní pořádek ČR</a:t>
            </a:r>
            <a:endParaRPr lang="cs-CZ" sz="2000" dirty="0">
              <a:solidFill>
                <a:schemeClr val="tx1"/>
              </a:solidFill>
            </a:endParaRPr>
          </a:p>
          <a:p>
            <a:pPr marL="342900" indent="-342900" algn="l">
              <a:lnSpc>
                <a:spcPct val="150000"/>
              </a:lnSpc>
              <a:buFont typeface="Arial" pitchFamily="34" charset="0"/>
              <a:buChar char="•"/>
            </a:pPr>
            <a:r>
              <a:rPr lang="cs-CZ" sz="2000" dirty="0">
                <a:solidFill>
                  <a:schemeClr val="tx1"/>
                </a:solidFill>
              </a:rPr>
              <a:t>vydává souhlas k </a:t>
            </a:r>
            <a:r>
              <a:rPr lang="cs-CZ" sz="2000" dirty="0" smtClean="0">
                <a:solidFill>
                  <a:schemeClr val="tx1"/>
                </a:solidFill>
              </a:rPr>
              <a:t>ratifikaci mezinárodních </a:t>
            </a:r>
            <a:r>
              <a:rPr lang="cs-CZ" sz="2000" dirty="0">
                <a:solidFill>
                  <a:schemeClr val="tx1"/>
                </a:solidFill>
              </a:rPr>
              <a:t>smluv</a:t>
            </a:r>
          </a:p>
          <a:p>
            <a:pPr marL="342900" indent="-342900" algn="l">
              <a:lnSpc>
                <a:spcPct val="150000"/>
              </a:lnSpc>
              <a:buFont typeface="Arial" pitchFamily="34" charset="0"/>
              <a:buChar char="•"/>
            </a:pPr>
            <a:r>
              <a:rPr lang="cs-CZ" sz="2000" dirty="0">
                <a:solidFill>
                  <a:schemeClr val="tx1"/>
                </a:solidFill>
              </a:rPr>
              <a:t>vyslovuje důvěru či nedůvěru </a:t>
            </a:r>
            <a:r>
              <a:rPr lang="cs-CZ" sz="2000" dirty="0" smtClean="0">
                <a:solidFill>
                  <a:schemeClr val="tx1"/>
                </a:solidFill>
              </a:rPr>
              <a:t>vládě</a:t>
            </a:r>
          </a:p>
          <a:p>
            <a:pPr marL="342900" indent="-342900" algn="l">
              <a:lnSpc>
                <a:spcPct val="150000"/>
              </a:lnSpc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 schvaluje státní rozpočet na </a:t>
            </a:r>
            <a:r>
              <a:rPr lang="cs-CZ" sz="2000" dirty="0">
                <a:solidFill>
                  <a:schemeClr val="tx1"/>
                </a:solidFill>
              </a:rPr>
              <a:t>příští rok </a:t>
            </a:r>
            <a:endParaRPr lang="cs-CZ" sz="2000" dirty="0" smtClean="0">
              <a:solidFill>
                <a:schemeClr val="tx1"/>
              </a:solidFill>
            </a:endParaRPr>
          </a:p>
          <a:p>
            <a:pPr marL="342900" indent="-342900" algn="l">
              <a:lnSpc>
                <a:spcPct val="150000"/>
              </a:lnSpc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pro </a:t>
            </a:r>
            <a:r>
              <a:rPr lang="cs-CZ" sz="2000" dirty="0">
                <a:solidFill>
                  <a:schemeClr val="tx1"/>
                </a:solidFill>
              </a:rPr>
              <a:t>vyšetření věcí veřejného zájmu může zřídit vyšetřovací komisi </a:t>
            </a:r>
            <a:endParaRPr lang="cs-CZ" sz="2000" dirty="0" smtClean="0">
              <a:solidFill>
                <a:schemeClr val="tx1"/>
              </a:solidFill>
            </a:endParaRPr>
          </a:p>
          <a:p>
            <a:pPr marL="342900" indent="-342900" algn="l">
              <a:lnSpc>
                <a:spcPct val="150000"/>
              </a:lnSpc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rozhoduje </a:t>
            </a:r>
            <a:r>
              <a:rPr lang="cs-CZ" sz="2000" dirty="0">
                <a:solidFill>
                  <a:schemeClr val="tx1"/>
                </a:solidFill>
              </a:rPr>
              <a:t>o vyhlášení válečného stavu v případě napadení nebo plnění mezinárodních závazků a rozhoduje o účasti </a:t>
            </a:r>
            <a:r>
              <a:rPr lang="cs-CZ" sz="2000" dirty="0" smtClean="0">
                <a:solidFill>
                  <a:schemeClr val="tx1"/>
                </a:solidFill>
              </a:rPr>
              <a:t>ČR v </a:t>
            </a:r>
            <a:r>
              <a:rPr lang="cs-CZ" sz="2000" dirty="0">
                <a:solidFill>
                  <a:schemeClr val="tx1"/>
                </a:solidFill>
              </a:rPr>
              <a:t>obranných systémech </a:t>
            </a:r>
            <a:r>
              <a:rPr lang="cs-CZ" sz="2000" dirty="0" smtClean="0">
                <a:solidFill>
                  <a:schemeClr val="tx1"/>
                </a:solidFill>
              </a:rPr>
              <a:t>NATO</a:t>
            </a:r>
            <a:endParaRPr lang="cs-CZ" sz="2000" dirty="0">
              <a:solidFill>
                <a:schemeClr val="tx1"/>
              </a:solidFill>
            </a:endParaRPr>
          </a:p>
          <a:p>
            <a:pPr marL="342900" indent="-342900" algn="l">
              <a:lnSpc>
                <a:spcPct val="150000"/>
              </a:lnSpc>
              <a:buFont typeface="Arial" pitchFamily="34" charset="0"/>
              <a:buChar char="•"/>
            </a:pPr>
            <a:r>
              <a:rPr lang="cs-CZ" sz="2000" dirty="0">
                <a:solidFill>
                  <a:schemeClr val="tx1"/>
                </a:solidFill>
              </a:rPr>
              <a:t>vyslovuje souhlas s vysláním </a:t>
            </a:r>
            <a:r>
              <a:rPr lang="cs-CZ" sz="2000" dirty="0" smtClean="0">
                <a:solidFill>
                  <a:schemeClr val="tx1"/>
                </a:solidFill>
              </a:rPr>
              <a:t>armády mimo </a:t>
            </a:r>
            <a:r>
              <a:rPr lang="cs-CZ" sz="2000" dirty="0">
                <a:solidFill>
                  <a:schemeClr val="tx1"/>
                </a:solidFill>
              </a:rPr>
              <a:t>území státu, jakož i s pobytem cizích vojsk na území  </a:t>
            </a:r>
            <a:r>
              <a:rPr lang="cs-CZ" sz="2000" dirty="0" smtClean="0">
                <a:solidFill>
                  <a:schemeClr val="tx1"/>
                </a:solidFill>
              </a:rPr>
              <a:t>ČR vyslovuje </a:t>
            </a:r>
            <a:r>
              <a:rPr lang="cs-CZ" sz="2000" dirty="0">
                <a:solidFill>
                  <a:schemeClr val="tx1"/>
                </a:solidFill>
              </a:rPr>
              <a:t>souhlas se jmenováním soudců </a:t>
            </a:r>
            <a:r>
              <a:rPr lang="cs-CZ" sz="2000" dirty="0" smtClean="0">
                <a:solidFill>
                  <a:schemeClr val="tx1"/>
                </a:solidFill>
              </a:rPr>
              <a:t>Ústavního soudu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 flipV="1">
            <a:off x="683568" y="6381327"/>
            <a:ext cx="7776864" cy="45719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vert="horz" lIns="91440" tIns="45720" rIns="91440" bIns="45720" rtlCol="0">
            <a:normAutofit fontScale="2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endParaRPr lang="cs-CZ" sz="1200" dirty="0">
              <a:solidFill>
                <a:schemeClr val="tx1"/>
              </a:solidFill>
            </a:endParaRPr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539552" y="6597352"/>
            <a:ext cx="7772400" cy="93535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48571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5472608"/>
          </a:xfrm>
        </p:spPr>
        <p:txBody>
          <a:bodyPr>
            <a:noAutofit/>
          </a:bodyPr>
          <a:lstStyle/>
          <a:p>
            <a:pPr algn="l"/>
            <a:r>
              <a:rPr lang="cs-CZ" sz="2000" b="1" dirty="0" smtClean="0"/>
              <a:t/>
            </a:r>
            <a:br>
              <a:rPr lang="cs-CZ" sz="2000" b="1" dirty="0" smtClean="0"/>
            </a:br>
            <a:r>
              <a:rPr lang="cs-CZ" sz="2000" b="1" dirty="0"/>
              <a:t/>
            </a:r>
            <a:br>
              <a:rPr lang="cs-CZ" sz="2000" b="1" dirty="0"/>
            </a:br>
            <a:r>
              <a:rPr lang="cs-CZ" sz="2000" b="1" dirty="0" smtClean="0"/>
              <a:t/>
            </a:r>
            <a:br>
              <a:rPr lang="cs-CZ" sz="2000" b="1" dirty="0" smtClean="0"/>
            </a:br>
            <a:r>
              <a:rPr lang="cs-CZ" sz="2000" b="1" dirty="0" smtClean="0"/>
              <a:t>Doplň: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>Shromáždění poslanců se nazývá  ____________________________  a skládá </a:t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>se z ___________________________</a:t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a ___________________________</a:t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Zákonodárnou moc v ČR má ____________________________________</a:t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Který ze zákonů se týká přímo vás, jako žáků ZŠ?____________________</a:t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endParaRPr lang="cs-CZ" sz="2000" dirty="0"/>
          </a:p>
        </p:txBody>
      </p:sp>
      <p:pic>
        <p:nvPicPr>
          <p:cNvPr id="3" name="Picture 3" descr="C:\Users\uživatel\AppData\Local\Microsoft\Windows\Temporary Internet Files\Content.IE5\P2JFCX7E\MC90034334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4941168"/>
            <a:ext cx="1649578" cy="17163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630879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4752528"/>
          </a:xfrm>
        </p:spPr>
        <p:txBody>
          <a:bodyPr>
            <a:noAutofit/>
          </a:bodyPr>
          <a:lstStyle/>
          <a:p>
            <a:pPr algn="l"/>
            <a:r>
              <a:rPr lang="cs-CZ" sz="2000" b="1" dirty="0" smtClean="0"/>
              <a:t/>
            </a:r>
            <a:br>
              <a:rPr lang="cs-CZ" sz="2000" b="1" dirty="0" smtClean="0"/>
            </a:br>
            <a:r>
              <a:rPr lang="cs-CZ" sz="2000" b="1" dirty="0"/>
              <a:t/>
            </a:r>
            <a:br>
              <a:rPr lang="cs-CZ" sz="2000" b="1" dirty="0"/>
            </a:br>
            <a:r>
              <a:rPr lang="cs-CZ" sz="2000" b="1" smtClean="0"/>
              <a:t/>
            </a:r>
            <a:br>
              <a:rPr lang="cs-CZ" sz="2000" b="1" smtClean="0"/>
            </a:br>
            <a:r>
              <a:rPr lang="cs-CZ" sz="2000" b="1" smtClean="0"/>
              <a:t>Řešení</a:t>
            </a:r>
            <a:r>
              <a:rPr lang="cs-CZ" sz="2000" b="1" dirty="0" smtClean="0"/>
              <a:t>: 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Shromáždění poslanců se nazývá  </a:t>
            </a:r>
            <a:r>
              <a:rPr lang="cs-CZ" sz="2400" dirty="0" smtClean="0">
                <a:solidFill>
                  <a:srgbClr val="FF0000"/>
                </a:solidFill>
              </a:rPr>
              <a:t>Parlament ČR </a:t>
            </a:r>
            <a:r>
              <a:rPr lang="cs-CZ" sz="2000" dirty="0" smtClean="0"/>
              <a:t>a skládá se z </a:t>
            </a:r>
            <a:r>
              <a:rPr lang="cs-CZ" sz="2400" dirty="0" smtClean="0">
                <a:solidFill>
                  <a:srgbClr val="FF0000"/>
                </a:solidFill>
              </a:rPr>
              <a:t>Poslanecké</a:t>
            </a:r>
            <a:r>
              <a:rPr lang="cs-CZ" sz="2000" dirty="0" smtClean="0">
                <a:solidFill>
                  <a:srgbClr val="FF0000"/>
                </a:solidFill>
              </a:rPr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sněmovny</a:t>
            </a:r>
            <a:r>
              <a:rPr lang="cs-CZ" sz="2400" dirty="0">
                <a:solidFill>
                  <a:srgbClr val="FF0000"/>
                </a:solidFill>
              </a:rPr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a Senátu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Zákonodárnou moc v ČR má </a:t>
            </a:r>
            <a:r>
              <a:rPr lang="cs-CZ" sz="2400" dirty="0" smtClean="0">
                <a:solidFill>
                  <a:srgbClr val="FF0000"/>
                </a:solidFill>
              </a:rPr>
              <a:t>Parlament ČR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Který ze zákonů se týká přímo vás, jako žáků ZŠ? např. Zákon o povinné školní docházce </a:t>
            </a:r>
            <a:br>
              <a:rPr lang="cs-CZ" sz="2000" dirty="0" smtClean="0"/>
            </a:br>
            <a:r>
              <a:rPr lang="cs-CZ" sz="2000" dirty="0" smtClean="0"/>
              <a:t>tj.</a:t>
            </a:r>
            <a:r>
              <a:rPr lang="cs-CZ" sz="2000" dirty="0"/>
              <a:t> </a:t>
            </a:r>
            <a:r>
              <a:rPr lang="cs-CZ" sz="2000" i="1" dirty="0" smtClean="0"/>
              <a:t>Zákon č. 561/2004 Sb., o předškolním, základním, středním, vyšším odborném a jiném vzdělávání (</a:t>
            </a:r>
            <a:r>
              <a:rPr lang="cs-CZ" sz="2000" i="1" dirty="0" smtClean="0">
                <a:solidFill>
                  <a:srgbClr val="FF0000"/>
                </a:solidFill>
              </a:rPr>
              <a:t>školský zákon</a:t>
            </a:r>
            <a:r>
              <a:rPr lang="cs-CZ" sz="2000" i="1" dirty="0" smtClean="0"/>
              <a:t>)</a:t>
            </a:r>
            <a:br>
              <a:rPr lang="cs-CZ" sz="2000" i="1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endParaRPr lang="cs-CZ" sz="2000" dirty="0"/>
          </a:p>
        </p:txBody>
      </p:sp>
      <p:pic>
        <p:nvPicPr>
          <p:cNvPr id="1026" name="Picture 2" descr="C:\Users\uživatel\AppData\Local\Microsoft\Windows\Temporary Internet Files\Content.IE5\2QOPBQBM\MC90034334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5013176"/>
            <a:ext cx="1756562" cy="1623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806588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836712"/>
            <a:ext cx="7772400" cy="3672408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/>
              <a:t>Použité zdroje:</a:t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Microsoft Office</a:t>
            </a:r>
            <a:br>
              <a:rPr lang="cs-CZ" sz="2000" dirty="0" smtClean="0"/>
            </a:br>
            <a:r>
              <a:rPr lang="cs-CZ" sz="2000" dirty="0" smtClean="0"/>
              <a:t>přispěvatelé</a:t>
            </a:r>
            <a:r>
              <a:rPr lang="pt-BR" sz="2000" dirty="0" smtClean="0"/>
              <a:t>. </a:t>
            </a:r>
            <a:r>
              <a:rPr lang="pt-BR" sz="2000" i="1" dirty="0"/>
              <a:t>http://cs.wikipedia.cz</a:t>
            </a:r>
            <a:r>
              <a:rPr lang="pt-BR" sz="2000" dirty="0"/>
              <a:t> [online]. [cit. 30.1.2013]. Dostupný na WWW: http://cs.wikipedia.org/wiki/Parlament_%C4%8Cesk%C3%A9_republiky 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>WWW.MSMT.CZ. </a:t>
            </a:r>
            <a:r>
              <a:rPr lang="cs-CZ" sz="2000" i="1" dirty="0"/>
              <a:t>www.msmt.cz</a:t>
            </a:r>
            <a:r>
              <a:rPr lang="cs-CZ" sz="2000" dirty="0"/>
              <a:t> [online]. [cit. 30.1.2013]. Dostupný na WWW: http://www.msmt.cz/dokumenty/novy-skolsky-zakon </a:t>
            </a:r>
            <a:br>
              <a:rPr lang="cs-CZ" sz="2000" dirty="0"/>
            </a:br>
            <a:endParaRPr lang="cs-CZ" sz="2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5445224"/>
            <a:ext cx="6400800" cy="193576"/>
          </a:xfrm>
        </p:spPr>
        <p:txBody>
          <a:bodyPr>
            <a:noAutofit/>
          </a:bodyPr>
          <a:lstStyle/>
          <a:p>
            <a:pPr algn="l"/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1401259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45</TotalTime>
  <Words>167</Words>
  <Application>Microsoft Office PowerPoint</Application>
  <PresentationFormat>Předvádění na obrazovce (4:3)</PresentationFormat>
  <Paragraphs>30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Anotace: </vt:lpstr>
      <vt:lpstr>Parlament ČR  Česká republika je demokratický stát. Občané si volí své zástupce – poslance. Ti tvoří shromáždění – Parlament ČR. Parlament České republiky je dvoukomorový zákonodárný sbor. Je tvořen Poslaneckou sněmovnou (dolní komora) a Senátem (horní komora). Poslanecká sněmovna je tvořena 200 poslanci volenými na čtyři roky.  Senát čítá 81 senátorů volených na šest let, každé dva roky se třetina senátorů obmění. </vt:lpstr>
      <vt:lpstr>Prezentace aplikace PowerPoint</vt:lpstr>
      <vt:lpstr>   Doplň:  Shromáždění poslanců se nazývá  ____________________________  a skládá   se z ___________________________  a ___________________________    Zákonodárnou moc v ČR má ____________________________________   Který ze zákonů se týká přímo vás, jako žáků ZŠ?____________________      </vt:lpstr>
      <vt:lpstr>   Řešení:    Shromáždění poslanců se nazývá  Parlament ČR a skládá se z Poslanecké sněmovny a Senátu   Zákonodárnou moc v ČR má Parlament ČR   Který ze zákonů se týká přímo vás, jako žáků ZŠ? např. Zákon o povinné školní docházce  tj. Zákon č. 561/2004 Sb., o předškolním, základním, středním, vyšším odborném a jiném vzdělávání (školský zákon)  </vt:lpstr>
      <vt:lpstr>Použité zdroje:  Microsoft Office přispěvatelé. http://cs.wikipedia.cz [online]. [cit. 30.1.2013]. Dostupný na WWW: http://cs.wikipedia.org/wiki/Parlament_%C4%8Cesk%C3%A9_republiky  WWW.MSMT.CZ. www.msmt.cz [online]. [cit. 30.1.2013]. Dostupný na WWW: http://www.msmt.cz/dokumenty/novy-skolsky-zakon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7</cp:revision>
  <dcterms:created xsi:type="dcterms:W3CDTF">2013-01-27T14:05:11Z</dcterms:created>
  <dcterms:modified xsi:type="dcterms:W3CDTF">2013-01-31T06:35:36Z</dcterms:modified>
</cp:coreProperties>
</file>