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63" r:id="rId2"/>
    <p:sldId id="269" r:id="rId3"/>
    <p:sldId id="257" r:id="rId4"/>
    <p:sldId id="259" r:id="rId5"/>
    <p:sldId id="261" r:id="rId6"/>
    <p:sldId id="267" r:id="rId7"/>
    <p:sldId id="264" r:id="rId8"/>
    <p:sldId id="265" r:id="rId9"/>
    <p:sldId id="268" r:id="rId10"/>
    <p:sldId id="270" r:id="rId11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88" d="100"/>
          <a:sy n="88" d="100"/>
        </p:scale>
        <p:origin x="-1468" y="-90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ableStyles" Target="tableStyle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lze upravit styl předlohy.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4959D3F-23C1-4EAF-A8C7-263356196192}" type="datetimeFigureOut">
              <a:rPr lang="cs-CZ" smtClean="0"/>
              <a:t>31.1.2013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82AB313-AC37-45C4-A836-9853042C3B09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51447377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4959D3F-23C1-4EAF-A8C7-263356196192}" type="datetimeFigureOut">
              <a:rPr lang="cs-CZ" smtClean="0"/>
              <a:t>31.1.2013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82AB313-AC37-45C4-A836-9853042C3B09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08747024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4959D3F-23C1-4EAF-A8C7-263356196192}" type="datetimeFigureOut">
              <a:rPr lang="cs-CZ" smtClean="0"/>
              <a:t>31.1.2013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82AB313-AC37-45C4-A836-9853042C3B09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873650488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4959D3F-23C1-4EAF-A8C7-263356196192}" type="datetimeFigureOut">
              <a:rPr lang="cs-CZ" smtClean="0"/>
              <a:t>31.1.2013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82AB313-AC37-45C4-A836-9853042C3B09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984286251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4959D3F-23C1-4EAF-A8C7-263356196192}" type="datetimeFigureOut">
              <a:rPr lang="cs-CZ" smtClean="0"/>
              <a:t>31.1.2013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82AB313-AC37-45C4-A836-9853042C3B09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57598146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4959D3F-23C1-4EAF-A8C7-263356196192}" type="datetimeFigureOut">
              <a:rPr lang="cs-CZ" smtClean="0"/>
              <a:t>31.1.2013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82AB313-AC37-45C4-A836-9853042C3B09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032345712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4959D3F-23C1-4EAF-A8C7-263356196192}" type="datetimeFigureOut">
              <a:rPr lang="cs-CZ" smtClean="0"/>
              <a:t>31.1.2013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82AB313-AC37-45C4-A836-9853042C3B09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00510243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4959D3F-23C1-4EAF-A8C7-263356196192}" type="datetimeFigureOut">
              <a:rPr lang="cs-CZ" smtClean="0"/>
              <a:t>31.1.2013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82AB313-AC37-45C4-A836-9853042C3B09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13195192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4959D3F-23C1-4EAF-A8C7-263356196192}" type="datetimeFigureOut">
              <a:rPr lang="cs-CZ" smtClean="0"/>
              <a:t>31.1.2013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82AB313-AC37-45C4-A836-9853042C3B09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805271458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4959D3F-23C1-4EAF-A8C7-263356196192}" type="datetimeFigureOut">
              <a:rPr lang="cs-CZ" smtClean="0"/>
              <a:t>31.1.2013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82AB313-AC37-45C4-A836-9853042C3B09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38050169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4959D3F-23C1-4EAF-A8C7-263356196192}" type="datetimeFigureOut">
              <a:rPr lang="cs-CZ" smtClean="0"/>
              <a:t>31.1.2013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82AB313-AC37-45C4-A836-9853042C3B09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86354746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4959D3F-23C1-4EAF-A8C7-263356196192}" type="datetimeFigureOut">
              <a:rPr lang="cs-CZ" smtClean="0"/>
              <a:t>31.1.2013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82AB313-AC37-45C4-A836-9853042C3B09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71687248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4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6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6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3" name="Tabulka 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3909488"/>
              </p:ext>
            </p:extLst>
          </p:nvPr>
        </p:nvGraphicFramePr>
        <p:xfrm>
          <a:off x="755576" y="2132856"/>
          <a:ext cx="7488832" cy="384048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063665"/>
                <a:gridCol w="5425167"/>
              </a:tblGrid>
              <a:tr h="640080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sz="1800" b="0" kern="1200" dirty="0" smtClean="0">
                          <a:solidFill>
                            <a:schemeClr val="tx1"/>
                          </a:solidFill>
                          <a:effectLst/>
                        </a:rPr>
                        <a:t>Název školy</a:t>
                      </a:r>
                      <a:endParaRPr lang="cs-CZ" sz="1050" b="0" dirty="0" smtClean="0">
                        <a:solidFill>
                          <a:schemeClr val="tx1"/>
                        </a:solidFill>
                        <a:effectLst/>
                        <a:latin typeface="Times New Roman"/>
                        <a:ea typeface="Times New Roman"/>
                      </a:endParaRPr>
                    </a:p>
                    <a:p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sz="1800" b="0" kern="1200" dirty="0" smtClean="0">
                          <a:solidFill>
                            <a:schemeClr val="tx1"/>
                          </a:solidFill>
                          <a:effectLst/>
                        </a:rPr>
                        <a:t>Základní škola a mateřská škola, Jetřichov,                                           okres Náchod</a:t>
                      </a:r>
                      <a:endParaRPr lang="cs-CZ" sz="800" b="0" dirty="0" smtClean="0">
                        <a:solidFill>
                          <a:schemeClr val="tx1"/>
                        </a:solidFill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/>
                </a:tc>
              </a:tr>
              <a:tr h="640080">
                <a:tc>
                  <a:txBody>
                    <a:bodyPr/>
                    <a:lstStyle/>
                    <a:p>
                      <a:r>
                        <a:rPr lang="cs-CZ" dirty="0" smtClean="0"/>
                        <a:t>Autor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Hana Krejčová</a:t>
                      </a:r>
                      <a:endParaRPr lang="cs-CZ" dirty="0"/>
                    </a:p>
                  </a:txBody>
                  <a:tcPr/>
                </a:tc>
              </a:tr>
              <a:tr h="640080">
                <a:tc>
                  <a:txBody>
                    <a:bodyPr/>
                    <a:lstStyle/>
                    <a:p>
                      <a:r>
                        <a:rPr lang="cs-CZ" dirty="0" smtClean="0"/>
                        <a:t>Datum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27. 8. 2012</a:t>
                      </a:r>
                      <a:endParaRPr lang="cs-CZ" dirty="0"/>
                    </a:p>
                  </a:txBody>
                  <a:tcPr/>
                </a:tc>
              </a:tr>
              <a:tr h="640080">
                <a:tc>
                  <a:txBody>
                    <a:bodyPr/>
                    <a:lstStyle/>
                    <a:p>
                      <a:r>
                        <a:rPr lang="cs-CZ" dirty="0" smtClean="0"/>
                        <a:t>Název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sz="1800" kern="1200" dirty="0" smtClean="0">
                          <a:effectLst/>
                        </a:rPr>
                        <a:t>VY_52_INOVACE_1_Česká republika</a:t>
                      </a:r>
                      <a:endParaRPr lang="cs-CZ" sz="1050" dirty="0" smtClean="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/>
                </a:tc>
              </a:tr>
              <a:tr h="640080">
                <a:tc>
                  <a:txBody>
                    <a:bodyPr/>
                    <a:lstStyle/>
                    <a:p>
                      <a:r>
                        <a:rPr lang="cs-CZ" dirty="0" smtClean="0"/>
                        <a:t>Ročník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4.</a:t>
                      </a:r>
                      <a:endParaRPr lang="cs-CZ" dirty="0"/>
                    </a:p>
                  </a:txBody>
                  <a:tcPr/>
                </a:tc>
              </a:tr>
              <a:tr h="640080">
                <a:tc>
                  <a:txBody>
                    <a:bodyPr/>
                    <a:lstStyle/>
                    <a:p>
                      <a:r>
                        <a:rPr lang="cs-CZ" dirty="0" smtClean="0"/>
                        <a:t>Číslo projektu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sz="1800" kern="1200" dirty="0" smtClean="0">
                          <a:effectLst/>
                        </a:rPr>
                        <a:t>CZ.1.07/1.4.00/21.0835</a:t>
                      </a:r>
                      <a:endParaRPr lang="cs-CZ" sz="1050" dirty="0" smtClean="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/>
                </a:tc>
              </a:tr>
            </a:tbl>
          </a:graphicData>
        </a:graphic>
      </p:graphicFrame>
      <p:pic>
        <p:nvPicPr>
          <p:cNvPr id="5" name="Obrázek 36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11886" y="188640"/>
            <a:ext cx="5716588" cy="12477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35592641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3568" y="548680"/>
            <a:ext cx="7772400" cy="1470025"/>
          </a:xfrm>
        </p:spPr>
        <p:txBody>
          <a:bodyPr>
            <a:normAutofit/>
          </a:bodyPr>
          <a:lstStyle/>
          <a:p>
            <a:pPr algn="l"/>
            <a:r>
              <a:rPr lang="cs-CZ" sz="2400" dirty="0" smtClean="0"/>
              <a:t>Anotace:</a:t>
            </a:r>
            <a:endParaRPr lang="cs-CZ" sz="2400" dirty="0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827584" y="1628800"/>
            <a:ext cx="7272808" cy="4010000"/>
          </a:xfrm>
        </p:spPr>
        <p:txBody>
          <a:bodyPr>
            <a:normAutofit/>
          </a:bodyPr>
          <a:lstStyle/>
          <a:p>
            <a:pPr marL="342900" indent="-342900" algn="l">
              <a:buFont typeface="Arial" pitchFamily="34" charset="0"/>
              <a:buChar char="•"/>
            </a:pPr>
            <a:r>
              <a:rPr lang="cs-CZ" sz="2000" dirty="0" smtClean="0">
                <a:solidFill>
                  <a:schemeClr val="tx1"/>
                </a:solidFill>
              </a:rPr>
              <a:t>Materiál poskytuje žákům základní informace o ČR</a:t>
            </a:r>
          </a:p>
          <a:p>
            <a:pPr marL="342900" indent="-342900" algn="l">
              <a:buFont typeface="Arial" pitchFamily="34" charset="0"/>
              <a:buChar char="•"/>
            </a:pPr>
            <a:r>
              <a:rPr lang="cs-CZ" sz="2000" dirty="0" smtClean="0">
                <a:solidFill>
                  <a:schemeClr val="tx1"/>
                </a:solidFill>
              </a:rPr>
              <a:t>Žáci pracují s interaktivní tabulí nebo samostatně na počítačích</a:t>
            </a:r>
          </a:p>
          <a:p>
            <a:pPr marL="342900" indent="-342900" algn="l">
              <a:buFont typeface="Arial" pitchFamily="34" charset="0"/>
              <a:buChar char="•"/>
            </a:pPr>
            <a:r>
              <a:rPr lang="cs-CZ" sz="2000" dirty="0" smtClean="0">
                <a:solidFill>
                  <a:schemeClr val="tx1"/>
                </a:solidFill>
              </a:rPr>
              <a:t>Pro doplnění informací potřebují kalendář a klasickou mapu ČR</a:t>
            </a:r>
          </a:p>
          <a:p>
            <a:pPr marL="342900" indent="-342900" algn="l">
              <a:buFont typeface="Arial" pitchFamily="34" charset="0"/>
              <a:buChar char="•"/>
            </a:pPr>
            <a:r>
              <a:rPr lang="cs-CZ" sz="2000" dirty="0" smtClean="0">
                <a:solidFill>
                  <a:schemeClr val="tx1"/>
                </a:solidFill>
              </a:rPr>
              <a:t>Přechod mezi snímky probíhá kliknutím</a:t>
            </a:r>
            <a:endParaRPr lang="cs-CZ" sz="2000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48352832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3568" y="404664"/>
            <a:ext cx="7776864" cy="1585158"/>
          </a:xfrm>
        </p:spPr>
        <p:txBody>
          <a:bodyPr>
            <a:normAutofit/>
          </a:bodyPr>
          <a:lstStyle/>
          <a:p>
            <a:pPr algn="l"/>
            <a:r>
              <a:rPr lang="cs-CZ" sz="3200" b="1" u="sng" dirty="0" smtClean="0"/>
              <a:t>Česká republika</a:t>
            </a:r>
            <a:r>
              <a:rPr lang="cs-CZ" sz="2400" dirty="0" smtClean="0"/>
              <a:t/>
            </a:r>
            <a:br>
              <a:rPr lang="cs-CZ" sz="2400" dirty="0" smtClean="0"/>
            </a:br>
            <a:r>
              <a:rPr lang="cs-CZ" sz="2400" dirty="0" smtClean="0"/>
              <a:t>- demokratický stát</a:t>
            </a:r>
            <a:endParaRPr lang="cs-CZ" sz="2400" dirty="0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755576" y="836712"/>
            <a:ext cx="7704856" cy="5472608"/>
          </a:xfrm>
        </p:spPr>
        <p:txBody>
          <a:bodyPr>
            <a:normAutofit/>
          </a:bodyPr>
          <a:lstStyle/>
          <a:p>
            <a:endParaRPr lang="cs-CZ" sz="800" dirty="0" smtClean="0"/>
          </a:p>
          <a:p>
            <a:endParaRPr lang="cs-CZ" sz="800" dirty="0"/>
          </a:p>
          <a:p>
            <a:endParaRPr lang="cs-CZ" sz="800" dirty="0" smtClean="0"/>
          </a:p>
          <a:p>
            <a:endParaRPr lang="cs-CZ" sz="800" dirty="0"/>
          </a:p>
          <a:p>
            <a:endParaRPr lang="cs-CZ" sz="800" dirty="0" smtClean="0"/>
          </a:p>
          <a:p>
            <a:endParaRPr lang="cs-CZ" sz="800" dirty="0"/>
          </a:p>
          <a:p>
            <a:endParaRPr lang="cs-CZ" sz="800" dirty="0" smtClean="0"/>
          </a:p>
          <a:p>
            <a:endParaRPr lang="cs-CZ" sz="800" dirty="0"/>
          </a:p>
          <a:p>
            <a:endParaRPr lang="cs-CZ" sz="800" dirty="0" smtClean="0"/>
          </a:p>
          <a:p>
            <a:pPr algn="l"/>
            <a:endParaRPr lang="cs-CZ" sz="1200" dirty="0" smtClean="0"/>
          </a:p>
          <a:p>
            <a:pPr algn="l"/>
            <a:r>
              <a:rPr lang="cs-CZ" sz="2000" dirty="0" smtClean="0">
                <a:solidFill>
                  <a:schemeClr val="tx1"/>
                </a:solidFill>
              </a:rPr>
              <a:t>Česká republika vznikla 1.1. 1993. Území  Česka je </a:t>
            </a:r>
            <a:r>
              <a:rPr lang="cs-CZ" sz="2000" dirty="0">
                <a:solidFill>
                  <a:schemeClr val="tx1"/>
                </a:solidFill>
              </a:rPr>
              <a:t>tvořeno </a:t>
            </a:r>
            <a:r>
              <a:rPr lang="cs-CZ" sz="2000" dirty="0" smtClean="0">
                <a:solidFill>
                  <a:schemeClr val="tx1"/>
                </a:solidFill>
              </a:rPr>
              <a:t>historickými zeměmi a </a:t>
            </a:r>
            <a:r>
              <a:rPr lang="cs-CZ" sz="2000" dirty="0">
                <a:solidFill>
                  <a:schemeClr val="tx1"/>
                </a:solidFill>
              </a:rPr>
              <a:t>to </a:t>
            </a:r>
            <a:r>
              <a:rPr lang="cs-CZ" sz="2000" dirty="0" smtClean="0">
                <a:solidFill>
                  <a:schemeClr val="tx1"/>
                </a:solidFill>
              </a:rPr>
              <a:t>Čechami, Moravou a Slezskem.</a:t>
            </a:r>
          </a:p>
          <a:p>
            <a:pPr algn="l"/>
            <a:r>
              <a:rPr lang="cs-CZ" sz="2000" dirty="0" smtClean="0">
                <a:solidFill>
                  <a:schemeClr val="tx1"/>
                </a:solidFill>
              </a:rPr>
              <a:t> Území státu zaujímá rozlohu 78</a:t>
            </a:r>
            <a:r>
              <a:rPr lang="cs-CZ" sz="2000" dirty="0">
                <a:solidFill>
                  <a:schemeClr val="tx1"/>
                </a:solidFill>
              </a:rPr>
              <a:t> 867 km</a:t>
            </a:r>
            <a:r>
              <a:rPr lang="cs-CZ" sz="2000" baseline="30000" dirty="0">
                <a:solidFill>
                  <a:schemeClr val="tx1"/>
                </a:solidFill>
              </a:rPr>
              <a:t>2</a:t>
            </a:r>
            <a:r>
              <a:rPr lang="cs-CZ" sz="2000" dirty="0">
                <a:solidFill>
                  <a:schemeClr val="tx1"/>
                </a:solidFill>
              </a:rPr>
              <a:t>. </a:t>
            </a:r>
            <a:r>
              <a:rPr lang="cs-CZ" sz="2000" dirty="0" smtClean="0">
                <a:solidFill>
                  <a:schemeClr val="tx1"/>
                </a:solidFill>
              </a:rPr>
              <a:t>Česká republika je vnitrozemským státem ležícím </a:t>
            </a:r>
            <a:r>
              <a:rPr lang="cs-CZ" sz="2000" dirty="0">
                <a:solidFill>
                  <a:schemeClr val="tx1"/>
                </a:solidFill>
              </a:rPr>
              <a:t>ve </a:t>
            </a:r>
            <a:r>
              <a:rPr lang="cs-CZ" sz="2000" dirty="0" smtClean="0">
                <a:solidFill>
                  <a:schemeClr val="tx1"/>
                </a:solidFill>
              </a:rPr>
              <a:t>Střední Evropě. </a:t>
            </a:r>
            <a:r>
              <a:rPr lang="cs-CZ" sz="2000" dirty="0">
                <a:solidFill>
                  <a:schemeClr val="tx1"/>
                </a:solidFill>
              </a:rPr>
              <a:t>Sousedí </a:t>
            </a:r>
            <a:r>
              <a:rPr lang="cs-CZ" sz="2000" dirty="0" smtClean="0">
                <a:solidFill>
                  <a:schemeClr val="tx1"/>
                </a:solidFill>
              </a:rPr>
              <a:t>s</a:t>
            </a:r>
            <a:r>
              <a:rPr lang="cs-CZ" sz="2000" dirty="0">
                <a:solidFill>
                  <a:schemeClr val="tx1"/>
                </a:solidFill>
              </a:rPr>
              <a:t> </a:t>
            </a:r>
            <a:r>
              <a:rPr lang="cs-CZ" sz="2000" dirty="0" smtClean="0">
                <a:solidFill>
                  <a:schemeClr val="tx1"/>
                </a:solidFill>
              </a:rPr>
              <a:t>Německem </a:t>
            </a:r>
            <a:r>
              <a:rPr lang="cs-CZ" sz="2000" dirty="0">
                <a:solidFill>
                  <a:schemeClr val="tx1"/>
                </a:solidFill>
              </a:rPr>
              <a:t>(délka hranice 810 km), </a:t>
            </a:r>
            <a:r>
              <a:rPr lang="cs-CZ" sz="2000" dirty="0" smtClean="0">
                <a:solidFill>
                  <a:schemeClr val="tx1"/>
                </a:solidFill>
              </a:rPr>
              <a:t>s</a:t>
            </a:r>
            <a:r>
              <a:rPr lang="cs-CZ" sz="2000" dirty="0">
                <a:solidFill>
                  <a:schemeClr val="tx1"/>
                </a:solidFill>
              </a:rPr>
              <a:t> </a:t>
            </a:r>
            <a:r>
              <a:rPr lang="cs-CZ" sz="2000" dirty="0" smtClean="0">
                <a:solidFill>
                  <a:schemeClr val="tx1"/>
                </a:solidFill>
              </a:rPr>
              <a:t>Polskem </a:t>
            </a:r>
            <a:r>
              <a:rPr lang="cs-CZ" sz="2000" dirty="0">
                <a:solidFill>
                  <a:schemeClr val="tx1"/>
                </a:solidFill>
              </a:rPr>
              <a:t>(762 km), </a:t>
            </a:r>
            <a:r>
              <a:rPr lang="cs-CZ" sz="2000" dirty="0" smtClean="0">
                <a:solidFill>
                  <a:schemeClr val="tx1"/>
                </a:solidFill>
              </a:rPr>
              <a:t>se Slovenskem (252 </a:t>
            </a:r>
            <a:r>
              <a:rPr lang="cs-CZ" sz="2000" dirty="0">
                <a:solidFill>
                  <a:schemeClr val="tx1"/>
                </a:solidFill>
              </a:rPr>
              <a:t>km) a </a:t>
            </a:r>
            <a:r>
              <a:rPr lang="cs-CZ" sz="2000" dirty="0" smtClean="0">
                <a:solidFill>
                  <a:schemeClr val="tx1"/>
                </a:solidFill>
              </a:rPr>
              <a:t>s</a:t>
            </a:r>
            <a:r>
              <a:rPr lang="cs-CZ" sz="2000" dirty="0">
                <a:solidFill>
                  <a:schemeClr val="tx1"/>
                </a:solidFill>
              </a:rPr>
              <a:t> </a:t>
            </a:r>
            <a:r>
              <a:rPr lang="cs-CZ" sz="2000" dirty="0" smtClean="0">
                <a:solidFill>
                  <a:schemeClr val="tx1"/>
                </a:solidFill>
              </a:rPr>
              <a:t>Rakouskem </a:t>
            </a:r>
            <a:r>
              <a:rPr lang="cs-CZ" sz="2000" dirty="0">
                <a:solidFill>
                  <a:schemeClr val="tx1"/>
                </a:solidFill>
              </a:rPr>
              <a:t>(466 km). </a:t>
            </a:r>
          </a:p>
          <a:p>
            <a:pPr algn="l"/>
            <a:r>
              <a:rPr lang="cs-CZ" sz="2000" dirty="0" smtClean="0">
                <a:solidFill>
                  <a:schemeClr val="tx1"/>
                </a:solidFill>
              </a:rPr>
              <a:t>Hlavním </a:t>
            </a:r>
            <a:r>
              <a:rPr lang="cs-CZ" sz="2000" dirty="0">
                <a:solidFill>
                  <a:schemeClr val="tx1"/>
                </a:solidFill>
              </a:rPr>
              <a:t>městem </a:t>
            </a:r>
            <a:r>
              <a:rPr lang="cs-CZ" sz="2000" dirty="0" smtClean="0">
                <a:solidFill>
                  <a:schemeClr val="tx1"/>
                </a:solidFill>
              </a:rPr>
              <a:t>je Praha. </a:t>
            </a:r>
          </a:p>
          <a:p>
            <a:pPr algn="l"/>
            <a:r>
              <a:rPr lang="cs-CZ" sz="2000" dirty="0" smtClean="0">
                <a:solidFill>
                  <a:schemeClr val="tx1"/>
                </a:solidFill>
              </a:rPr>
              <a:t>V </a:t>
            </a:r>
            <a:r>
              <a:rPr lang="cs-CZ" sz="2000" dirty="0">
                <a:solidFill>
                  <a:schemeClr val="tx1"/>
                </a:solidFill>
              </a:rPr>
              <a:t>roce </a:t>
            </a:r>
            <a:r>
              <a:rPr lang="cs-CZ" sz="2000" dirty="0" smtClean="0">
                <a:solidFill>
                  <a:schemeClr val="tx1"/>
                </a:solidFill>
              </a:rPr>
              <a:t>2012 </a:t>
            </a:r>
            <a:r>
              <a:rPr lang="cs-CZ" sz="2000" dirty="0">
                <a:solidFill>
                  <a:schemeClr val="tx1"/>
                </a:solidFill>
              </a:rPr>
              <a:t>v Česku bylo evidováno přibližně 10,5 milionu obyvatel</a:t>
            </a:r>
            <a:r>
              <a:rPr lang="cs-CZ" sz="2000" dirty="0" smtClean="0">
                <a:solidFill>
                  <a:schemeClr val="tx1"/>
                </a:solidFill>
              </a:rPr>
              <a:t>.</a:t>
            </a:r>
            <a:endParaRPr lang="cs-CZ" sz="2000" dirty="0">
              <a:solidFill>
                <a:schemeClr val="tx1"/>
              </a:solidFill>
            </a:endParaRPr>
          </a:p>
        </p:txBody>
      </p:sp>
      <p:pic>
        <p:nvPicPr>
          <p:cNvPr id="1026" name="Picture 2" descr="C:\Users\uživatel\AppData\Local\Microsoft\Windows\Temporary Internet Files\Content.IE5\Z4H4DLYH\MP900362655[1]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56176" y="548680"/>
            <a:ext cx="1281337" cy="85422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9" name="Picture 5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56176" y="1560404"/>
            <a:ext cx="715963" cy="8588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30" name="Picture 6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56176" y="5085184"/>
            <a:ext cx="2305050" cy="17335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20920327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102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2000"/>
                                        <p:tgtEl>
                                          <p:spTgt spid="102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2000" fill="hold"/>
                                        <p:tgtEl>
                                          <p:spTgt spid="102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2000" fill="hold"/>
                                        <p:tgtEl>
                                          <p:spTgt spid="102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"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548681"/>
            <a:ext cx="7772400" cy="2939377"/>
          </a:xfrm>
        </p:spPr>
        <p:txBody>
          <a:bodyPr>
            <a:normAutofit/>
          </a:bodyPr>
          <a:lstStyle/>
          <a:p>
            <a:pPr algn="l"/>
            <a:r>
              <a:rPr lang="cs-CZ" sz="3200" b="1" u="sng" dirty="0" smtClean="0"/>
              <a:t>Státní symboly</a:t>
            </a:r>
            <a:r>
              <a:rPr lang="cs-CZ" sz="1800" b="1" u="sng" dirty="0" smtClean="0"/>
              <a:t/>
            </a:r>
            <a:br>
              <a:rPr lang="cs-CZ" sz="1800" b="1" u="sng" dirty="0" smtClean="0"/>
            </a:br>
            <a:r>
              <a:rPr lang="cs-CZ" sz="1200" dirty="0" smtClean="0"/>
              <a:t/>
            </a:r>
            <a:br>
              <a:rPr lang="cs-CZ" sz="1200" dirty="0" smtClean="0"/>
            </a:br>
            <a:r>
              <a:rPr lang="cs-CZ" sz="1200" dirty="0" smtClean="0"/>
              <a:t/>
            </a:r>
            <a:br>
              <a:rPr lang="cs-CZ" sz="1200" dirty="0" smtClean="0"/>
            </a:br>
            <a:r>
              <a:rPr lang="cs-CZ" sz="1200" dirty="0"/>
              <a:t/>
            </a:r>
            <a:br>
              <a:rPr lang="cs-CZ" sz="1200" dirty="0"/>
            </a:br>
            <a:r>
              <a:rPr lang="cs-CZ" sz="2000" dirty="0" smtClean="0"/>
              <a:t>Státním symbolem ČR je:   státní znak </a:t>
            </a:r>
            <a:br>
              <a:rPr lang="cs-CZ" sz="2000" dirty="0" smtClean="0"/>
            </a:br>
            <a:r>
              <a:rPr lang="cs-CZ" sz="2000" dirty="0" smtClean="0"/>
              <a:t>                                                vlajka</a:t>
            </a:r>
            <a:br>
              <a:rPr lang="cs-CZ" sz="2000" dirty="0" smtClean="0"/>
            </a:br>
            <a:r>
              <a:rPr lang="cs-CZ" sz="2000" dirty="0"/>
              <a:t> </a:t>
            </a:r>
            <a:r>
              <a:rPr lang="cs-CZ" sz="2000" dirty="0" smtClean="0"/>
              <a:t>                                               státní hymna</a:t>
            </a:r>
            <a:br>
              <a:rPr lang="cs-CZ" sz="2000" dirty="0" smtClean="0"/>
            </a:br>
            <a:endParaRPr lang="cs-CZ" sz="2000" dirty="0"/>
          </a:p>
        </p:txBody>
      </p:sp>
      <p:pic>
        <p:nvPicPr>
          <p:cNvPr id="4" name="Picture 2" descr="C:\Users\uživatel\AppData\Local\Microsoft\Windows\Temporary Internet Files\Content.IE5\Z4H4DLYH\MP900362655[1]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427984" y="3388511"/>
            <a:ext cx="3181843" cy="212122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Picture 5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75656" y="3498972"/>
            <a:ext cx="1584176" cy="190030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99834392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17" restart="whenNotActive" fill="hold" evtFilter="cancelBubble" nodeType="interactiveSeq">
                <p:stCondLst>
                  <p:cond evt="onClick" delay="0">
                    <p:tgtEl>
                      <p:spTgt spid="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8" fill="hold">
                      <p:stCondLst>
                        <p:cond delay="0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"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548681"/>
            <a:ext cx="7772400" cy="1656183"/>
          </a:xfrm>
        </p:spPr>
        <p:txBody>
          <a:bodyPr>
            <a:normAutofit/>
          </a:bodyPr>
          <a:lstStyle/>
          <a:p>
            <a:pPr algn="l"/>
            <a:endParaRPr lang="cs-CZ" sz="1200" dirty="0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683568" y="548680"/>
            <a:ext cx="7776864" cy="5306144"/>
          </a:xfrm>
          <a:solidFill>
            <a:srgbClr val="FFCCCC"/>
          </a:solidFill>
        </p:spPr>
        <p:txBody>
          <a:bodyPr>
            <a:normAutofit/>
          </a:bodyPr>
          <a:lstStyle/>
          <a:p>
            <a:pPr algn="l"/>
            <a:r>
              <a:rPr lang="cs-CZ" b="1" u="sng" dirty="0" smtClean="0">
                <a:solidFill>
                  <a:schemeClr val="tx1"/>
                </a:solidFill>
              </a:rPr>
              <a:t>Státní svátky</a:t>
            </a:r>
          </a:p>
          <a:p>
            <a:pPr algn="l"/>
            <a:endParaRPr lang="cs-CZ" b="1" u="sng" dirty="0" smtClean="0">
              <a:solidFill>
                <a:schemeClr val="tx1"/>
              </a:solidFill>
            </a:endParaRPr>
          </a:p>
          <a:p>
            <a:pPr algn="l"/>
            <a:endParaRPr lang="cs-CZ" sz="1200" dirty="0" smtClean="0">
              <a:solidFill>
                <a:schemeClr val="tx1"/>
              </a:solidFill>
            </a:endParaRPr>
          </a:p>
          <a:p>
            <a:pPr algn="l"/>
            <a:r>
              <a:rPr lang="cs-CZ" sz="2000" dirty="0" smtClean="0">
                <a:solidFill>
                  <a:schemeClr val="tx1"/>
                </a:solidFill>
              </a:rPr>
              <a:t>Nejvýznamnější svátek je </a:t>
            </a:r>
            <a:r>
              <a:rPr lang="cs-CZ" sz="2000" b="1" dirty="0" smtClean="0">
                <a:solidFill>
                  <a:schemeClr val="tx1"/>
                </a:solidFill>
              </a:rPr>
              <a:t>28. říjen </a:t>
            </a:r>
            <a:r>
              <a:rPr lang="cs-CZ" sz="2000" dirty="0" smtClean="0">
                <a:solidFill>
                  <a:schemeClr val="tx1"/>
                </a:solidFill>
              </a:rPr>
              <a:t>– v roce 1918 byla vyhlášena samostatná Československá republika</a:t>
            </a:r>
          </a:p>
          <a:p>
            <a:pPr algn="l"/>
            <a:endParaRPr lang="cs-CZ" sz="2000" dirty="0" smtClean="0">
              <a:solidFill>
                <a:schemeClr val="tx1"/>
              </a:solidFill>
            </a:endParaRPr>
          </a:p>
          <a:p>
            <a:pPr algn="l"/>
            <a:r>
              <a:rPr lang="cs-CZ" sz="2000" dirty="0" smtClean="0">
                <a:solidFill>
                  <a:schemeClr val="tx1"/>
                </a:solidFill>
              </a:rPr>
              <a:t>Další svátky jsou: 1. leden</a:t>
            </a:r>
          </a:p>
          <a:p>
            <a:pPr algn="l"/>
            <a:r>
              <a:rPr lang="cs-CZ" sz="2000" dirty="0">
                <a:solidFill>
                  <a:schemeClr val="tx1"/>
                </a:solidFill>
              </a:rPr>
              <a:t> </a:t>
            </a:r>
            <a:r>
              <a:rPr lang="cs-CZ" sz="2000" dirty="0" smtClean="0">
                <a:solidFill>
                  <a:schemeClr val="tx1"/>
                </a:solidFill>
              </a:rPr>
              <a:t>                               8. květen</a:t>
            </a:r>
          </a:p>
          <a:p>
            <a:pPr algn="l"/>
            <a:r>
              <a:rPr lang="cs-CZ" sz="2000" dirty="0">
                <a:solidFill>
                  <a:schemeClr val="tx1"/>
                </a:solidFill>
              </a:rPr>
              <a:t> </a:t>
            </a:r>
            <a:r>
              <a:rPr lang="cs-CZ" sz="2000" dirty="0" smtClean="0">
                <a:solidFill>
                  <a:schemeClr val="tx1"/>
                </a:solidFill>
              </a:rPr>
              <a:t>                               5. červenec</a:t>
            </a:r>
          </a:p>
          <a:p>
            <a:pPr algn="l"/>
            <a:r>
              <a:rPr lang="cs-CZ" sz="2000" dirty="0">
                <a:solidFill>
                  <a:schemeClr val="tx1"/>
                </a:solidFill>
              </a:rPr>
              <a:t> </a:t>
            </a:r>
            <a:r>
              <a:rPr lang="cs-CZ" sz="2000" dirty="0" smtClean="0">
                <a:solidFill>
                  <a:schemeClr val="tx1"/>
                </a:solidFill>
              </a:rPr>
              <a:t>                               6. červenec</a:t>
            </a:r>
          </a:p>
          <a:p>
            <a:pPr algn="l"/>
            <a:r>
              <a:rPr lang="cs-CZ" sz="2000" dirty="0">
                <a:solidFill>
                  <a:schemeClr val="tx1"/>
                </a:solidFill>
              </a:rPr>
              <a:t> </a:t>
            </a:r>
            <a:r>
              <a:rPr lang="cs-CZ" sz="2000" dirty="0" smtClean="0">
                <a:solidFill>
                  <a:schemeClr val="tx1"/>
                </a:solidFill>
              </a:rPr>
              <a:t>                              17. listopad</a:t>
            </a:r>
            <a:endParaRPr lang="cs-CZ" sz="2000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59500470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476673"/>
            <a:ext cx="7772400" cy="1008111"/>
          </a:xfrm>
        </p:spPr>
        <p:txBody>
          <a:bodyPr>
            <a:normAutofit/>
          </a:bodyPr>
          <a:lstStyle/>
          <a:p>
            <a:pPr algn="l"/>
            <a:r>
              <a:rPr lang="cs-CZ" sz="2400" dirty="0" smtClean="0"/>
              <a:t>Zakresli do mapy historické části ČR a jména sousedních států</a:t>
            </a:r>
            <a:br>
              <a:rPr lang="cs-CZ" sz="2400" dirty="0" smtClean="0"/>
            </a:br>
            <a:r>
              <a:rPr lang="cs-CZ" sz="2000" dirty="0" smtClean="0"/>
              <a:t>(můžeš si pomoci klasickou mapou ČR)</a:t>
            </a:r>
            <a:endParaRPr lang="cs-CZ" sz="2000" dirty="0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cs-CZ"/>
          </a:p>
        </p:txBody>
      </p:sp>
      <p:pic>
        <p:nvPicPr>
          <p:cNvPr id="6" name="Obrázek 5" descr="F:\mapa ČR bez měst.jpg"/>
          <p:cNvPicPr/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5400000">
            <a:off x="1868766" y="362022"/>
            <a:ext cx="5251602" cy="7740353"/>
          </a:xfrm>
          <a:prstGeom prst="rect">
            <a:avLst/>
          </a:prstGeom>
          <a:noFill/>
          <a:ln>
            <a:noFill/>
          </a:ln>
        </p:spPr>
      </p:pic>
      <p:sp>
        <p:nvSpPr>
          <p:cNvPr id="7" name="TextovéPole 6"/>
          <p:cNvSpPr txBox="1"/>
          <p:nvPr/>
        </p:nvSpPr>
        <p:spPr>
          <a:xfrm>
            <a:off x="3227383" y="3717032"/>
            <a:ext cx="142241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 </a:t>
            </a:r>
            <a:endParaRPr lang="cs-CZ" dirty="0"/>
          </a:p>
        </p:txBody>
      </p:sp>
      <p:sp>
        <p:nvSpPr>
          <p:cNvPr id="8" name="TextovéPole 7"/>
          <p:cNvSpPr txBox="1"/>
          <p:nvPr/>
        </p:nvSpPr>
        <p:spPr>
          <a:xfrm>
            <a:off x="5004048" y="4700157"/>
            <a:ext cx="23756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/>
              <a:t> </a:t>
            </a:r>
            <a:endParaRPr lang="cs-CZ" dirty="0"/>
          </a:p>
        </p:txBody>
      </p:sp>
      <p:cxnSp>
        <p:nvCxnSpPr>
          <p:cNvPr id="12" name="Přímá spojnice 11"/>
          <p:cNvCxnSpPr/>
          <p:nvPr/>
        </p:nvCxnSpPr>
        <p:spPr>
          <a:xfrm flipV="1">
            <a:off x="4225406" y="2379577"/>
            <a:ext cx="130570" cy="616127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8" name="Přímá spojnice 17"/>
          <p:cNvCxnSpPr/>
          <p:nvPr/>
        </p:nvCxnSpPr>
        <p:spPr>
          <a:xfrm flipH="1">
            <a:off x="3080189" y="5172273"/>
            <a:ext cx="288032" cy="560981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1" name="Přímá spojnice 20"/>
          <p:cNvCxnSpPr/>
          <p:nvPr/>
        </p:nvCxnSpPr>
        <p:spPr>
          <a:xfrm>
            <a:off x="5636474" y="5385520"/>
            <a:ext cx="1" cy="432047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4" name="Přímá spojnice 23"/>
          <p:cNvCxnSpPr/>
          <p:nvPr/>
        </p:nvCxnSpPr>
        <p:spPr>
          <a:xfrm>
            <a:off x="7096120" y="4449571"/>
            <a:ext cx="648072" cy="95519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5" name="TextovéPole 24"/>
          <p:cNvSpPr txBox="1"/>
          <p:nvPr/>
        </p:nvSpPr>
        <p:spPr>
          <a:xfrm>
            <a:off x="5293998" y="2687640"/>
            <a:ext cx="23756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/>
              <a:t> </a:t>
            </a:r>
            <a:endParaRPr lang="cs-CZ" dirty="0"/>
          </a:p>
        </p:txBody>
      </p:sp>
      <p:sp>
        <p:nvSpPr>
          <p:cNvPr id="27" name="TextovéPole 26"/>
          <p:cNvSpPr txBox="1"/>
          <p:nvPr/>
        </p:nvSpPr>
        <p:spPr>
          <a:xfrm>
            <a:off x="4011433" y="5417457"/>
            <a:ext cx="23756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/>
              <a:t> </a:t>
            </a:r>
            <a:endParaRPr lang="cs-CZ" dirty="0"/>
          </a:p>
        </p:txBody>
      </p:sp>
      <p:sp>
        <p:nvSpPr>
          <p:cNvPr id="28" name="TextovéPole 27"/>
          <p:cNvSpPr txBox="1"/>
          <p:nvPr/>
        </p:nvSpPr>
        <p:spPr>
          <a:xfrm>
            <a:off x="1426051" y="2795649"/>
            <a:ext cx="23756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/>
              <a:t> 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320966206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476673"/>
            <a:ext cx="7772400" cy="648071"/>
          </a:xfrm>
        </p:spPr>
        <p:txBody>
          <a:bodyPr>
            <a:normAutofit/>
          </a:bodyPr>
          <a:lstStyle/>
          <a:p>
            <a:pPr algn="l"/>
            <a:r>
              <a:rPr lang="cs-CZ" sz="2400" dirty="0" smtClean="0"/>
              <a:t>Řešení</a:t>
            </a:r>
            <a:endParaRPr lang="cs-CZ" sz="2400" dirty="0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cs-CZ"/>
          </a:p>
        </p:txBody>
      </p:sp>
      <p:pic>
        <p:nvPicPr>
          <p:cNvPr id="6" name="Obrázek 5" descr="F:\mapa ČR bez měst.jpg"/>
          <p:cNvPicPr/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5400000">
            <a:off x="1868766" y="362022"/>
            <a:ext cx="5251602" cy="7740353"/>
          </a:xfrm>
          <a:prstGeom prst="rect">
            <a:avLst/>
          </a:prstGeom>
          <a:noFill/>
          <a:ln>
            <a:noFill/>
          </a:ln>
        </p:spPr>
      </p:pic>
      <p:sp>
        <p:nvSpPr>
          <p:cNvPr id="7" name="TextovéPole 6"/>
          <p:cNvSpPr txBox="1"/>
          <p:nvPr/>
        </p:nvSpPr>
        <p:spPr>
          <a:xfrm>
            <a:off x="3227383" y="3717032"/>
            <a:ext cx="1422412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000" dirty="0" smtClean="0">
                <a:solidFill>
                  <a:srgbClr val="FF0000"/>
                </a:solidFill>
              </a:rPr>
              <a:t>Čechy</a:t>
            </a:r>
            <a:r>
              <a:rPr lang="cs-CZ" dirty="0" smtClean="0"/>
              <a:t> </a:t>
            </a:r>
            <a:endParaRPr lang="cs-CZ" dirty="0"/>
          </a:p>
        </p:txBody>
      </p:sp>
      <p:sp>
        <p:nvSpPr>
          <p:cNvPr id="8" name="TextovéPole 7"/>
          <p:cNvSpPr txBox="1"/>
          <p:nvPr/>
        </p:nvSpPr>
        <p:spPr>
          <a:xfrm>
            <a:off x="5004048" y="4700157"/>
            <a:ext cx="1030603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000" dirty="0" smtClean="0">
                <a:solidFill>
                  <a:srgbClr val="FF0000"/>
                </a:solidFill>
              </a:rPr>
              <a:t>Morava</a:t>
            </a:r>
            <a:r>
              <a:rPr lang="cs-CZ" dirty="0" smtClean="0"/>
              <a:t> </a:t>
            </a:r>
            <a:endParaRPr lang="cs-CZ" dirty="0"/>
          </a:p>
        </p:txBody>
      </p:sp>
      <p:sp>
        <p:nvSpPr>
          <p:cNvPr id="9" name="TextovéPole 8"/>
          <p:cNvSpPr txBox="1"/>
          <p:nvPr/>
        </p:nvSpPr>
        <p:spPr>
          <a:xfrm>
            <a:off x="6084168" y="3861048"/>
            <a:ext cx="983474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000" dirty="0" smtClean="0">
                <a:solidFill>
                  <a:srgbClr val="FF0000"/>
                </a:solidFill>
              </a:rPr>
              <a:t>Slezsko</a:t>
            </a:r>
            <a:r>
              <a:rPr lang="cs-CZ" dirty="0" smtClean="0"/>
              <a:t> </a:t>
            </a:r>
            <a:endParaRPr lang="cs-CZ" dirty="0"/>
          </a:p>
        </p:txBody>
      </p:sp>
      <p:cxnSp>
        <p:nvCxnSpPr>
          <p:cNvPr id="12" name="Přímá spojnice 11"/>
          <p:cNvCxnSpPr/>
          <p:nvPr/>
        </p:nvCxnSpPr>
        <p:spPr>
          <a:xfrm flipV="1">
            <a:off x="4225406" y="2379577"/>
            <a:ext cx="130570" cy="616127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8" name="Přímá spojnice 17"/>
          <p:cNvCxnSpPr/>
          <p:nvPr/>
        </p:nvCxnSpPr>
        <p:spPr>
          <a:xfrm flipH="1">
            <a:off x="3080189" y="5172273"/>
            <a:ext cx="288032" cy="560981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1" name="Přímá spojnice 20"/>
          <p:cNvCxnSpPr/>
          <p:nvPr/>
        </p:nvCxnSpPr>
        <p:spPr>
          <a:xfrm>
            <a:off x="5636474" y="5385520"/>
            <a:ext cx="1" cy="432047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4" name="Přímá spojnice 23"/>
          <p:cNvCxnSpPr/>
          <p:nvPr/>
        </p:nvCxnSpPr>
        <p:spPr>
          <a:xfrm>
            <a:off x="7096120" y="4449571"/>
            <a:ext cx="648072" cy="95519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5" name="TextovéPole 24"/>
          <p:cNvSpPr txBox="1"/>
          <p:nvPr/>
        </p:nvSpPr>
        <p:spPr>
          <a:xfrm>
            <a:off x="5293998" y="2687640"/>
            <a:ext cx="903452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000" dirty="0" smtClean="0"/>
              <a:t>Polsko</a:t>
            </a:r>
            <a:r>
              <a:rPr lang="cs-CZ" dirty="0" smtClean="0"/>
              <a:t> </a:t>
            </a:r>
            <a:endParaRPr lang="cs-CZ" dirty="0"/>
          </a:p>
        </p:txBody>
      </p:sp>
      <p:sp>
        <p:nvSpPr>
          <p:cNvPr id="26" name="TextovéPole 25"/>
          <p:cNvSpPr txBox="1"/>
          <p:nvPr/>
        </p:nvSpPr>
        <p:spPr>
          <a:xfrm>
            <a:off x="6526680" y="5052654"/>
            <a:ext cx="1268809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000" dirty="0" smtClean="0"/>
              <a:t>Slovensko</a:t>
            </a:r>
            <a:r>
              <a:rPr lang="cs-CZ" dirty="0" smtClean="0"/>
              <a:t> </a:t>
            </a:r>
            <a:endParaRPr lang="cs-CZ" dirty="0"/>
          </a:p>
        </p:txBody>
      </p:sp>
      <p:sp>
        <p:nvSpPr>
          <p:cNvPr id="27" name="TextovéPole 26"/>
          <p:cNvSpPr txBox="1"/>
          <p:nvPr/>
        </p:nvSpPr>
        <p:spPr>
          <a:xfrm>
            <a:off x="4011433" y="5417457"/>
            <a:ext cx="1222129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000" dirty="0" smtClean="0"/>
              <a:t>Rakousko</a:t>
            </a:r>
            <a:r>
              <a:rPr lang="cs-CZ" dirty="0" smtClean="0"/>
              <a:t> </a:t>
            </a:r>
            <a:endParaRPr lang="cs-CZ" dirty="0"/>
          </a:p>
        </p:txBody>
      </p:sp>
      <p:sp>
        <p:nvSpPr>
          <p:cNvPr id="28" name="TextovéPole 27"/>
          <p:cNvSpPr txBox="1"/>
          <p:nvPr/>
        </p:nvSpPr>
        <p:spPr>
          <a:xfrm>
            <a:off x="1426051" y="2795649"/>
            <a:ext cx="1216359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000" dirty="0" smtClean="0"/>
              <a:t>Německo</a:t>
            </a:r>
            <a:r>
              <a:rPr lang="cs-CZ" dirty="0" smtClean="0"/>
              <a:t> 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136221110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395536" y="764704"/>
            <a:ext cx="8229600" cy="5242594"/>
          </a:xfrm>
        </p:spPr>
        <p:txBody>
          <a:bodyPr>
            <a:normAutofit fontScale="90000"/>
          </a:bodyPr>
          <a:lstStyle/>
          <a:p>
            <a:pPr algn="l">
              <a:lnSpc>
                <a:spcPct val="200000"/>
              </a:lnSpc>
            </a:pPr>
            <a:r>
              <a:rPr lang="cs-CZ" sz="2200" b="1" dirty="0" smtClean="0"/>
              <a:t>Doplň:</a:t>
            </a:r>
            <a:r>
              <a:rPr lang="cs-CZ" sz="2200" dirty="0" smtClean="0"/>
              <a:t/>
            </a:r>
            <a:br>
              <a:rPr lang="cs-CZ" sz="2200" dirty="0" smtClean="0"/>
            </a:br>
            <a:r>
              <a:rPr lang="cs-CZ" sz="2200" dirty="0"/>
              <a:t/>
            </a:r>
            <a:br>
              <a:rPr lang="cs-CZ" sz="2200" dirty="0"/>
            </a:br>
            <a:r>
              <a:rPr lang="cs-CZ" sz="2200" dirty="0" smtClean="0"/>
              <a:t>Nejvýznamnější státní svátek je: </a:t>
            </a:r>
            <a:br>
              <a:rPr lang="cs-CZ" sz="2200" dirty="0" smtClean="0"/>
            </a:br>
            <a:r>
              <a:rPr lang="cs-CZ" sz="2200" dirty="0" smtClean="0"/>
              <a:t>S pomocí např. kalendáře vyhledej, která historická událost se stala:</a:t>
            </a:r>
            <a:br>
              <a:rPr lang="cs-CZ" sz="2200" dirty="0" smtClean="0"/>
            </a:br>
            <a:r>
              <a:rPr lang="cs-CZ" sz="2200" dirty="0" smtClean="0"/>
              <a:t>8. května -</a:t>
            </a:r>
            <a:br>
              <a:rPr lang="cs-CZ" sz="2200" dirty="0" smtClean="0"/>
            </a:br>
            <a:r>
              <a:rPr lang="cs-CZ" sz="2200" dirty="0" smtClean="0"/>
              <a:t>6. července -  </a:t>
            </a:r>
            <a:br>
              <a:rPr lang="cs-CZ" sz="2200" dirty="0" smtClean="0"/>
            </a:br>
            <a:r>
              <a:rPr lang="cs-CZ" sz="2200" dirty="0" smtClean="0"/>
              <a:t/>
            </a:r>
            <a:br>
              <a:rPr lang="cs-CZ" sz="2200" dirty="0" smtClean="0"/>
            </a:br>
            <a:r>
              <a:rPr lang="cs-CZ" sz="2200" dirty="0" smtClean="0"/>
              <a:t/>
            </a:r>
            <a:br>
              <a:rPr lang="cs-CZ" sz="2200" dirty="0" smtClean="0"/>
            </a:br>
            <a:r>
              <a:rPr lang="cs-CZ" sz="2000" dirty="0"/>
              <a:t/>
            </a:r>
            <a:br>
              <a:rPr lang="cs-CZ" sz="2000" dirty="0"/>
            </a:br>
            <a:r>
              <a:rPr lang="cs-CZ" sz="2000" dirty="0" smtClean="0"/>
              <a:t/>
            </a:r>
            <a:br>
              <a:rPr lang="cs-CZ" sz="2000" dirty="0" smtClean="0"/>
            </a:br>
            <a:endParaRPr lang="cs-CZ" sz="2000" dirty="0"/>
          </a:p>
        </p:txBody>
      </p:sp>
      <p:pic>
        <p:nvPicPr>
          <p:cNvPr id="1026" name="Picture 2" descr="C:\Users\uživatel\AppData\Local\Microsoft\Windows\Temporary Internet Files\Content.IE5\Z4H4DLYH\MC900432664[1].pn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436096" y="3645024"/>
            <a:ext cx="2515818" cy="251581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53308880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395536" y="764704"/>
            <a:ext cx="8229600" cy="5242594"/>
          </a:xfrm>
        </p:spPr>
        <p:txBody>
          <a:bodyPr>
            <a:normAutofit fontScale="90000"/>
          </a:bodyPr>
          <a:lstStyle/>
          <a:p>
            <a:pPr algn="l">
              <a:lnSpc>
                <a:spcPct val="200000"/>
              </a:lnSpc>
            </a:pPr>
            <a:r>
              <a:rPr lang="cs-CZ" sz="2200" b="1" dirty="0" smtClean="0"/>
              <a:t>Doplň:</a:t>
            </a:r>
            <a:r>
              <a:rPr lang="cs-CZ" sz="2200" dirty="0" smtClean="0"/>
              <a:t/>
            </a:r>
            <a:br>
              <a:rPr lang="cs-CZ" sz="2200" dirty="0" smtClean="0"/>
            </a:br>
            <a:r>
              <a:rPr lang="cs-CZ" sz="2200" dirty="0"/>
              <a:t/>
            </a:r>
            <a:br>
              <a:rPr lang="cs-CZ" sz="2200" dirty="0"/>
            </a:br>
            <a:r>
              <a:rPr lang="cs-CZ" sz="2200" dirty="0" smtClean="0"/>
              <a:t>Nejvýznamnější státní svátek je: 28. říjen</a:t>
            </a:r>
            <a:br>
              <a:rPr lang="cs-CZ" sz="2200" dirty="0" smtClean="0"/>
            </a:br>
            <a:r>
              <a:rPr lang="cs-CZ" sz="2200" dirty="0" smtClean="0"/>
              <a:t>S pomocí např. kalendáře vyhledej, která historická událost se stala:</a:t>
            </a:r>
            <a:br>
              <a:rPr lang="cs-CZ" sz="2200" dirty="0" smtClean="0"/>
            </a:br>
            <a:r>
              <a:rPr lang="cs-CZ" sz="2200" dirty="0" smtClean="0"/>
              <a:t>8. května – ukončení 2. světové války (1945)</a:t>
            </a:r>
            <a:br>
              <a:rPr lang="cs-CZ" sz="2200" dirty="0" smtClean="0"/>
            </a:br>
            <a:r>
              <a:rPr lang="cs-CZ" sz="2200" dirty="0" smtClean="0"/>
              <a:t>6. července – upálení Jana Husa (1415)   </a:t>
            </a:r>
            <a:br>
              <a:rPr lang="cs-CZ" sz="2200" dirty="0" smtClean="0"/>
            </a:br>
            <a:r>
              <a:rPr lang="cs-CZ" sz="2200" dirty="0" smtClean="0"/>
              <a:t/>
            </a:r>
            <a:br>
              <a:rPr lang="cs-CZ" sz="2200" dirty="0" smtClean="0"/>
            </a:br>
            <a:r>
              <a:rPr lang="cs-CZ" sz="2200" dirty="0" smtClean="0"/>
              <a:t/>
            </a:r>
            <a:br>
              <a:rPr lang="cs-CZ" sz="2200" dirty="0" smtClean="0"/>
            </a:br>
            <a:r>
              <a:rPr lang="cs-CZ" sz="2000" dirty="0"/>
              <a:t/>
            </a:r>
            <a:br>
              <a:rPr lang="cs-CZ" sz="2000" dirty="0"/>
            </a:br>
            <a:r>
              <a:rPr lang="cs-CZ" sz="2000" dirty="0" smtClean="0"/>
              <a:t/>
            </a:r>
            <a:br>
              <a:rPr lang="cs-CZ" sz="2000" dirty="0" smtClean="0"/>
            </a:br>
            <a:endParaRPr lang="cs-CZ" sz="2000" dirty="0"/>
          </a:p>
        </p:txBody>
      </p:sp>
      <p:pic>
        <p:nvPicPr>
          <p:cNvPr id="1026" name="Picture 2" descr="C:\Users\uživatel\AppData\Local\Microsoft\Windows\Temporary Internet Files\Content.IE5\Z4H4DLYH\MC900432664[1].pn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433397" y="3501008"/>
            <a:ext cx="2515818" cy="251581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24470447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3568" y="404664"/>
            <a:ext cx="7772400" cy="3456384"/>
          </a:xfrm>
        </p:spPr>
        <p:txBody>
          <a:bodyPr>
            <a:normAutofit/>
          </a:bodyPr>
          <a:lstStyle/>
          <a:p>
            <a:pPr algn="l"/>
            <a:r>
              <a:rPr lang="cs-CZ" sz="2000" dirty="0" smtClean="0"/>
              <a:t>Použité zdroje:</a:t>
            </a:r>
            <a:br>
              <a:rPr lang="cs-CZ" sz="2000" dirty="0" smtClean="0"/>
            </a:br>
            <a:r>
              <a:rPr lang="cs-CZ" sz="2000" dirty="0" smtClean="0"/>
              <a:t/>
            </a:r>
            <a:br>
              <a:rPr lang="cs-CZ" sz="2000" dirty="0" smtClean="0"/>
            </a:br>
            <a:r>
              <a:rPr lang="cs-CZ" sz="2000" dirty="0"/>
              <a:t>http://</a:t>
            </a:r>
            <a:r>
              <a:rPr lang="cs-CZ" sz="2000" dirty="0" smtClean="0"/>
              <a:t>cs.wikipedia.org/wiki/Soubor:Flag_of_the_Czech_Republic.svg</a:t>
            </a:r>
            <a:br>
              <a:rPr lang="cs-CZ" sz="2000" dirty="0" smtClean="0"/>
            </a:br>
            <a:r>
              <a:rPr lang="cs-CZ" sz="2000" dirty="0" smtClean="0"/>
              <a:t>vlastní zdroj</a:t>
            </a:r>
            <a:r>
              <a:rPr lang="cs-CZ" sz="2000" dirty="0" smtClean="0"/>
              <a:t/>
            </a:r>
            <a:br>
              <a:rPr lang="cs-CZ" sz="2000" dirty="0" smtClean="0"/>
            </a:br>
            <a:r>
              <a:rPr lang="cs-CZ" sz="2000" dirty="0" smtClean="0"/>
              <a:t>Microsoft Office</a:t>
            </a:r>
            <a:br>
              <a:rPr lang="cs-CZ" sz="2000" dirty="0" smtClean="0"/>
            </a:br>
            <a:endParaRPr lang="cs-CZ" sz="2000" dirty="0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63307710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64</TotalTime>
  <Words>163</Words>
  <Application>Microsoft Office PowerPoint</Application>
  <PresentationFormat>Předvádění na obrazovce (4:3)</PresentationFormat>
  <Paragraphs>60</Paragraphs>
  <Slides>10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10</vt:i4>
      </vt:variant>
    </vt:vector>
  </HeadingPairs>
  <TitlesOfParts>
    <vt:vector size="11" baseType="lpstr">
      <vt:lpstr>Motiv systému Office</vt:lpstr>
      <vt:lpstr>Prezentace aplikace PowerPoint</vt:lpstr>
      <vt:lpstr>Anotace:</vt:lpstr>
      <vt:lpstr>Česká republika - demokratický stát</vt:lpstr>
      <vt:lpstr>Státní symboly    Státním symbolem ČR je:   státní znak                                                  vlajka                                                 státní hymna </vt:lpstr>
      <vt:lpstr>Prezentace aplikace PowerPoint</vt:lpstr>
      <vt:lpstr>Zakresli do mapy historické části ČR a jména sousedních států (můžeš si pomoci klasickou mapou ČR)</vt:lpstr>
      <vt:lpstr>Řešení</vt:lpstr>
      <vt:lpstr>Doplň:  Nejvýznamnější státní svátek je:  S pomocí např. kalendáře vyhledej, která historická událost se stala: 8. května - 6. července -       </vt:lpstr>
      <vt:lpstr>Doplň:  Nejvýznamnější státní svátek je: 28. říjen S pomocí např. kalendáře vyhledej, která historická událost se stala: 8. května – ukončení 2. světové války (1945) 6. července – upálení Jana Husa (1415)        </vt:lpstr>
      <vt:lpstr>Použité zdroje:  http://cs.wikipedia.org/wiki/Soubor:Flag_of_the_Czech_Republic.svg vlastní zdroj Microsoft Office 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Prezentace aplikace PowerPoint</dc:title>
  <dc:creator>uživatel</dc:creator>
  <cp:lastModifiedBy>uživatel</cp:lastModifiedBy>
  <cp:revision>9</cp:revision>
  <dcterms:created xsi:type="dcterms:W3CDTF">2013-01-26T15:49:19Z</dcterms:created>
  <dcterms:modified xsi:type="dcterms:W3CDTF">2013-01-31T15:33:09Z</dcterms:modified>
</cp:coreProperties>
</file>