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9" r:id="rId2"/>
    <p:sldId id="274" r:id="rId3"/>
    <p:sldId id="268" r:id="rId4"/>
    <p:sldId id="262" r:id="rId5"/>
    <p:sldId id="275" r:id="rId6"/>
    <p:sldId id="276" r:id="rId7"/>
    <p:sldId id="277" r:id="rId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FCCCC"/>
    <a:srgbClr val="D1DFB3"/>
    <a:srgbClr val="FDE4CF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88" d="100"/>
          <a:sy n="88" d="100"/>
        </p:scale>
        <p:origin x="-1468" y="-90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1F55CC4-ACE0-4491-B27A-5A51EF16DD57}" type="datetimeFigureOut">
              <a:rPr lang="cs-CZ" smtClean="0"/>
              <a:t>31.1.2013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615D7A-BB08-4B44-8D57-E194BA15C185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439863289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1F55CC4-ACE0-4491-B27A-5A51EF16DD57}" type="datetimeFigureOut">
              <a:rPr lang="cs-CZ" smtClean="0"/>
              <a:t>31.1.2013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615D7A-BB08-4B44-8D57-E194BA15C185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010189681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1F55CC4-ACE0-4491-B27A-5A51EF16DD57}" type="datetimeFigureOut">
              <a:rPr lang="cs-CZ" smtClean="0"/>
              <a:t>31.1.2013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615D7A-BB08-4B44-8D57-E194BA15C185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065961518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1F55CC4-ACE0-4491-B27A-5A51EF16DD57}" type="datetimeFigureOut">
              <a:rPr lang="cs-CZ" smtClean="0"/>
              <a:t>31.1.2013</a:t>
            </a:fld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615D7A-BB08-4B44-8D57-E194BA15C185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359380258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1F55CC4-ACE0-4491-B27A-5A51EF16DD57}" type="datetimeFigureOut">
              <a:rPr lang="cs-CZ" smtClean="0"/>
              <a:t>31.1.2013</a:t>
            </a:fld>
            <a:endParaRPr lang="cs-CZ" dirty="0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615D7A-BB08-4B44-8D57-E194BA15C185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993738381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1F55CC4-ACE0-4491-B27A-5A51EF16DD57}" type="datetimeFigureOut">
              <a:rPr lang="cs-CZ" smtClean="0"/>
              <a:t>31.1.2013</a:t>
            </a:fld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615D7A-BB08-4B44-8D57-E194BA15C185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47058353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1F55CC4-ACE0-4491-B27A-5A51EF16DD57}" type="datetimeFigureOut">
              <a:rPr lang="cs-CZ" smtClean="0"/>
              <a:t>31.1.2013</a:t>
            </a:fld>
            <a:endParaRPr lang="cs-CZ" dirty="0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615D7A-BB08-4B44-8D57-E194BA15C185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72934938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1F55CC4-ACE0-4491-B27A-5A51EF16DD57}" type="datetimeFigureOut">
              <a:rPr lang="cs-CZ" smtClean="0"/>
              <a:t>31.1.2013</a:t>
            </a:fld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615D7A-BB08-4B44-8D57-E194BA15C185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803398006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1F55CC4-ACE0-4491-B27A-5A51EF16DD57}" type="datetimeFigureOut">
              <a:rPr lang="cs-CZ" smtClean="0"/>
              <a:t>31.1.2013</a:t>
            </a:fld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615D7A-BB08-4B44-8D57-E194BA15C185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23510211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1F55CC4-ACE0-4491-B27A-5A51EF16DD57}" type="datetimeFigureOut">
              <a:rPr lang="cs-CZ" smtClean="0"/>
              <a:t>31.1.2013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615D7A-BB08-4B44-8D57-E194BA15C185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292151047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1F55CC4-ACE0-4491-B27A-5A51EF16DD57}" type="datetimeFigureOut">
              <a:rPr lang="cs-CZ" smtClean="0"/>
              <a:t>31.1.2013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615D7A-BB08-4B44-8D57-E194BA15C185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02758722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1F55CC4-ACE0-4491-B27A-5A51EF16DD57}" type="datetimeFigureOut">
              <a:rPr lang="cs-CZ" smtClean="0"/>
              <a:t>31.1.2013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A615D7A-BB08-4B44-8D57-E194BA15C185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91486817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hyperlink" Target="http://cs.wikipedia.org/wiki/Soubor:Constitutional_Court_of_The_Czech_Republic_2010.JPG" TargetMode="External"/><Relationship Id="rId1" Type="http://schemas.openxmlformats.org/officeDocument/2006/relationships/slideLayout" Target="../slideLayouts/slideLayout1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6.jpeg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3" name="Tabulka 2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013372993"/>
              </p:ext>
            </p:extLst>
          </p:nvPr>
        </p:nvGraphicFramePr>
        <p:xfrm>
          <a:off x="755576" y="2564904"/>
          <a:ext cx="7488832" cy="384048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063665"/>
                <a:gridCol w="5425167"/>
              </a:tblGrid>
              <a:tr h="640080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800" kern="1200" dirty="0" smtClean="0">
                          <a:effectLst/>
                        </a:rPr>
                        <a:t>Název školy</a:t>
                      </a:r>
                      <a:endParaRPr lang="cs-CZ" sz="1050" dirty="0" smtClean="0">
                        <a:effectLst/>
                        <a:latin typeface="Times New Roman"/>
                        <a:ea typeface="Times New Roman"/>
                      </a:endParaRPr>
                    </a:p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800" kern="1200" dirty="0" smtClean="0">
                          <a:effectLst/>
                        </a:rPr>
                        <a:t>Základní škola a mateřská škola, Jetřichov,                                           okres Náchod</a:t>
                      </a:r>
                      <a:endParaRPr lang="cs-CZ" sz="800" dirty="0" smtClean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/>
                </a:tc>
              </a:tr>
              <a:tr h="640080">
                <a:tc>
                  <a:txBody>
                    <a:bodyPr/>
                    <a:lstStyle/>
                    <a:p>
                      <a:r>
                        <a:rPr lang="cs-CZ" dirty="0" smtClean="0"/>
                        <a:t>Autor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Hana Krejčová</a:t>
                      </a:r>
                      <a:endParaRPr lang="cs-CZ" dirty="0"/>
                    </a:p>
                  </a:txBody>
                  <a:tcPr/>
                </a:tc>
              </a:tr>
              <a:tr h="640080">
                <a:tc>
                  <a:txBody>
                    <a:bodyPr/>
                    <a:lstStyle/>
                    <a:p>
                      <a:r>
                        <a:rPr lang="cs-CZ" dirty="0" smtClean="0"/>
                        <a:t>Datum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27. 8. 2012</a:t>
                      </a:r>
                      <a:endParaRPr lang="cs-CZ" dirty="0"/>
                    </a:p>
                  </a:txBody>
                  <a:tcPr/>
                </a:tc>
              </a:tr>
              <a:tr h="640080">
                <a:tc>
                  <a:txBody>
                    <a:bodyPr/>
                    <a:lstStyle/>
                    <a:p>
                      <a:r>
                        <a:rPr lang="cs-CZ" dirty="0" smtClean="0"/>
                        <a:t>Název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800" kern="1200" dirty="0" smtClean="0">
                          <a:effectLst/>
                        </a:rPr>
                        <a:t>VY_52_INOVACE_9_ČR zákony, Ústava</a:t>
                      </a:r>
                      <a:endParaRPr lang="cs-CZ" sz="1050" dirty="0" smtClean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/>
                </a:tc>
              </a:tr>
              <a:tr h="640080">
                <a:tc>
                  <a:txBody>
                    <a:bodyPr/>
                    <a:lstStyle/>
                    <a:p>
                      <a:r>
                        <a:rPr lang="cs-CZ" dirty="0" smtClean="0"/>
                        <a:t>Ročník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4.</a:t>
                      </a:r>
                      <a:endParaRPr lang="cs-CZ" dirty="0"/>
                    </a:p>
                  </a:txBody>
                  <a:tcPr/>
                </a:tc>
              </a:tr>
              <a:tr h="640080">
                <a:tc>
                  <a:txBody>
                    <a:bodyPr/>
                    <a:lstStyle/>
                    <a:p>
                      <a:r>
                        <a:rPr lang="cs-CZ" dirty="0" smtClean="0"/>
                        <a:t>Číslo projektu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800" kern="1200" dirty="0" smtClean="0">
                          <a:effectLst/>
                        </a:rPr>
                        <a:t>CZ.1.07/1.4.00/21.0835</a:t>
                      </a:r>
                      <a:endParaRPr lang="cs-CZ" sz="1050" dirty="0" smtClean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/>
                </a:tc>
              </a:tr>
            </a:tbl>
          </a:graphicData>
        </a:graphic>
      </p:graphicFrame>
      <p:pic>
        <p:nvPicPr>
          <p:cNvPr id="5" name="Obrázek 36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11886" y="188640"/>
            <a:ext cx="5716588" cy="12477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96066113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3568" y="332656"/>
            <a:ext cx="7772400" cy="1470025"/>
          </a:xfrm>
        </p:spPr>
        <p:txBody>
          <a:bodyPr>
            <a:normAutofit/>
          </a:bodyPr>
          <a:lstStyle/>
          <a:p>
            <a:pPr algn="l"/>
            <a:r>
              <a:rPr lang="cs-CZ" sz="2400" dirty="0" smtClean="0"/>
              <a:t>Anotace:</a:t>
            </a:r>
            <a:endParaRPr lang="cs-CZ" sz="2400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827584" y="1844824"/>
            <a:ext cx="6944816" cy="3793976"/>
          </a:xfrm>
        </p:spPr>
        <p:txBody>
          <a:bodyPr>
            <a:normAutofit/>
          </a:bodyPr>
          <a:lstStyle/>
          <a:p>
            <a:pPr marL="342900" indent="-342900" algn="l">
              <a:buFont typeface="Arial" pitchFamily="34" charset="0"/>
              <a:buChar char="•"/>
            </a:pPr>
            <a:r>
              <a:rPr lang="cs-CZ" sz="2000" dirty="0" smtClean="0">
                <a:solidFill>
                  <a:schemeClr val="tx1"/>
                </a:solidFill>
              </a:rPr>
              <a:t>Materiál poskytuje žákům základní informace o tom, co je to zákon</a:t>
            </a:r>
          </a:p>
          <a:p>
            <a:pPr marL="342900" indent="-342900" algn="l">
              <a:buFont typeface="Arial" pitchFamily="34" charset="0"/>
              <a:buChar char="•"/>
            </a:pPr>
            <a:r>
              <a:rPr lang="cs-CZ" sz="2000" dirty="0" smtClean="0">
                <a:solidFill>
                  <a:schemeClr val="tx1"/>
                </a:solidFill>
              </a:rPr>
              <a:t>Žáci pracují s interaktivní tabulí nebo samostatně na počítačích</a:t>
            </a:r>
          </a:p>
          <a:p>
            <a:pPr marL="342900" indent="-342900" algn="l">
              <a:buFont typeface="Arial" pitchFamily="34" charset="0"/>
              <a:buChar char="•"/>
            </a:pPr>
            <a:r>
              <a:rPr lang="cs-CZ" sz="2000" dirty="0" smtClean="0">
                <a:solidFill>
                  <a:schemeClr val="tx1"/>
                </a:solidFill>
              </a:rPr>
              <a:t>Možnost vyhledání dalších informací např. na internetu </a:t>
            </a:r>
            <a:r>
              <a:rPr lang="cs-CZ" sz="2000" smtClean="0">
                <a:solidFill>
                  <a:schemeClr val="tx1"/>
                </a:solidFill>
              </a:rPr>
              <a:t>je výhodou</a:t>
            </a:r>
            <a:endParaRPr lang="cs-CZ" sz="2000" dirty="0" smtClean="0">
              <a:solidFill>
                <a:schemeClr val="tx1"/>
              </a:solidFill>
            </a:endParaRPr>
          </a:p>
          <a:p>
            <a:pPr marL="342900" indent="-342900" algn="l">
              <a:buFont typeface="Arial" pitchFamily="34" charset="0"/>
              <a:buChar char="•"/>
            </a:pPr>
            <a:r>
              <a:rPr lang="cs-CZ" sz="2000" dirty="0" smtClean="0">
                <a:solidFill>
                  <a:schemeClr val="tx1"/>
                </a:solidFill>
              </a:rPr>
              <a:t>V pracovním listu si tyto informace upevňují</a:t>
            </a:r>
          </a:p>
          <a:p>
            <a:pPr marL="342900" indent="-342900" algn="l">
              <a:buFont typeface="Arial" pitchFamily="34" charset="0"/>
              <a:buChar char="•"/>
            </a:pPr>
            <a:r>
              <a:rPr lang="cs-CZ" sz="2000" dirty="0" smtClean="0">
                <a:solidFill>
                  <a:schemeClr val="tx1"/>
                </a:solidFill>
              </a:rPr>
              <a:t>Nad strukturou Ústavy lze rozvinout diskuzi nad vybraným článkem</a:t>
            </a:r>
          </a:p>
          <a:p>
            <a:pPr marL="342900" indent="-342900" algn="l">
              <a:buFont typeface="Arial" pitchFamily="34" charset="0"/>
              <a:buChar char="•"/>
            </a:pPr>
            <a:r>
              <a:rPr lang="cs-CZ" sz="2000" dirty="0" smtClean="0">
                <a:solidFill>
                  <a:schemeClr val="tx1"/>
                </a:solidFill>
              </a:rPr>
              <a:t>Přechod mezi jednotlivými snímky probíhá kliknutím</a:t>
            </a:r>
            <a:r>
              <a:rPr lang="cs-CZ" sz="2000" dirty="0" smtClean="0">
                <a:solidFill>
                  <a:schemeClr val="tx1"/>
                </a:solidFill>
              </a:rPr>
              <a:t> </a:t>
            </a:r>
            <a:endParaRPr lang="cs-CZ" sz="2000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15574292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Obdélník 5"/>
          <p:cNvSpPr/>
          <p:nvPr/>
        </p:nvSpPr>
        <p:spPr>
          <a:xfrm>
            <a:off x="827584" y="445314"/>
            <a:ext cx="7344816" cy="4351838"/>
          </a:xfrm>
          <a:prstGeom prst="rect">
            <a:avLst/>
          </a:prstGeom>
          <a:solidFill>
            <a:schemeClr val="accent3">
              <a:lumMod val="20000"/>
              <a:lumOff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s-CZ" sz="2000" dirty="0">
                <a:solidFill>
                  <a:schemeClr val="tx1"/>
                </a:solidFill>
              </a:rPr>
              <a:t>Zákony jsou </a:t>
            </a:r>
            <a:r>
              <a:rPr lang="cs-CZ" sz="2000" b="1" dirty="0">
                <a:solidFill>
                  <a:schemeClr val="tx1"/>
                </a:solidFill>
              </a:rPr>
              <a:t>pravidla</a:t>
            </a:r>
            <a:r>
              <a:rPr lang="cs-CZ" sz="2000" dirty="0">
                <a:solidFill>
                  <a:schemeClr val="tx1"/>
                </a:solidFill>
              </a:rPr>
              <a:t>, která stanoví práva a </a:t>
            </a:r>
            <a:r>
              <a:rPr lang="cs-CZ" sz="2000" dirty="0" smtClean="0">
                <a:solidFill>
                  <a:schemeClr val="tx1"/>
                </a:solidFill>
              </a:rPr>
              <a:t>povinnosti, </a:t>
            </a:r>
            <a:r>
              <a:rPr lang="cs-CZ" sz="2000" dirty="0">
                <a:solidFill>
                  <a:schemeClr val="tx1"/>
                </a:solidFill>
              </a:rPr>
              <a:t>kterými se musí řídit všichni občané. Jejich porušování je trestné. Trest za porušování zákona uděluje soud. Základním a nejvyšším zákonem je </a:t>
            </a:r>
            <a:r>
              <a:rPr lang="cs-CZ" sz="2400" b="1" dirty="0">
                <a:solidFill>
                  <a:schemeClr val="tx1"/>
                </a:solidFill>
              </a:rPr>
              <a:t>Ústava ČR</a:t>
            </a:r>
            <a:r>
              <a:rPr lang="cs-CZ" sz="2000" dirty="0">
                <a:solidFill>
                  <a:schemeClr val="tx1"/>
                </a:solidFill>
              </a:rPr>
              <a:t>. Na její dodržování dbá Ústavní soud. </a:t>
            </a:r>
          </a:p>
        </p:txBody>
      </p:sp>
      <p:sp>
        <p:nvSpPr>
          <p:cNvPr id="7" name="Obdélník 6"/>
          <p:cNvSpPr/>
          <p:nvPr/>
        </p:nvSpPr>
        <p:spPr>
          <a:xfrm>
            <a:off x="843114" y="445314"/>
            <a:ext cx="1512566" cy="472698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endParaRPr lang="cs-CZ" dirty="0"/>
          </a:p>
        </p:txBody>
      </p:sp>
      <p:sp>
        <p:nvSpPr>
          <p:cNvPr id="8" name="Obdélník 7"/>
          <p:cNvSpPr/>
          <p:nvPr/>
        </p:nvSpPr>
        <p:spPr>
          <a:xfrm>
            <a:off x="826026" y="413956"/>
            <a:ext cx="7346373" cy="566772"/>
          </a:xfrm>
          <a:prstGeom prst="rect">
            <a:avLst/>
          </a:prstGeom>
          <a:solidFill>
            <a:schemeClr val="accent3">
              <a:lumMod val="20000"/>
              <a:lumOff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s-CZ" sz="3200" b="1" u="sng" dirty="0">
                <a:solidFill>
                  <a:schemeClr val="tx1"/>
                </a:solidFill>
              </a:rPr>
              <a:t>Zákony</a:t>
            </a:r>
          </a:p>
        </p:txBody>
      </p:sp>
      <p:pic>
        <p:nvPicPr>
          <p:cNvPr id="1026" name="Picture 2" descr="C:\Users\uživatel\AppData\Local\Microsoft\Windows\Temporary Internet Files\Content.IE5\Z4H4DLYH\MP900385346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624829" y="3789040"/>
            <a:ext cx="1748766" cy="244827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66268606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</p:childTnLst>
        </p:cTn>
      </p:par>
    </p:tnLst>
    <p:bldLst>
      <p:bldP spid="6" grpId="0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ulka 1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4270748158"/>
              </p:ext>
            </p:extLst>
          </p:nvPr>
        </p:nvGraphicFramePr>
        <p:xfrm>
          <a:off x="323528" y="116632"/>
          <a:ext cx="8424936" cy="667512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4056451"/>
                <a:gridCol w="4368485"/>
              </a:tblGrid>
              <a:tr h="5976664">
                <a:tc>
                  <a:txBody>
                    <a:bodyPr/>
                    <a:lstStyle/>
                    <a:p>
                      <a:r>
                        <a:rPr lang="cs-CZ" sz="1200" dirty="0" smtClean="0">
                          <a:solidFill>
                            <a:schemeClr val="tx1"/>
                          </a:solidFill>
                        </a:rPr>
                        <a:t> </a:t>
                      </a:r>
                      <a:r>
                        <a:rPr lang="cs-CZ" sz="1800" u="sng" dirty="0" smtClean="0">
                          <a:solidFill>
                            <a:schemeClr val="tx1"/>
                          </a:solidFill>
                        </a:rPr>
                        <a:t>Struktura Ústavy </a:t>
                      </a:r>
                    </a:p>
                    <a:p>
                      <a:r>
                        <a:rPr lang="cs-CZ" sz="1800" dirty="0" smtClean="0">
                          <a:solidFill>
                            <a:schemeClr val="tx1"/>
                          </a:solidFill>
                        </a:rPr>
                        <a:t>1 Preambule</a:t>
                      </a:r>
                    </a:p>
                    <a:p>
                      <a:r>
                        <a:rPr lang="cs-CZ" sz="1800" dirty="0" smtClean="0">
                          <a:solidFill>
                            <a:schemeClr val="tx1"/>
                          </a:solidFill>
                        </a:rPr>
                        <a:t>2 Hlava první: Základní ustanovení </a:t>
                      </a:r>
                    </a:p>
                    <a:p>
                      <a:r>
                        <a:rPr lang="cs-CZ" sz="1800" dirty="0" smtClean="0">
                          <a:solidFill>
                            <a:schemeClr val="tx1"/>
                          </a:solidFill>
                        </a:rPr>
                        <a:t>2.1 Základní princip</a:t>
                      </a:r>
                    </a:p>
                    <a:p>
                      <a:r>
                        <a:rPr lang="cs-CZ" sz="1800" dirty="0" smtClean="0">
                          <a:solidFill>
                            <a:schemeClr val="tx1"/>
                          </a:solidFill>
                        </a:rPr>
                        <a:t>2.2 Státní moc</a:t>
                      </a:r>
                    </a:p>
                    <a:p>
                      <a:r>
                        <a:rPr lang="cs-CZ" sz="1800" dirty="0" smtClean="0">
                          <a:solidFill>
                            <a:schemeClr val="tx1"/>
                          </a:solidFill>
                        </a:rPr>
                        <a:t>2.3 Listina základních práv a svobod</a:t>
                      </a:r>
                    </a:p>
                    <a:p>
                      <a:r>
                        <a:rPr lang="cs-CZ" sz="1800" dirty="0" smtClean="0">
                          <a:solidFill>
                            <a:schemeClr val="tx1"/>
                          </a:solidFill>
                        </a:rPr>
                        <a:t>2.4 Soudní ochrana</a:t>
                      </a:r>
                    </a:p>
                    <a:p>
                      <a:r>
                        <a:rPr lang="cs-CZ" sz="1800" dirty="0" smtClean="0">
                          <a:solidFill>
                            <a:schemeClr val="tx1"/>
                          </a:solidFill>
                        </a:rPr>
                        <a:t>2.5 Politický systém a politická rozhodnutí</a:t>
                      </a:r>
                    </a:p>
                    <a:p>
                      <a:r>
                        <a:rPr lang="cs-CZ" sz="1800" dirty="0" smtClean="0">
                          <a:solidFill>
                            <a:schemeClr val="tx1"/>
                          </a:solidFill>
                        </a:rPr>
                        <a:t>2.6 Ochrana přírody</a:t>
                      </a:r>
                    </a:p>
                    <a:p>
                      <a:r>
                        <a:rPr lang="cs-CZ" sz="1800" dirty="0" smtClean="0">
                          <a:solidFill>
                            <a:schemeClr val="tx1"/>
                          </a:solidFill>
                        </a:rPr>
                        <a:t>2.7 Územní samospráva</a:t>
                      </a:r>
                    </a:p>
                    <a:p>
                      <a:r>
                        <a:rPr lang="cs-CZ" sz="1800" dirty="0" smtClean="0">
                          <a:solidFill>
                            <a:schemeClr val="tx1"/>
                          </a:solidFill>
                        </a:rPr>
                        <a:t>2.8 Změna ústavy a imperativ nezměnitelnosti</a:t>
                      </a:r>
                    </a:p>
                    <a:p>
                      <a:r>
                        <a:rPr lang="cs-CZ" sz="1800" dirty="0" smtClean="0">
                          <a:solidFill>
                            <a:schemeClr val="tx1"/>
                          </a:solidFill>
                        </a:rPr>
                        <a:t>2.9 Vázanost mezinárodními smlouvami</a:t>
                      </a:r>
                    </a:p>
                    <a:p>
                      <a:r>
                        <a:rPr lang="cs-CZ" sz="1800" dirty="0" smtClean="0">
                          <a:solidFill>
                            <a:schemeClr val="tx1"/>
                          </a:solidFill>
                        </a:rPr>
                        <a:t>2.10 Přenesená pravomoc, povinnost informovat a právo vyjádření</a:t>
                      </a:r>
                    </a:p>
                    <a:p>
                      <a:r>
                        <a:rPr lang="cs-CZ" sz="1800" dirty="0" smtClean="0">
                          <a:solidFill>
                            <a:schemeClr val="tx1"/>
                          </a:solidFill>
                        </a:rPr>
                        <a:t>2.11 Územní celistvost</a:t>
                      </a:r>
                    </a:p>
                    <a:p>
                      <a:r>
                        <a:rPr lang="cs-CZ" sz="1800" dirty="0" smtClean="0">
                          <a:solidFill>
                            <a:schemeClr val="tx1"/>
                          </a:solidFill>
                        </a:rPr>
                        <a:t>2.12 Státní občanství</a:t>
                      </a:r>
                    </a:p>
                    <a:p>
                      <a:r>
                        <a:rPr lang="cs-CZ" sz="1800" dirty="0" smtClean="0">
                          <a:solidFill>
                            <a:schemeClr val="tx1"/>
                          </a:solidFill>
                        </a:rPr>
                        <a:t>2.13 Hlavní město</a:t>
                      </a:r>
                    </a:p>
                    <a:p>
                      <a:r>
                        <a:rPr lang="cs-CZ" sz="1800" dirty="0" smtClean="0">
                          <a:solidFill>
                            <a:schemeClr val="tx1"/>
                          </a:solidFill>
                        </a:rPr>
                        <a:t>2.14 Státní symboly</a:t>
                      </a:r>
                    </a:p>
                    <a:p>
                      <a:endParaRPr lang="cs-CZ" sz="180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chemeClr val="accent3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1800" dirty="0" smtClean="0">
                          <a:solidFill>
                            <a:schemeClr val="tx1"/>
                          </a:solidFill>
                        </a:rPr>
                        <a:t>3 Hlava druhá: Moc zákonodárná </a:t>
                      </a:r>
                    </a:p>
                    <a:p>
                      <a:r>
                        <a:rPr lang="cs-CZ" sz="1800" dirty="0" smtClean="0">
                          <a:solidFill>
                            <a:schemeClr val="tx1"/>
                          </a:solidFill>
                        </a:rPr>
                        <a:t>3.1 Parlament, jeho komory a členové</a:t>
                      </a:r>
                    </a:p>
                    <a:p>
                      <a:r>
                        <a:rPr lang="cs-CZ" sz="1800" dirty="0" smtClean="0">
                          <a:solidFill>
                            <a:schemeClr val="tx1"/>
                          </a:solidFill>
                        </a:rPr>
                        <a:t>3.2 Náhradní zákonodárství</a:t>
                      </a:r>
                    </a:p>
                    <a:p>
                      <a:r>
                        <a:rPr lang="cs-CZ" sz="1800" dirty="0" smtClean="0">
                          <a:solidFill>
                            <a:schemeClr val="tx1"/>
                          </a:solidFill>
                        </a:rPr>
                        <a:t>3.3 Zasedání komor, rozpuštění sněmovny a veřejnost schůzí</a:t>
                      </a:r>
                    </a:p>
                    <a:p>
                      <a:r>
                        <a:rPr lang="cs-CZ" sz="1800" dirty="0" smtClean="0">
                          <a:solidFill>
                            <a:schemeClr val="tx1"/>
                          </a:solidFill>
                        </a:rPr>
                        <a:t>3.4 Společná schůze</a:t>
                      </a:r>
                    </a:p>
                    <a:p>
                      <a:r>
                        <a:rPr lang="cs-CZ" sz="1800" dirty="0" smtClean="0">
                          <a:solidFill>
                            <a:schemeClr val="tx1"/>
                          </a:solidFill>
                        </a:rPr>
                        <a:t>3.5 Schůze, podmínky přijímání usnesení</a:t>
                      </a:r>
                    </a:p>
                    <a:p>
                      <a:r>
                        <a:rPr lang="cs-CZ" sz="1800" dirty="0" smtClean="0">
                          <a:solidFill>
                            <a:schemeClr val="tx1"/>
                          </a:solidFill>
                        </a:rPr>
                        <a:t>3.6 Zákonodárný proces</a:t>
                      </a:r>
                    </a:p>
                    <a:p>
                      <a:r>
                        <a:rPr lang="cs-CZ" sz="1800" dirty="0" smtClean="0">
                          <a:solidFill>
                            <a:schemeClr val="tx1"/>
                          </a:solidFill>
                        </a:rPr>
                        <a:t>3.7 Právo interpelace</a:t>
                      </a:r>
                    </a:p>
                    <a:p>
                      <a:r>
                        <a:rPr lang="cs-CZ" sz="1800" dirty="0" smtClean="0">
                          <a:solidFill>
                            <a:schemeClr val="tx1"/>
                          </a:solidFill>
                        </a:rPr>
                        <a:t>4 Hlava třetí: Moc výkonná </a:t>
                      </a:r>
                    </a:p>
                    <a:p>
                      <a:r>
                        <a:rPr lang="cs-CZ" sz="1800" dirty="0" smtClean="0">
                          <a:solidFill>
                            <a:schemeClr val="tx1"/>
                          </a:solidFill>
                        </a:rPr>
                        <a:t>4.1 Prezident republiky</a:t>
                      </a:r>
                    </a:p>
                    <a:p>
                      <a:r>
                        <a:rPr lang="cs-CZ" sz="1800" dirty="0" smtClean="0">
                          <a:solidFill>
                            <a:schemeClr val="tx1"/>
                          </a:solidFill>
                        </a:rPr>
                        <a:t>4.2 Vláda</a:t>
                      </a:r>
                    </a:p>
                    <a:p>
                      <a:r>
                        <a:rPr lang="cs-CZ" sz="1800" dirty="0" smtClean="0">
                          <a:solidFill>
                            <a:schemeClr val="tx1"/>
                          </a:solidFill>
                        </a:rPr>
                        <a:t>4.3 Státní zastupitelství</a:t>
                      </a:r>
                    </a:p>
                    <a:p>
                      <a:r>
                        <a:rPr lang="cs-CZ" sz="1800" dirty="0" smtClean="0">
                          <a:solidFill>
                            <a:schemeClr val="tx1"/>
                          </a:solidFill>
                        </a:rPr>
                        <a:t>5 Hlava čtvrtá: Moc soudní </a:t>
                      </a:r>
                    </a:p>
                    <a:p>
                      <a:r>
                        <a:rPr lang="cs-CZ" sz="1800" dirty="0" smtClean="0">
                          <a:solidFill>
                            <a:schemeClr val="tx1"/>
                          </a:solidFill>
                        </a:rPr>
                        <a:t>5.1 Ústavní soud</a:t>
                      </a:r>
                    </a:p>
                    <a:p>
                      <a:r>
                        <a:rPr lang="cs-CZ" sz="1800" dirty="0" smtClean="0">
                          <a:solidFill>
                            <a:schemeClr val="tx1"/>
                          </a:solidFill>
                        </a:rPr>
                        <a:t>5.2 Soudy</a:t>
                      </a:r>
                    </a:p>
                    <a:p>
                      <a:r>
                        <a:rPr lang="cs-CZ" sz="1800" dirty="0" smtClean="0">
                          <a:solidFill>
                            <a:schemeClr val="tx1"/>
                          </a:solidFill>
                        </a:rPr>
                        <a:t>6 Hlava pátá: Nejvyšší kontrolní úřad</a:t>
                      </a:r>
                    </a:p>
                    <a:p>
                      <a:r>
                        <a:rPr lang="cs-CZ" sz="1800" dirty="0" smtClean="0">
                          <a:solidFill>
                            <a:schemeClr val="tx1"/>
                          </a:solidFill>
                        </a:rPr>
                        <a:t>7 Hlava šestá: Česká národní banka</a:t>
                      </a:r>
                    </a:p>
                    <a:p>
                      <a:r>
                        <a:rPr lang="cs-CZ" sz="1800" dirty="0" smtClean="0">
                          <a:solidFill>
                            <a:schemeClr val="tx1"/>
                          </a:solidFill>
                        </a:rPr>
                        <a:t>8 Hlava sedmá: Územní samospráva</a:t>
                      </a:r>
                    </a:p>
                    <a:p>
                      <a:r>
                        <a:rPr lang="cs-CZ" sz="1800" dirty="0" smtClean="0">
                          <a:solidFill>
                            <a:schemeClr val="tx1"/>
                          </a:solidFill>
                        </a:rPr>
                        <a:t>9 Hlava osmá: Přechodná a závěrečná ustanovení </a:t>
                      </a:r>
                    </a:p>
                    <a:p>
                      <a:r>
                        <a:rPr lang="cs-CZ" sz="1800" dirty="0" smtClean="0">
                          <a:solidFill>
                            <a:schemeClr val="tx1"/>
                          </a:solidFill>
                        </a:rPr>
                        <a:t>9.1 Ústavní pořádek</a:t>
                      </a:r>
                    </a:p>
                    <a:p>
                      <a:r>
                        <a:rPr lang="cs-CZ" sz="1800" dirty="0" smtClean="0">
                          <a:solidFill>
                            <a:schemeClr val="tx1"/>
                          </a:solidFill>
                        </a:rPr>
                        <a:t>9.2 Účinnost</a:t>
                      </a:r>
                    </a:p>
                    <a:p>
                      <a:endParaRPr lang="cs-CZ" sz="1800" dirty="0"/>
                    </a:p>
                  </a:txBody>
                  <a:tcPr>
                    <a:solidFill>
                      <a:srgbClr val="D1DFB3"/>
                    </a:solidFill>
                  </a:tcPr>
                </a:tc>
              </a:tr>
            </a:tbl>
          </a:graphicData>
        </a:graphic>
      </p:graphicFrame>
      <p:sp>
        <p:nvSpPr>
          <p:cNvPr id="7" name="Obdélník 6"/>
          <p:cNvSpPr/>
          <p:nvPr/>
        </p:nvSpPr>
        <p:spPr>
          <a:xfrm>
            <a:off x="843114" y="445314"/>
            <a:ext cx="1512566" cy="472698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03921049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476673"/>
            <a:ext cx="7772400" cy="3123778"/>
          </a:xfrm>
        </p:spPr>
        <p:txBody>
          <a:bodyPr/>
          <a:lstStyle/>
          <a:p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>
            <a:normAutofit/>
          </a:bodyPr>
          <a:lstStyle/>
          <a:p>
            <a:r>
              <a:rPr lang="cs-CZ" sz="2000" dirty="0" smtClean="0">
                <a:solidFill>
                  <a:schemeClr val="tx1"/>
                </a:solidFill>
              </a:rPr>
              <a:t>Budova Ústavního soudu</a:t>
            </a:r>
          </a:p>
          <a:p>
            <a:pPr algn="l"/>
            <a:endParaRPr lang="cs-CZ" sz="2000" dirty="0" smtClean="0">
              <a:solidFill>
                <a:schemeClr val="tx1"/>
              </a:solidFill>
            </a:endParaRPr>
          </a:p>
          <a:p>
            <a:pPr algn="l"/>
            <a:r>
              <a:rPr lang="cs-CZ" sz="2000" dirty="0" smtClean="0">
                <a:solidFill>
                  <a:schemeClr val="tx1"/>
                </a:solidFill>
              </a:rPr>
              <a:t>Vyhledej (např. internet) ve kterém městě budovu Ústavního soudu najdeme:</a:t>
            </a:r>
            <a:endParaRPr lang="cs-CZ" sz="2000" dirty="0">
              <a:solidFill>
                <a:schemeClr val="tx1"/>
              </a:solidFill>
            </a:endParaRPr>
          </a:p>
        </p:txBody>
      </p:sp>
      <p:pic>
        <p:nvPicPr>
          <p:cNvPr id="1026" name="Picture 2" descr="http://upload.wikimedia.org/wikipedia/commons/thumb/8/8d/Constitutional_Court_of_The_Czech_Republic_2010.JPG/220px-Constitutional_Court_of_The_Czech_Republic_2010.JPG">
            <a:hlinkClick r:id="rId2"/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51720" y="476672"/>
            <a:ext cx="5040560" cy="33451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66946515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755576" y="404665"/>
            <a:ext cx="7772400" cy="1040160"/>
          </a:xfrm>
        </p:spPr>
        <p:txBody>
          <a:bodyPr>
            <a:normAutofit/>
          </a:bodyPr>
          <a:lstStyle/>
          <a:p>
            <a:pPr algn="l"/>
            <a:r>
              <a:rPr lang="cs-CZ" sz="2000" dirty="0" smtClean="0"/>
              <a:t>Jestli jsi zjistil, že Ústavní soud sídlí v Brně, je to správně.</a:t>
            </a:r>
            <a:endParaRPr lang="cs-CZ" sz="2000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755577" y="1444824"/>
            <a:ext cx="4104456" cy="4193976"/>
          </a:xfrm>
          <a:solidFill>
            <a:schemeClr val="bg1"/>
          </a:solidFill>
          <a:ln>
            <a:noFill/>
          </a:ln>
        </p:spPr>
        <p:txBody>
          <a:bodyPr>
            <a:normAutofit/>
          </a:bodyPr>
          <a:lstStyle/>
          <a:p>
            <a:pPr algn="l"/>
            <a:r>
              <a:rPr lang="cs-CZ" sz="2000" dirty="0" smtClean="0">
                <a:solidFill>
                  <a:schemeClr val="tx1"/>
                </a:solidFill>
              </a:rPr>
              <a:t>A ještě malý testík:</a:t>
            </a:r>
          </a:p>
          <a:p>
            <a:pPr algn="l"/>
            <a:r>
              <a:rPr lang="cs-CZ" sz="2000" dirty="0" smtClean="0">
                <a:solidFill>
                  <a:schemeClr val="tx1"/>
                </a:solidFill>
              </a:rPr>
              <a:t>zákony musí dodržovat:</a:t>
            </a:r>
          </a:p>
          <a:p>
            <a:pPr algn="l"/>
            <a:endParaRPr lang="cs-CZ" sz="2000" dirty="0" smtClean="0">
              <a:solidFill>
                <a:schemeClr val="tx1"/>
              </a:solidFill>
            </a:endParaRPr>
          </a:p>
          <a:p>
            <a:pPr algn="l"/>
            <a:r>
              <a:rPr lang="cs-CZ" sz="2000" dirty="0" smtClean="0">
                <a:solidFill>
                  <a:schemeClr val="tx1"/>
                </a:solidFill>
              </a:rPr>
              <a:t>B) dospělí lidé</a:t>
            </a:r>
          </a:p>
          <a:p>
            <a:pPr algn="l"/>
            <a:r>
              <a:rPr lang="cs-CZ" sz="2000" dirty="0" smtClean="0">
                <a:solidFill>
                  <a:schemeClr val="tx1"/>
                </a:solidFill>
              </a:rPr>
              <a:t>C) jen kdo chce</a:t>
            </a:r>
          </a:p>
          <a:p>
            <a:pPr algn="l"/>
            <a:endParaRPr lang="cs-CZ" sz="2000" dirty="0">
              <a:solidFill>
                <a:schemeClr val="tx1"/>
              </a:solidFill>
            </a:endParaRPr>
          </a:p>
          <a:p>
            <a:pPr algn="l"/>
            <a:r>
              <a:rPr lang="cs-CZ" sz="2000" dirty="0" smtClean="0">
                <a:solidFill>
                  <a:schemeClr val="tx1"/>
                </a:solidFill>
              </a:rPr>
              <a:t>Trest za porušení zákona určuje:</a:t>
            </a:r>
          </a:p>
          <a:p>
            <a:pPr algn="l"/>
            <a:r>
              <a:rPr lang="cs-CZ" sz="2000" dirty="0" smtClean="0">
                <a:solidFill>
                  <a:schemeClr val="tx1"/>
                </a:solidFill>
              </a:rPr>
              <a:t>A) prezident</a:t>
            </a:r>
          </a:p>
          <a:p>
            <a:pPr marL="457200" indent="-457200" algn="l">
              <a:buAutoNum type="alphaUcParenR"/>
            </a:pPr>
            <a:endParaRPr lang="cs-CZ" sz="2000" dirty="0" smtClean="0">
              <a:solidFill>
                <a:schemeClr val="tx1"/>
              </a:solidFill>
            </a:endParaRPr>
          </a:p>
          <a:p>
            <a:pPr algn="l"/>
            <a:r>
              <a:rPr lang="cs-CZ" sz="2000" dirty="0" smtClean="0">
                <a:solidFill>
                  <a:schemeClr val="tx1"/>
                </a:solidFill>
              </a:rPr>
              <a:t>C) starosta obce</a:t>
            </a:r>
          </a:p>
        </p:txBody>
      </p:sp>
      <p:pic>
        <p:nvPicPr>
          <p:cNvPr id="2050" name="Picture 2" descr="C:\Users\uživatel\AppData\Local\Microsoft\Windows\Temporary Internet Files\Content.IE5\2QOPBQBM\MC900433160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732240" y="404664"/>
            <a:ext cx="1040160" cy="104016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6" name="Picture 8" descr="C:\Users\uživatel\AppData\Local\Microsoft\Windows\Temporary Internet Files\Content.IE5\2QOPBQBM\MC900433160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211960" y="1772816"/>
            <a:ext cx="1800200" cy="18002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1" name="Obdélník 30"/>
          <p:cNvSpPr/>
          <p:nvPr/>
        </p:nvSpPr>
        <p:spPr>
          <a:xfrm>
            <a:off x="683568" y="2204864"/>
            <a:ext cx="1728192" cy="36004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dirty="0" smtClean="0">
                <a:solidFill>
                  <a:schemeClr val="tx1"/>
                </a:solidFill>
              </a:rPr>
              <a:t>A) všichni lidé</a:t>
            </a:r>
            <a:endParaRPr lang="cs-CZ" sz="2000" dirty="0">
              <a:solidFill>
                <a:schemeClr val="tx1"/>
              </a:solidFill>
            </a:endParaRPr>
          </a:p>
        </p:txBody>
      </p:sp>
      <p:sp>
        <p:nvSpPr>
          <p:cNvPr id="2048" name="Ovál 2047"/>
          <p:cNvSpPr/>
          <p:nvPr/>
        </p:nvSpPr>
        <p:spPr>
          <a:xfrm>
            <a:off x="467544" y="4365104"/>
            <a:ext cx="1584176" cy="414046"/>
          </a:xfrm>
          <a:prstGeom prst="ellipse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dirty="0" smtClean="0">
                <a:solidFill>
                  <a:schemeClr val="tx1"/>
                </a:solidFill>
              </a:rPr>
              <a:t>B) soud</a:t>
            </a:r>
            <a:endParaRPr lang="cs-CZ" sz="2000" dirty="0">
              <a:solidFill>
                <a:schemeClr val="tx1"/>
              </a:solidFill>
            </a:endParaRPr>
          </a:p>
        </p:txBody>
      </p:sp>
      <p:pic>
        <p:nvPicPr>
          <p:cNvPr id="2057" name="Picture 9" descr="C:\Users\uživatel\AppData\Local\Microsoft\Windows\Temporary Internet Files\Content.IE5\2QOPBQBM\MC900433160[1]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283968" y="3881028"/>
            <a:ext cx="1796244" cy="179624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86917379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3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05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05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1"/>
                  </p:tgtEl>
                </p:cond>
              </p:nextCondLst>
            </p:seq>
            <p:seq concurrent="1" nextAc="seek">
              <p:cTn id="9" restart="whenNotActive" fill="hold" evtFilter="cancelBubble" nodeType="interactiveSeq">
                <p:stCondLst>
                  <p:cond evt="onClick" delay="0">
                    <p:tgtEl>
                      <p:spTgt spid="204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0" fill="hold">
                      <p:stCondLst>
                        <p:cond delay="0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205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205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048"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11560" y="476673"/>
            <a:ext cx="7772400" cy="1224136"/>
          </a:xfrm>
        </p:spPr>
        <p:txBody>
          <a:bodyPr>
            <a:normAutofit/>
          </a:bodyPr>
          <a:lstStyle/>
          <a:p>
            <a:pPr algn="l"/>
            <a:r>
              <a:rPr lang="cs-CZ" sz="2000" dirty="0" smtClean="0"/>
              <a:t>Použité zdroje:</a:t>
            </a:r>
            <a:endParaRPr lang="cs-CZ" sz="2000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683568" y="1700808"/>
            <a:ext cx="7704856" cy="3937992"/>
          </a:xfrm>
        </p:spPr>
        <p:txBody>
          <a:bodyPr/>
          <a:lstStyle/>
          <a:p>
            <a:pPr lvl="0" algn="l">
              <a:spcBef>
                <a:spcPts val="0"/>
              </a:spcBef>
            </a:pPr>
            <a:r>
              <a:rPr lang="cs-CZ" sz="2000" dirty="0">
                <a:solidFill>
                  <a:prstClr val="black"/>
                </a:solidFill>
              </a:rPr>
              <a:t>PŘISPĚVATELÉ. </a:t>
            </a:r>
            <a:r>
              <a:rPr lang="cs-CZ" sz="2000" i="1" dirty="0">
                <a:solidFill>
                  <a:prstClr val="black"/>
                </a:solidFill>
              </a:rPr>
              <a:t>www.wikipedie.cz</a:t>
            </a:r>
            <a:r>
              <a:rPr lang="cs-CZ" sz="2000" dirty="0">
                <a:solidFill>
                  <a:prstClr val="black"/>
                </a:solidFill>
              </a:rPr>
              <a:t> [online]. [cit. 30.1.2013]. Dostupný na WWW: http://cs.wikipedia.org/wiki/%C3%9Astava_%C4%8Cesk%C3%A9_republiky </a:t>
            </a:r>
          </a:p>
          <a:p>
            <a:pPr lvl="0" algn="l">
              <a:spcBef>
                <a:spcPts val="0"/>
              </a:spcBef>
            </a:pPr>
            <a:r>
              <a:rPr lang="cs-CZ" sz="2000" dirty="0">
                <a:solidFill>
                  <a:prstClr val="black"/>
                </a:solidFill>
              </a:rPr>
              <a:t>http://cs.wikipedia.org/wiki/Soubor:Constitutional_Court_of_The_Czech_Republic_2010.JPG</a:t>
            </a:r>
          </a:p>
          <a:p>
            <a:pPr lvl="0" algn="l">
              <a:spcBef>
                <a:spcPts val="0"/>
              </a:spcBef>
            </a:pPr>
            <a:r>
              <a:rPr lang="cs-CZ" sz="2000" dirty="0">
                <a:solidFill>
                  <a:prstClr val="black"/>
                </a:solidFill>
              </a:rPr>
              <a:t>Microsoft Office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81495181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555</TotalTime>
  <Words>399</Words>
  <Application>Microsoft Office PowerPoint</Application>
  <PresentationFormat>Předvádění na obrazovce (4:3)</PresentationFormat>
  <Paragraphs>79</Paragraphs>
  <Slides>7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7</vt:i4>
      </vt:variant>
    </vt:vector>
  </HeadingPairs>
  <TitlesOfParts>
    <vt:vector size="8" baseType="lpstr">
      <vt:lpstr>Motiv systému Office</vt:lpstr>
      <vt:lpstr>Prezentace aplikace PowerPoint</vt:lpstr>
      <vt:lpstr>Anotace:</vt:lpstr>
      <vt:lpstr>Prezentace aplikace PowerPoint</vt:lpstr>
      <vt:lpstr>Prezentace aplikace PowerPoint</vt:lpstr>
      <vt:lpstr>Prezentace aplikace PowerPoint</vt:lpstr>
      <vt:lpstr>Jestli jsi zjistil, že Ústavní soud sídlí v Brně, je to správně.</vt:lpstr>
      <vt:lpstr>Použité zdroje: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Česká republika</dc:title>
  <dc:creator>uživatel</dc:creator>
  <cp:lastModifiedBy>uživatel</cp:lastModifiedBy>
  <cp:revision>48</cp:revision>
  <dcterms:created xsi:type="dcterms:W3CDTF">2013-01-13T13:30:06Z</dcterms:created>
  <dcterms:modified xsi:type="dcterms:W3CDTF">2013-01-31T15:43:06Z</dcterms:modified>
</cp:coreProperties>
</file>