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58" r:id="rId5"/>
    <p:sldId id="260" r:id="rId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Střední styl 4 – zvýraznění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453"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536DB574-3704-442C-AA84-7B634D59D1C9}" type="datetimeFigureOut">
              <a:rPr lang="cs-CZ" smtClean="0"/>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9154200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36DB574-3704-442C-AA84-7B634D59D1C9}" type="datetimeFigureOut">
              <a:rPr lang="cs-CZ" smtClean="0"/>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2608371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536DB574-3704-442C-AA84-7B634D59D1C9}" type="datetimeFigureOut">
              <a:rPr lang="cs-CZ" smtClean="0"/>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4220226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536DB574-3704-442C-AA84-7B634D59D1C9}" type="datetimeFigureOut">
              <a:rPr lang="cs-CZ" smtClean="0"/>
              <a:t>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40141503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36DB574-3704-442C-AA84-7B634D59D1C9}" type="datetimeFigureOut">
              <a:rPr lang="cs-CZ" smtClean="0"/>
              <a:t>1.2.2013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4014702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536DB574-3704-442C-AA84-7B634D59D1C9}" type="datetimeFigureOut">
              <a:rPr lang="cs-CZ" smtClean="0"/>
              <a:t>1.2.2013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3261781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36DB574-3704-442C-AA84-7B634D59D1C9}" type="datetimeFigureOut">
              <a:rPr lang="cs-CZ" smtClean="0"/>
              <a:t>1.2.2013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8871962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36DB574-3704-442C-AA84-7B634D59D1C9}" type="datetimeFigureOut">
              <a:rPr lang="cs-CZ" smtClean="0"/>
              <a:t>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1905285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36DB574-3704-442C-AA84-7B634D59D1C9}" type="datetimeFigureOut">
              <a:rPr lang="cs-CZ" smtClean="0"/>
              <a:t>1.2.2013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672768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36DB574-3704-442C-AA84-7B634D59D1C9}" type="datetimeFigureOut">
              <a:rPr lang="cs-CZ" smtClean="0"/>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4229697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36DB574-3704-442C-AA84-7B634D59D1C9}" type="datetimeFigureOut">
              <a:rPr lang="cs-CZ" smtClean="0"/>
              <a:t>1.2.2013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B3FA2BC7-A72E-4DF5-A590-7F05CCA89B9A}" type="slidenum">
              <a:rPr lang="cs-CZ" smtClean="0"/>
              <a:t>‹#›</a:t>
            </a:fld>
            <a:endParaRPr lang="cs-CZ"/>
          </a:p>
        </p:txBody>
      </p:sp>
    </p:spTree>
    <p:extLst>
      <p:ext uri="{BB962C8B-B14F-4D97-AF65-F5344CB8AC3E}">
        <p14:creationId xmlns:p14="http://schemas.microsoft.com/office/powerpoint/2010/main" val="339498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DB574-3704-442C-AA84-7B634D59D1C9}" type="datetimeFigureOut">
              <a:rPr lang="cs-CZ" smtClean="0"/>
              <a:t>1.2.2013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FA2BC7-A72E-4DF5-A590-7F05CCA89B9A}" type="slidenum">
              <a:rPr lang="cs-CZ" smtClean="0"/>
              <a:t>‹#›</a:t>
            </a:fld>
            <a:endParaRPr lang="cs-CZ"/>
          </a:p>
        </p:txBody>
      </p:sp>
    </p:spTree>
    <p:extLst>
      <p:ext uri="{BB962C8B-B14F-4D97-AF65-F5344CB8AC3E}">
        <p14:creationId xmlns:p14="http://schemas.microsoft.com/office/powerpoint/2010/main" val="9002853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74439"/>
          </a:xfrm>
        </p:spPr>
        <p:txBody>
          <a:bodyPr>
            <a:normAutofit fontScale="90000"/>
          </a:bodyPr>
          <a:lstStyle/>
          <a:p>
            <a:endParaRPr lang="cs-CZ" dirty="0"/>
          </a:p>
        </p:txBody>
      </p:sp>
      <p:sp>
        <p:nvSpPr>
          <p:cNvPr id="3" name="Podnadpis 2"/>
          <p:cNvSpPr>
            <a:spLocks noGrp="1"/>
          </p:cNvSpPr>
          <p:nvPr>
            <p:ph type="subTitle" idx="1"/>
          </p:nvPr>
        </p:nvSpPr>
        <p:spPr>
          <a:xfrm>
            <a:off x="1371600" y="2348880"/>
            <a:ext cx="6400800" cy="3672408"/>
          </a:xfrm>
        </p:spPr>
        <p:txBody>
          <a:bodyPr/>
          <a:lstStyle/>
          <a:p>
            <a:endParaRPr lang="cs-CZ" dirty="0"/>
          </a:p>
        </p:txBody>
      </p:sp>
      <p:pic>
        <p:nvPicPr>
          <p:cNvPr id="4" name="Obrázek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579214"/>
            <a:ext cx="5716588" cy="124777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ulka 4"/>
          <p:cNvGraphicFramePr>
            <a:graphicFrameLocks noGrp="1"/>
          </p:cNvGraphicFramePr>
          <p:nvPr>
            <p:extLst>
              <p:ext uri="{D42A27DB-BD31-4B8C-83A1-F6EECF244321}">
                <p14:modId xmlns:p14="http://schemas.microsoft.com/office/powerpoint/2010/main" val="1999065612"/>
              </p:ext>
            </p:extLst>
          </p:nvPr>
        </p:nvGraphicFramePr>
        <p:xfrm>
          <a:off x="1403648" y="2204864"/>
          <a:ext cx="6408712" cy="3840480"/>
        </p:xfrm>
        <a:graphic>
          <a:graphicData uri="http://schemas.openxmlformats.org/drawingml/2006/table">
            <a:tbl>
              <a:tblPr firstRow="1" bandRow="1">
                <a:tableStyleId>{5C22544A-7EE6-4342-B048-85BDC9FD1C3A}</a:tableStyleId>
              </a:tblPr>
              <a:tblGrid>
                <a:gridCol w="1872208"/>
                <a:gridCol w="4536504"/>
              </a:tblGrid>
              <a:tr h="6400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kern="1200" dirty="0" smtClean="0">
                          <a:effectLst/>
                        </a:rPr>
                        <a:t>Název školy</a:t>
                      </a:r>
                      <a:endParaRPr lang="cs-CZ" sz="1050" dirty="0" smtClean="0">
                        <a:effectLst/>
                        <a:latin typeface="Times New Roman"/>
                        <a:ea typeface="Times New Roman"/>
                      </a:endParaRPr>
                    </a:p>
                    <a:p>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kern="1200" dirty="0" smtClean="0">
                          <a:effectLst/>
                        </a:rPr>
                        <a:t>Základní škola a mateřská škola, Jetřichov, okres Náchod                                     </a:t>
                      </a:r>
                    </a:p>
                  </a:txBody>
                  <a:tcPr/>
                </a:tc>
              </a:tr>
              <a:tr h="64008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Autor</a:t>
                      </a:r>
                    </a:p>
                    <a:p>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Hana Krejčová</a:t>
                      </a:r>
                    </a:p>
                  </a:txBody>
                  <a:tcPr/>
                </a:tc>
              </a:tr>
              <a:tr h="640080">
                <a:tc>
                  <a:txBody>
                    <a:bodyPr/>
                    <a:lstStyle/>
                    <a:p>
                      <a:r>
                        <a:rPr lang="cs-CZ" dirty="0" smtClean="0"/>
                        <a:t>Datum</a:t>
                      </a:r>
                      <a:endParaRPr lang="cs-CZ" dirty="0"/>
                    </a:p>
                  </a:txBody>
                  <a:tcPr/>
                </a:tc>
                <a:tc>
                  <a:txBody>
                    <a:bodyPr/>
                    <a:lstStyle/>
                    <a:p>
                      <a:r>
                        <a:rPr lang="cs-CZ" dirty="0" smtClean="0"/>
                        <a:t>14. 1. 2013</a:t>
                      </a:r>
                      <a:endParaRPr lang="cs-CZ" dirty="0"/>
                    </a:p>
                  </a:txBody>
                  <a:tcPr/>
                </a:tc>
              </a:tr>
              <a:tr h="640080">
                <a:tc>
                  <a:txBody>
                    <a:bodyPr/>
                    <a:lstStyle/>
                    <a:p>
                      <a:r>
                        <a:rPr lang="cs-CZ" dirty="0" smtClean="0"/>
                        <a:t>Název</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kern="1200" dirty="0" smtClean="0">
                          <a:effectLst/>
                        </a:rPr>
                        <a:t>VY_52_INOVACE_2_počasí</a:t>
                      </a:r>
                      <a:endParaRPr lang="cs-CZ" sz="1050" dirty="0" smtClean="0">
                        <a:effectLst/>
                        <a:latin typeface="Times New Roman"/>
                        <a:ea typeface="Times New Roman"/>
                      </a:endParaRPr>
                    </a:p>
                  </a:txBody>
                  <a:tcPr/>
                </a:tc>
              </a:tr>
              <a:tr h="640080">
                <a:tc>
                  <a:txBody>
                    <a:bodyPr/>
                    <a:lstStyle/>
                    <a:p>
                      <a:r>
                        <a:rPr lang="cs-CZ" dirty="0" smtClean="0"/>
                        <a:t>Ročník</a:t>
                      </a:r>
                      <a:endParaRPr lang="cs-CZ" dirty="0"/>
                    </a:p>
                  </a:txBody>
                  <a:tcPr/>
                </a:tc>
                <a:tc>
                  <a:txBody>
                    <a:bodyPr/>
                    <a:lstStyle/>
                    <a:p>
                      <a:r>
                        <a:rPr lang="cs-CZ" dirty="0" smtClean="0"/>
                        <a:t>4.</a:t>
                      </a:r>
                      <a:endParaRPr lang="cs-CZ" dirty="0"/>
                    </a:p>
                  </a:txBody>
                  <a:tcPr/>
                </a:tc>
              </a:tr>
              <a:tr h="640080">
                <a:tc>
                  <a:txBody>
                    <a:bodyPr/>
                    <a:lstStyle/>
                    <a:p>
                      <a:r>
                        <a:rPr lang="cs-CZ" dirty="0" smtClean="0"/>
                        <a:t>Číslo projektu</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kern="1200" dirty="0" smtClean="0">
                          <a:effectLst/>
                        </a:rPr>
                        <a:t>CZ.1.07/1.4.00/21.0835</a:t>
                      </a:r>
                      <a:endParaRPr lang="cs-CZ" sz="1050" dirty="0" smtClean="0">
                        <a:effectLst/>
                        <a:latin typeface="Times New Roman"/>
                        <a:ea typeface="Times New Roman"/>
                      </a:endParaRPr>
                    </a:p>
                  </a:txBody>
                  <a:tcPr/>
                </a:tc>
              </a:tr>
            </a:tbl>
          </a:graphicData>
        </a:graphic>
      </p:graphicFrame>
    </p:spTree>
    <p:extLst>
      <p:ext uri="{BB962C8B-B14F-4D97-AF65-F5344CB8AC3E}">
        <p14:creationId xmlns:p14="http://schemas.microsoft.com/office/powerpoint/2010/main" val="30157247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332656"/>
            <a:ext cx="7772400" cy="1470025"/>
          </a:xfrm>
        </p:spPr>
        <p:txBody>
          <a:bodyPr>
            <a:normAutofit/>
          </a:bodyPr>
          <a:lstStyle/>
          <a:p>
            <a:pPr algn="l"/>
            <a:r>
              <a:rPr lang="cs-CZ" sz="2000" dirty="0" smtClean="0"/>
              <a:t>Anotace:</a:t>
            </a:r>
            <a:endParaRPr lang="cs-CZ" sz="2000" dirty="0"/>
          </a:p>
        </p:txBody>
      </p:sp>
      <p:sp>
        <p:nvSpPr>
          <p:cNvPr id="3" name="Podnadpis 2"/>
          <p:cNvSpPr>
            <a:spLocks noGrp="1"/>
          </p:cNvSpPr>
          <p:nvPr>
            <p:ph type="subTitle" idx="1"/>
          </p:nvPr>
        </p:nvSpPr>
        <p:spPr>
          <a:xfrm>
            <a:off x="755576" y="1700808"/>
            <a:ext cx="7560840" cy="3937992"/>
          </a:xfrm>
        </p:spPr>
        <p:txBody>
          <a:bodyPr>
            <a:normAutofit/>
          </a:bodyPr>
          <a:lstStyle/>
          <a:p>
            <a:pPr marL="342900" indent="-342900" algn="l">
              <a:buFont typeface="Arial" pitchFamily="34" charset="0"/>
              <a:buChar char="•"/>
            </a:pPr>
            <a:r>
              <a:rPr lang="cs-CZ" sz="2000" dirty="0" smtClean="0">
                <a:solidFill>
                  <a:schemeClr val="tx1"/>
                </a:solidFill>
              </a:rPr>
              <a:t>Materiál shrnuje základní informace o počasí</a:t>
            </a:r>
          </a:p>
          <a:p>
            <a:pPr marL="342900" indent="-342900" algn="l">
              <a:buFont typeface="Arial" pitchFamily="34" charset="0"/>
              <a:buChar char="•"/>
            </a:pPr>
            <a:r>
              <a:rPr lang="cs-CZ" sz="2000" dirty="0" smtClean="0">
                <a:solidFill>
                  <a:schemeClr val="tx1"/>
                </a:solidFill>
              </a:rPr>
              <a:t>Žáci pracují společně na interaktivní tabuli nebo samostatně na počítačích</a:t>
            </a:r>
          </a:p>
          <a:p>
            <a:pPr marL="342900" indent="-342900" algn="l">
              <a:buFont typeface="Arial" pitchFamily="34" charset="0"/>
              <a:buChar char="•"/>
            </a:pPr>
            <a:r>
              <a:rPr lang="cs-CZ" sz="2000" dirty="0" smtClean="0">
                <a:solidFill>
                  <a:schemeClr val="tx1"/>
                </a:solidFill>
              </a:rPr>
              <a:t>Tabulka na straně 4 je určena k zapisování samostatné celotýdenní práce žáka</a:t>
            </a:r>
          </a:p>
          <a:p>
            <a:pPr marL="342900" indent="-342900" algn="l">
              <a:buFont typeface="Arial" pitchFamily="34" charset="0"/>
              <a:buChar char="•"/>
            </a:pPr>
            <a:r>
              <a:rPr lang="cs-CZ" sz="2000" dirty="0" smtClean="0">
                <a:solidFill>
                  <a:schemeClr val="tx1"/>
                </a:solidFill>
              </a:rPr>
              <a:t>Přechod mezi snímky se děje kliknutím</a:t>
            </a:r>
            <a:endParaRPr lang="cs-CZ" sz="2000" dirty="0">
              <a:solidFill>
                <a:schemeClr val="tx1"/>
              </a:solidFill>
            </a:endParaRPr>
          </a:p>
        </p:txBody>
      </p:sp>
    </p:spTree>
    <p:extLst>
      <p:ext uri="{BB962C8B-B14F-4D97-AF65-F5344CB8AC3E}">
        <p14:creationId xmlns:p14="http://schemas.microsoft.com/office/powerpoint/2010/main" val="1968677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548681"/>
            <a:ext cx="7772400" cy="1008111"/>
          </a:xfrm>
        </p:spPr>
        <p:txBody>
          <a:bodyPr>
            <a:normAutofit/>
          </a:bodyPr>
          <a:lstStyle/>
          <a:p>
            <a:pPr algn="l"/>
            <a:r>
              <a:rPr lang="cs-CZ" sz="3600" b="1" u="sng" dirty="0" smtClean="0"/>
              <a:t>Počasí</a:t>
            </a:r>
            <a:endParaRPr lang="cs-CZ" sz="3600" b="1" u="sng" dirty="0"/>
          </a:p>
        </p:txBody>
      </p:sp>
      <p:sp>
        <p:nvSpPr>
          <p:cNvPr id="3" name="Podnadpis 2"/>
          <p:cNvSpPr>
            <a:spLocks noGrp="1"/>
          </p:cNvSpPr>
          <p:nvPr>
            <p:ph type="subTitle" idx="1"/>
          </p:nvPr>
        </p:nvSpPr>
        <p:spPr>
          <a:xfrm>
            <a:off x="755576" y="1412776"/>
            <a:ext cx="7560840" cy="4608512"/>
          </a:xfrm>
        </p:spPr>
        <p:txBody>
          <a:bodyPr>
            <a:noAutofit/>
          </a:bodyPr>
          <a:lstStyle/>
          <a:p>
            <a:pPr algn="l"/>
            <a:r>
              <a:rPr lang="cs-CZ" sz="2000" dirty="0" smtClean="0">
                <a:solidFill>
                  <a:schemeClr val="tx1"/>
                </a:solidFill>
              </a:rPr>
              <a:t>Počasí je okamžitý stav ovzduší. </a:t>
            </a:r>
          </a:p>
          <a:p>
            <a:pPr algn="l"/>
            <a:endParaRPr lang="cs-CZ" sz="2000" dirty="0" smtClean="0">
              <a:solidFill>
                <a:schemeClr val="tx1"/>
              </a:solidFill>
            </a:endParaRPr>
          </a:p>
          <a:p>
            <a:pPr algn="l"/>
            <a:r>
              <a:rPr lang="cs-CZ" sz="2000" dirty="0" smtClean="0">
                <a:solidFill>
                  <a:schemeClr val="tx1"/>
                </a:solidFill>
              </a:rPr>
              <a:t>Je určováno:</a:t>
            </a:r>
          </a:p>
          <a:p>
            <a:pPr algn="l"/>
            <a:r>
              <a:rPr lang="cs-CZ" sz="2400" b="1" dirty="0" smtClean="0">
                <a:solidFill>
                  <a:schemeClr val="tx1"/>
                </a:solidFill>
              </a:rPr>
              <a:t>teplotou vzduchu </a:t>
            </a:r>
            <a:r>
              <a:rPr lang="cs-CZ" sz="2400" dirty="0" smtClean="0">
                <a:solidFill>
                  <a:schemeClr val="tx1"/>
                </a:solidFill>
              </a:rPr>
              <a:t> </a:t>
            </a:r>
            <a:r>
              <a:rPr lang="cs-CZ" sz="2000" dirty="0" smtClean="0">
                <a:solidFill>
                  <a:schemeClr val="tx1"/>
                </a:solidFill>
              </a:rPr>
              <a:t>- měří se teploměrem ve stupních Celsia zpravidla ve dvou metrech nad zemí</a:t>
            </a:r>
          </a:p>
          <a:p>
            <a:pPr algn="l"/>
            <a:endParaRPr lang="cs-CZ" sz="2000" dirty="0" smtClean="0">
              <a:solidFill>
                <a:schemeClr val="tx1"/>
              </a:solidFill>
            </a:endParaRPr>
          </a:p>
          <a:p>
            <a:pPr algn="l"/>
            <a:r>
              <a:rPr lang="cs-CZ" sz="2400" b="1" dirty="0" smtClean="0">
                <a:solidFill>
                  <a:schemeClr val="tx1"/>
                </a:solidFill>
              </a:rPr>
              <a:t>srážkami</a:t>
            </a:r>
            <a:r>
              <a:rPr lang="cs-CZ" sz="2000" dirty="0" smtClean="0">
                <a:solidFill>
                  <a:schemeClr val="tx1"/>
                </a:solidFill>
              </a:rPr>
              <a:t> – v podobě deště, sněhu</a:t>
            </a:r>
          </a:p>
          <a:p>
            <a:pPr algn="l"/>
            <a:endParaRPr lang="cs-CZ" sz="2000" b="1" dirty="0" smtClean="0">
              <a:solidFill>
                <a:schemeClr val="tx1"/>
              </a:solidFill>
            </a:endParaRPr>
          </a:p>
          <a:p>
            <a:pPr algn="l"/>
            <a:r>
              <a:rPr lang="cs-CZ" sz="2400" b="1" dirty="0" smtClean="0">
                <a:solidFill>
                  <a:schemeClr val="tx1"/>
                </a:solidFill>
              </a:rPr>
              <a:t>prouděním vzduchu</a:t>
            </a:r>
            <a:r>
              <a:rPr lang="cs-CZ" sz="2400" dirty="0" smtClean="0">
                <a:solidFill>
                  <a:schemeClr val="tx1"/>
                </a:solidFill>
              </a:rPr>
              <a:t> </a:t>
            </a:r>
            <a:r>
              <a:rPr lang="cs-CZ" sz="2000" b="1" dirty="0" smtClean="0">
                <a:solidFill>
                  <a:schemeClr val="tx1"/>
                </a:solidFill>
              </a:rPr>
              <a:t>– větrem </a:t>
            </a:r>
            <a:r>
              <a:rPr lang="cs-CZ" sz="2000" dirty="0" smtClean="0">
                <a:solidFill>
                  <a:schemeClr val="tx1"/>
                </a:solidFill>
              </a:rPr>
              <a:t>–určuje se směr, síla a rychlost</a:t>
            </a:r>
          </a:p>
          <a:p>
            <a:pPr algn="l"/>
            <a:endParaRPr lang="cs-CZ" sz="2000" b="1" dirty="0" smtClean="0">
              <a:solidFill>
                <a:schemeClr val="tx1"/>
              </a:solidFill>
            </a:endParaRPr>
          </a:p>
          <a:p>
            <a:pPr algn="l"/>
            <a:r>
              <a:rPr lang="cs-CZ" sz="2400" b="1" dirty="0" smtClean="0">
                <a:solidFill>
                  <a:schemeClr val="tx1"/>
                </a:solidFill>
              </a:rPr>
              <a:t>slunečním svitem </a:t>
            </a:r>
            <a:r>
              <a:rPr lang="cs-CZ" sz="2000" dirty="0" smtClean="0">
                <a:solidFill>
                  <a:schemeClr val="tx1"/>
                </a:solidFill>
              </a:rPr>
              <a:t>– jasno, polojasno, oblačno, zataženo</a:t>
            </a:r>
          </a:p>
          <a:p>
            <a:pPr algn="l"/>
            <a:endParaRPr lang="cs-CZ" sz="2000" dirty="0">
              <a:solidFill>
                <a:schemeClr val="tx1"/>
              </a:solidFill>
            </a:endParaRPr>
          </a:p>
          <a:p>
            <a:pPr algn="l"/>
            <a:r>
              <a:rPr lang="cs-CZ" sz="2000" dirty="0" smtClean="0">
                <a:solidFill>
                  <a:schemeClr val="tx1"/>
                </a:solidFill>
              </a:rPr>
              <a:t>Počasím se zabývá věda zvaná meteorologie.</a:t>
            </a:r>
            <a:endParaRPr lang="cs-CZ" sz="2000" dirty="0">
              <a:solidFill>
                <a:schemeClr val="tx1"/>
              </a:solidFill>
            </a:endParaRPr>
          </a:p>
        </p:txBody>
      </p:sp>
      <p:pic>
        <p:nvPicPr>
          <p:cNvPr id="1026" name="Picture 2" descr="C:\Users\uživatel\AppData\Local\Microsoft\Windows\Temporary Internet Files\Content.IE5\P2JFCX7E\MC900440405[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88640"/>
            <a:ext cx="2289976" cy="2289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00421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5" end="5"/>
                                            </p:txEl>
                                          </p:spTgt>
                                        </p:tgtEl>
                                        <p:attrNameLst>
                                          <p:attrName>style.visibility</p:attrName>
                                        </p:attrNameLst>
                                      </p:cBhvr>
                                      <p:to>
                                        <p:strVal val="visible"/>
                                      </p:to>
                                    </p:set>
                                    <p:animEffect transition="in" filter="fade">
                                      <p:cBhvr>
                                        <p:cTn id="14" dur="1000"/>
                                        <p:tgtEl>
                                          <p:spTgt spid="3">
                                            <p:txEl>
                                              <p:pRg st="5" end="5"/>
                                            </p:txEl>
                                          </p:spTgt>
                                        </p:tgtEl>
                                      </p:cBhvr>
                                    </p:animEffect>
                                    <p:anim calcmode="lin" valueType="num">
                                      <p:cBhvr>
                                        <p:cTn id="1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Effect transition="in" filter="fade">
                                      <p:cBhvr>
                                        <p:cTn id="21" dur="1000"/>
                                        <p:tgtEl>
                                          <p:spTgt spid="3">
                                            <p:txEl>
                                              <p:pRg st="7" end="7"/>
                                            </p:txEl>
                                          </p:spTgt>
                                        </p:tgtEl>
                                      </p:cBhvr>
                                    </p:animEffect>
                                    <p:anim calcmode="lin" valueType="num">
                                      <p:cBhvr>
                                        <p:cTn id="2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1000"/>
                                        <p:tgtEl>
                                          <p:spTgt spid="3">
                                            <p:txEl>
                                              <p:pRg st="9" end="9"/>
                                            </p:txEl>
                                          </p:spTgt>
                                        </p:tgtEl>
                                      </p:cBhvr>
                                    </p:animEffect>
                                    <p:anim calcmode="lin" valueType="num">
                                      <p:cBhvr>
                                        <p:cTn id="29"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22313" y="1340768"/>
            <a:ext cx="7772400" cy="4428207"/>
          </a:xfrm>
        </p:spPr>
        <p:txBody>
          <a:bodyPr/>
          <a:lstStyle/>
          <a:p>
            <a:endParaRPr lang="cs-CZ" dirty="0"/>
          </a:p>
        </p:txBody>
      </p:sp>
      <p:sp>
        <p:nvSpPr>
          <p:cNvPr id="3" name="Zástupný symbol pro text 2"/>
          <p:cNvSpPr>
            <a:spLocks noGrp="1"/>
          </p:cNvSpPr>
          <p:nvPr>
            <p:ph type="body" idx="1"/>
          </p:nvPr>
        </p:nvSpPr>
        <p:spPr>
          <a:xfrm>
            <a:off x="683568" y="332656"/>
            <a:ext cx="7772400" cy="864095"/>
          </a:xfrm>
        </p:spPr>
        <p:txBody>
          <a:bodyPr>
            <a:normAutofit/>
          </a:bodyPr>
          <a:lstStyle/>
          <a:p>
            <a:r>
              <a:rPr lang="cs-CZ" sz="1400" dirty="0" smtClean="0">
                <a:solidFill>
                  <a:schemeClr val="tx1"/>
                </a:solidFill>
              </a:rPr>
              <a:t>Sleduj v určitém týdnu počasí a pozorování zapisuj do tabulky. Pro lepší porovnání by měření mělo být prováděno ve stejnou denní hodinu. Pro zjednodušení zápisu si můžeš vyhledat (internet, encyklopedie, televizní předpověď počasí) značky, které vyjadřují  potřebné informace (např. zataženo                )</a:t>
            </a:r>
            <a:endParaRPr lang="cs-CZ" sz="1400" dirty="0">
              <a:solidFill>
                <a:schemeClr val="tx1"/>
              </a:solidFill>
            </a:endParaRPr>
          </a:p>
        </p:txBody>
      </p:sp>
      <p:graphicFrame>
        <p:nvGraphicFramePr>
          <p:cNvPr id="5" name="Tabulka 4"/>
          <p:cNvGraphicFramePr>
            <a:graphicFrameLocks noGrp="1"/>
          </p:cNvGraphicFramePr>
          <p:nvPr>
            <p:extLst>
              <p:ext uri="{D42A27DB-BD31-4B8C-83A1-F6EECF244321}">
                <p14:modId xmlns:p14="http://schemas.microsoft.com/office/powerpoint/2010/main" val="3201563645"/>
              </p:ext>
            </p:extLst>
          </p:nvPr>
        </p:nvGraphicFramePr>
        <p:xfrm>
          <a:off x="755578" y="1340769"/>
          <a:ext cx="7776860" cy="5019984"/>
        </p:xfrm>
        <a:graphic>
          <a:graphicData uri="http://schemas.openxmlformats.org/drawingml/2006/table">
            <a:tbl>
              <a:tblPr firstRow="1" bandRow="1">
                <a:tableStyleId>{16D9F66E-5EB9-4882-86FB-DCBF35E3C3E4}</a:tableStyleId>
              </a:tblPr>
              <a:tblGrid>
                <a:gridCol w="1555372"/>
                <a:gridCol w="1555372"/>
                <a:gridCol w="1555372"/>
                <a:gridCol w="1555372"/>
                <a:gridCol w="1555372"/>
              </a:tblGrid>
              <a:tr h="627498">
                <a:tc>
                  <a:txBody>
                    <a:bodyPr/>
                    <a:lstStyle/>
                    <a:p>
                      <a:r>
                        <a:rPr lang="cs-CZ" dirty="0" smtClean="0"/>
                        <a:t>datum</a:t>
                      </a:r>
                      <a:endParaRPr lang="cs-CZ" dirty="0"/>
                    </a:p>
                  </a:txBody>
                  <a:tcPr/>
                </a:tc>
                <a:tc>
                  <a:txBody>
                    <a:bodyPr/>
                    <a:lstStyle/>
                    <a:p>
                      <a:r>
                        <a:rPr lang="cs-CZ" dirty="0" smtClean="0"/>
                        <a:t>teplota</a:t>
                      </a:r>
                      <a:endParaRPr lang="cs-CZ" dirty="0"/>
                    </a:p>
                  </a:txBody>
                  <a:tcPr/>
                </a:tc>
                <a:tc>
                  <a:txBody>
                    <a:bodyPr/>
                    <a:lstStyle/>
                    <a:p>
                      <a:r>
                        <a:rPr lang="cs-CZ" dirty="0" smtClean="0"/>
                        <a:t>srážky</a:t>
                      </a:r>
                      <a:endParaRPr lang="cs-CZ" dirty="0"/>
                    </a:p>
                  </a:txBody>
                  <a:tcPr/>
                </a:tc>
                <a:tc>
                  <a:txBody>
                    <a:bodyPr/>
                    <a:lstStyle/>
                    <a:p>
                      <a:r>
                        <a:rPr lang="cs-CZ" dirty="0" smtClean="0"/>
                        <a:t>vítr</a:t>
                      </a:r>
                      <a:endParaRPr lang="cs-CZ" dirty="0"/>
                    </a:p>
                  </a:txBody>
                  <a:tcPr/>
                </a:tc>
                <a:tc>
                  <a:txBody>
                    <a:bodyPr/>
                    <a:lstStyle/>
                    <a:p>
                      <a:r>
                        <a:rPr lang="cs-CZ" dirty="0" smtClean="0"/>
                        <a:t>sluneční svit</a:t>
                      </a:r>
                      <a:endParaRPr lang="cs-CZ" dirty="0"/>
                    </a:p>
                  </a:txBody>
                  <a:tcPr/>
                </a:tc>
              </a:tr>
              <a:tr h="627498">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r>
              <a:tr h="627498">
                <a:tc>
                  <a:txBody>
                    <a:bodyPr/>
                    <a:lstStyle/>
                    <a:p>
                      <a:endParaRPr lang="cs-CZ"/>
                    </a:p>
                  </a:txBody>
                  <a:tcPr/>
                </a:tc>
                <a:tc>
                  <a:txBody>
                    <a:bodyPr/>
                    <a:lstStyle/>
                    <a:p>
                      <a:endParaRPr lang="cs-CZ" dirty="0"/>
                    </a:p>
                  </a:txBody>
                  <a:tcPr/>
                </a:tc>
                <a:tc>
                  <a:txBody>
                    <a:bodyPr/>
                    <a:lstStyle/>
                    <a:p>
                      <a:endParaRPr lang="cs-CZ"/>
                    </a:p>
                  </a:txBody>
                  <a:tcPr/>
                </a:tc>
                <a:tc>
                  <a:txBody>
                    <a:bodyPr/>
                    <a:lstStyle/>
                    <a:p>
                      <a:endParaRPr lang="cs-CZ"/>
                    </a:p>
                  </a:txBody>
                  <a:tcPr/>
                </a:tc>
                <a:tc>
                  <a:txBody>
                    <a:bodyPr/>
                    <a:lstStyle/>
                    <a:p>
                      <a:endParaRPr lang="cs-CZ"/>
                    </a:p>
                  </a:txBody>
                  <a:tcPr/>
                </a:tc>
              </a:tr>
              <a:tr h="627498">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dirty="0"/>
                    </a:p>
                  </a:txBody>
                  <a:tcPr/>
                </a:tc>
              </a:tr>
              <a:tr h="627498">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r>
              <a:tr h="627498">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r>
              <a:tr h="627498">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dirty="0"/>
                    </a:p>
                  </a:txBody>
                  <a:tcPr/>
                </a:tc>
              </a:tr>
              <a:tr h="627498">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a:p>
                  </a:txBody>
                  <a:tcPr/>
                </a:tc>
                <a:tc>
                  <a:txBody>
                    <a:bodyPr/>
                    <a:lstStyle/>
                    <a:p>
                      <a:endParaRPr lang="cs-CZ" dirty="0"/>
                    </a:p>
                  </a:txBody>
                  <a:tcPr/>
                </a:tc>
              </a:tr>
            </a:tbl>
          </a:graphicData>
        </a:graphic>
      </p:graphicFrame>
      <p:sp>
        <p:nvSpPr>
          <p:cNvPr id="7" name="Cloud"/>
          <p:cNvSpPr>
            <a:spLocks noChangeAspect="1" noEditPoints="1" noChangeArrowheads="1"/>
          </p:cNvSpPr>
          <p:nvPr/>
        </p:nvSpPr>
        <p:spPr bwMode="auto">
          <a:xfrm>
            <a:off x="7100006" y="908720"/>
            <a:ext cx="570685" cy="382438"/>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chemeClr val="tx2"/>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cs-CZ"/>
          </a:p>
        </p:txBody>
      </p:sp>
    </p:spTree>
    <p:extLst>
      <p:ext uri="{BB962C8B-B14F-4D97-AF65-F5344CB8AC3E}">
        <p14:creationId xmlns:p14="http://schemas.microsoft.com/office/powerpoint/2010/main" val="350068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3568" y="476672"/>
            <a:ext cx="7772400" cy="2160240"/>
          </a:xfrm>
        </p:spPr>
        <p:txBody>
          <a:bodyPr>
            <a:normAutofit/>
          </a:bodyPr>
          <a:lstStyle/>
          <a:p>
            <a:pPr algn="l"/>
            <a:r>
              <a:rPr lang="cs-CZ" sz="2000" dirty="0" smtClean="0"/>
              <a:t>Použité zdroje:</a:t>
            </a:r>
            <a:br>
              <a:rPr lang="cs-CZ" sz="2000" dirty="0" smtClean="0"/>
            </a:br>
            <a:r>
              <a:rPr lang="cs-CZ" sz="2000" dirty="0"/>
              <a:t/>
            </a:r>
            <a:br>
              <a:rPr lang="cs-CZ" sz="2000" dirty="0"/>
            </a:br>
            <a:r>
              <a:rPr lang="cs-CZ" sz="2000" dirty="0" smtClean="0"/>
              <a:t>Microsoft Office</a:t>
            </a:r>
            <a:br>
              <a:rPr lang="cs-CZ" sz="2000" dirty="0" smtClean="0"/>
            </a:br>
            <a:r>
              <a:rPr lang="cs-CZ" sz="2000" dirty="0" smtClean="0"/>
              <a:t>vlastní zdroj </a:t>
            </a:r>
            <a:endParaRPr lang="cs-CZ" sz="2000" dirty="0"/>
          </a:p>
        </p:txBody>
      </p:sp>
      <p:sp>
        <p:nvSpPr>
          <p:cNvPr id="3" name="Podnadpis 2"/>
          <p:cNvSpPr>
            <a:spLocks noGrp="1"/>
          </p:cNvSpPr>
          <p:nvPr>
            <p:ph type="subTitle" idx="1"/>
          </p:nvPr>
        </p:nvSpPr>
        <p:spPr/>
        <p:txBody>
          <a:bodyPr/>
          <a:lstStyle/>
          <a:p>
            <a:endParaRPr lang="cs-CZ"/>
          </a:p>
        </p:txBody>
      </p:sp>
    </p:spTree>
    <p:extLst>
      <p:ext uri="{BB962C8B-B14F-4D97-AF65-F5344CB8AC3E}">
        <p14:creationId xmlns:p14="http://schemas.microsoft.com/office/powerpoint/2010/main" val="901430800"/>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TotalTime>
  <Words>185</Words>
  <Application>Microsoft Office PowerPoint</Application>
  <PresentationFormat>Předvádění na obrazovce (4:3)</PresentationFormat>
  <Paragraphs>37</Paragraphs>
  <Slides>5</Slides>
  <Notes>0</Notes>
  <HiddenSlides>0</HiddenSlides>
  <MMClips>0</MMClips>
  <ScaleCrop>false</ScaleCrop>
  <HeadingPairs>
    <vt:vector size="4" baseType="variant">
      <vt:variant>
        <vt:lpstr>Motiv</vt:lpstr>
      </vt:variant>
      <vt:variant>
        <vt:i4>1</vt:i4>
      </vt:variant>
      <vt:variant>
        <vt:lpstr>Nadpisy snímků</vt:lpstr>
      </vt:variant>
      <vt:variant>
        <vt:i4>5</vt:i4>
      </vt:variant>
    </vt:vector>
  </HeadingPairs>
  <TitlesOfParts>
    <vt:vector size="6" baseType="lpstr">
      <vt:lpstr>Motiv systému Office</vt:lpstr>
      <vt:lpstr>Prezentace aplikace PowerPoint</vt:lpstr>
      <vt:lpstr>Anotace:</vt:lpstr>
      <vt:lpstr>Počasí</vt:lpstr>
      <vt:lpstr>Prezentace aplikace PowerPoint</vt:lpstr>
      <vt:lpstr>Použité zdroje:  Microsoft Office vlastní zdroj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uživatel</dc:creator>
  <cp:lastModifiedBy>uživatel</cp:lastModifiedBy>
  <cp:revision>11</cp:revision>
  <dcterms:created xsi:type="dcterms:W3CDTF">2013-01-14T16:09:32Z</dcterms:created>
  <dcterms:modified xsi:type="dcterms:W3CDTF">2013-02-01T09:59:30Z</dcterms:modified>
</cp:coreProperties>
</file>