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4" r:id="rId5"/>
    <p:sldId id="259" r:id="rId6"/>
    <p:sldId id="260" r:id="rId7"/>
    <p:sldId id="262" r:id="rId8"/>
    <p:sldId id="261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FFCC99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53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6635B-DEA0-4094-9893-34E90F3253CE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50590-C5E7-468E-8740-1446FC9C3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6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6635B-DEA0-4094-9893-34E90F3253CE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50590-C5E7-468E-8740-1446FC9C3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140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6635B-DEA0-4094-9893-34E90F3253CE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50590-C5E7-468E-8740-1446FC9C3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029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6635B-DEA0-4094-9893-34E90F3253CE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50590-C5E7-468E-8740-1446FC9C3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337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6635B-DEA0-4094-9893-34E90F3253CE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50590-C5E7-468E-8740-1446FC9C3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723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6635B-DEA0-4094-9893-34E90F3253CE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50590-C5E7-468E-8740-1446FC9C3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521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6635B-DEA0-4094-9893-34E90F3253CE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50590-C5E7-468E-8740-1446FC9C3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63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6635B-DEA0-4094-9893-34E90F3253CE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50590-C5E7-468E-8740-1446FC9C3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107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6635B-DEA0-4094-9893-34E90F3253CE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50590-C5E7-468E-8740-1446FC9C3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533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6635B-DEA0-4094-9893-34E90F3253CE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50590-C5E7-468E-8740-1446FC9C3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594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6635B-DEA0-4094-9893-34E90F3253CE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50590-C5E7-468E-8740-1446FC9C3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514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86635B-DEA0-4094-9893-34E90F3253CE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250590-C5E7-468E-8740-1446FC9C39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876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353082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373216"/>
            <a:ext cx="6400800" cy="265584"/>
          </a:xfrm>
        </p:spPr>
        <p:txBody>
          <a:bodyPr>
            <a:normAutofit fontScale="40000" lnSpcReduction="20000"/>
          </a:bodyPr>
          <a:lstStyle/>
          <a:p>
            <a:endParaRPr lang="cs-CZ" dirty="0"/>
          </a:p>
        </p:txBody>
      </p:sp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716697"/>
              </p:ext>
            </p:extLst>
          </p:nvPr>
        </p:nvGraphicFramePr>
        <p:xfrm>
          <a:off x="755576" y="2204864"/>
          <a:ext cx="7776864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  <a:gridCol w="5976664"/>
              </a:tblGrid>
              <a:tr h="64008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30. 9. 2012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VY_52_INOVACE_10_podnebí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2444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916832"/>
            <a:ext cx="7488832" cy="3721968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slouží k poskytnutí základních informací o tématu podnebí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Snímek 4 slouží jako výchozí zdroj k diskuzi na daná témata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Pracovní listy v závěru jsou určena k zopakování získaných informací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na interaktivní tabuli nebo samostatně na počítačích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</a:t>
            </a:r>
            <a:r>
              <a:rPr lang="cs-CZ" sz="2000" dirty="0" smtClean="0">
                <a:solidFill>
                  <a:schemeClr val="tx1"/>
                </a:solidFill>
              </a:rPr>
              <a:t>d mezi jednotlivými snímky se děje kliknutím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07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4466249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Podnebí</a:t>
            </a:r>
            <a:br>
              <a:rPr lang="cs-CZ" sz="3200" b="1" u="sng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- </a:t>
            </a:r>
            <a:r>
              <a:rPr lang="cs-CZ" sz="2400" b="1" dirty="0" smtClean="0"/>
              <a:t>je dlouhodobý stav počasí na určitém místě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- o podnebí daného místa rozhoduje: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3200" b="1" u="sng" dirty="0"/>
              <a:t/>
            </a:r>
            <a:br>
              <a:rPr lang="cs-CZ" sz="3200" b="1" u="sng" dirty="0"/>
            </a:b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98566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968003" y="3356992"/>
            <a:ext cx="3744416" cy="504056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vzdálenost od rovníku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968003" y="4005064"/>
            <a:ext cx="3744416" cy="504056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vzdálenost od oceánu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71600" y="4655248"/>
            <a:ext cx="3744416" cy="504056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nadmořská výška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971600" y="5301208"/>
            <a:ext cx="3744416" cy="504056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r>
              <a:rPr lang="cs-CZ" dirty="0" smtClean="0"/>
              <a:t>členitost terénu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8456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5"/>
            <a:ext cx="7772400" cy="100811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Zamyslete se jak tyto podmínky ovlivňují charakter počasí v daném místě, když víme, že počasí určují: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58231"/>
            <a:ext cx="1863331" cy="345638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C00000"/>
                </a:solidFill>
              </a:rPr>
              <a:t>Sluneční svit</a:t>
            </a:r>
          </a:p>
          <a:p>
            <a:pPr algn="l"/>
            <a:endParaRPr lang="cs-CZ" sz="2000" b="1" dirty="0" smtClean="0">
              <a:solidFill>
                <a:schemeClr val="tx1"/>
              </a:solidFill>
            </a:endParaRPr>
          </a:p>
          <a:p>
            <a:pPr algn="l"/>
            <a:r>
              <a:rPr lang="cs-CZ" sz="2400" b="1" dirty="0" smtClean="0">
                <a:solidFill>
                  <a:srgbClr val="A50021"/>
                </a:solidFill>
              </a:rPr>
              <a:t>Srážky</a:t>
            </a:r>
          </a:p>
          <a:p>
            <a:pPr algn="l"/>
            <a:endParaRPr lang="cs-CZ" sz="2000" b="1" dirty="0" smtClean="0">
              <a:solidFill>
                <a:schemeClr val="tx1"/>
              </a:solidFill>
            </a:endParaRPr>
          </a:p>
          <a:p>
            <a:pPr algn="l"/>
            <a:r>
              <a:rPr lang="cs-CZ" sz="2400" b="1" dirty="0" smtClean="0">
                <a:solidFill>
                  <a:srgbClr val="A50021"/>
                </a:solidFill>
              </a:rPr>
              <a:t>Proudění vzduchu</a:t>
            </a:r>
          </a:p>
          <a:p>
            <a:pPr algn="l"/>
            <a:endParaRPr lang="cs-CZ" sz="2000" b="1" dirty="0" smtClean="0">
              <a:solidFill>
                <a:schemeClr val="tx1"/>
              </a:solidFill>
            </a:endParaRPr>
          </a:p>
          <a:p>
            <a:pPr algn="l"/>
            <a:r>
              <a:rPr lang="cs-CZ" sz="2400" b="1" dirty="0" smtClean="0">
                <a:solidFill>
                  <a:srgbClr val="A50021"/>
                </a:solidFill>
              </a:rPr>
              <a:t>Teplota </a:t>
            </a:r>
            <a:endParaRPr lang="cs-CZ" sz="2400" b="1" dirty="0">
              <a:solidFill>
                <a:srgbClr val="A50021"/>
              </a:solidFill>
            </a:endParaRPr>
          </a:p>
        </p:txBody>
      </p:sp>
      <p:pic>
        <p:nvPicPr>
          <p:cNvPr id="4101" name="Picture 5" descr="C:\Users\uživatel\AppData\Local\Microsoft\Windows\Temporary Internet Files\Content.IE5\2QOPBQBM\MP9004100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246" y="2636912"/>
            <a:ext cx="1620813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živatel\AppData\Local\Microsoft\Windows\Temporary Internet Files\Content.IE5\S0E1TW9W\MP9004010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4282" y="1412776"/>
            <a:ext cx="1637031" cy="1090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živatel\AppData\Local\Microsoft\Windows\Temporary Internet Files\Content.IE5\2QOPBQBM\MP9004304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4577" y="5157192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uživatel\AppData\Local\Microsoft\Windows\Temporary Internet Files\Content.IE5\63OLIM5R\MP90043854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5908" y="3861048"/>
            <a:ext cx="162018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2177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1"/>
            <a:ext cx="7772400" cy="14401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80728"/>
            <a:ext cx="7776864" cy="4658072"/>
          </a:xfrm>
        </p:spPr>
        <p:txBody>
          <a:bodyPr/>
          <a:lstStyle/>
          <a:p>
            <a:pPr algn="l"/>
            <a:r>
              <a:rPr lang="cs-CZ" sz="2000" dirty="0" smtClean="0">
                <a:solidFill>
                  <a:prstClr val="black"/>
                </a:solidFill>
                <a:ea typeface="+mj-ea"/>
                <a:cs typeface="+mj-cs"/>
              </a:rPr>
              <a:t>- Země </a:t>
            </a: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>je rozdělena na : tropický podnebný </a:t>
            </a:r>
            <a:r>
              <a:rPr lang="cs-CZ" sz="2000" dirty="0" smtClean="0">
                <a:solidFill>
                  <a:prstClr val="black"/>
                </a:solidFill>
                <a:ea typeface="+mj-ea"/>
                <a:cs typeface="+mj-cs"/>
              </a:rPr>
              <a:t>pás</a:t>
            </a: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>                                            subtropický podnebný pás</a:t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>                                            mírný podnebný pás</a:t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>                                            polární podnebný pás</a:t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endParaRPr lang="cs-CZ" sz="20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algn="l"/>
            <a:r>
              <a:rPr lang="cs-CZ" sz="2000" dirty="0" smtClean="0">
                <a:solidFill>
                  <a:prstClr val="black"/>
                </a:solidFill>
                <a:ea typeface="+mj-ea"/>
                <a:cs typeface="+mj-cs"/>
              </a:rPr>
              <a:t>- </a:t>
            </a: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>Česká republika leží v </a:t>
            </a:r>
            <a:r>
              <a:rPr lang="cs-CZ" sz="2000" b="1" dirty="0">
                <a:solidFill>
                  <a:prstClr val="black"/>
                </a:solidFill>
                <a:ea typeface="+mj-ea"/>
                <a:cs typeface="+mj-cs"/>
              </a:rPr>
              <a:t>mírném</a:t>
            </a:r>
            <a: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  <a:t> podnebném pásmu</a:t>
            </a:r>
            <a:br>
              <a:rPr lang="cs-CZ" sz="2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b="1" u="sng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b="1" u="sng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b="1" u="sng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b="1" u="sng" dirty="0">
                <a:solidFill>
                  <a:prstClr val="black"/>
                </a:solidFill>
                <a:ea typeface="+mj-ea"/>
                <a:cs typeface="+mj-cs"/>
              </a:rPr>
            </a:br>
            <a:endParaRPr lang="cs-CZ" dirty="0"/>
          </a:p>
        </p:txBody>
      </p:sp>
      <p:pic>
        <p:nvPicPr>
          <p:cNvPr id="4" name="Picture 2" descr="C:\Users\uživatel\AppData\Local\Microsoft\Windows\Temporary Internet Files\Content.IE5\63OLIM5R\MP9004308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144" y="3573016"/>
            <a:ext cx="2915816" cy="213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8641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252820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V mírném podnebném pásmu se střídají </a:t>
            </a:r>
            <a:r>
              <a:rPr lang="cs-CZ" sz="2000" b="1" dirty="0" smtClean="0"/>
              <a:t>čtyři roční období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517232"/>
            <a:ext cx="6400800" cy="12156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2050" name="Picture 2" descr="C:\Users\uživatel\AppData\Local\Microsoft\Windows\Temporary Internet Files\Content.IE5\9N5UTD13\MP9004328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87" y="3501008"/>
            <a:ext cx="1542596" cy="1485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2QOPBQBM\MP9002275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4887" y="3501008"/>
            <a:ext cx="1544216" cy="1494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01737EWH\MP9004015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506868"/>
            <a:ext cx="1544216" cy="1488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01737EWH\MP9004385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03938"/>
            <a:ext cx="1544216" cy="1488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2991755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jaro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23363" y="300488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léto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80012" y="3008193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podzim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4228" y="3008193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zima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73883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58417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Víme, že Zeměkoule se otáčí dvojím způsobem.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 smtClean="0"/>
              <a:t>Střídání ročních období </a:t>
            </a:r>
            <a:r>
              <a:rPr lang="cs-CZ" sz="2000" dirty="0" smtClean="0"/>
              <a:t>v mírném pásu způsobuje: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754618" y="3284984"/>
            <a:ext cx="46805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otáčení Země kolem své osy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54618" y="4519297"/>
            <a:ext cx="46805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otáčení Země kolem Slunce</a:t>
            </a:r>
            <a:endParaRPr lang="cs-CZ" dirty="0"/>
          </a:p>
        </p:txBody>
      </p:sp>
      <p:pic>
        <p:nvPicPr>
          <p:cNvPr id="3080" name="Picture 8" descr="C:\Users\uživatel\AppData\Local\Microsoft\Windows\Temporary Internet Files\Content.IE5\9N5UTD13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3992" y="4221088"/>
            <a:ext cx="1314798" cy="1314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uživatel\AppData\Local\Microsoft\Windows\Temporary Internet Files\Content.IE5\63OLIM5R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899829"/>
            <a:ext cx="1274366" cy="127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4463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6120680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 smtClean="0"/>
              <a:t>Zopakujte si: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400" b="1" dirty="0" smtClean="0"/>
              <a:t>jaro</a:t>
            </a:r>
            <a:r>
              <a:rPr lang="cs-CZ" sz="2000" dirty="0" smtClean="0"/>
              <a:t> začíná:</a:t>
            </a:r>
            <a:br>
              <a:rPr lang="cs-CZ" sz="2000" dirty="0" smtClean="0"/>
            </a:br>
            <a:r>
              <a:rPr lang="cs-CZ" sz="2000" dirty="0" smtClean="0"/>
              <a:t>tento den se nazývá:                    </a:t>
            </a:r>
            <a:br>
              <a:rPr lang="cs-CZ" sz="2000" dirty="0" smtClean="0"/>
            </a:br>
            <a:r>
              <a:rPr lang="cs-CZ" sz="2000" dirty="0" smtClean="0"/>
              <a:t>jarní měsíce jsou: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400" b="1" dirty="0" smtClean="0"/>
              <a:t>léto</a:t>
            </a:r>
            <a:r>
              <a:rPr lang="cs-CZ" sz="2000" dirty="0" smtClean="0"/>
              <a:t> začíná:</a:t>
            </a:r>
            <a:br>
              <a:rPr lang="cs-CZ" sz="2000" dirty="0" smtClean="0"/>
            </a:br>
            <a:r>
              <a:rPr lang="cs-CZ" sz="2000" dirty="0" smtClean="0"/>
              <a:t>tento den se nazývá:</a:t>
            </a:r>
            <a:br>
              <a:rPr lang="cs-CZ" sz="2000" dirty="0" smtClean="0"/>
            </a:br>
            <a:r>
              <a:rPr lang="cs-CZ" sz="2000" dirty="0" smtClean="0"/>
              <a:t>letní měsíce jsou: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400" b="1" dirty="0" smtClean="0"/>
              <a:t>podzim</a:t>
            </a:r>
            <a:r>
              <a:rPr lang="cs-CZ" sz="2000" dirty="0" smtClean="0"/>
              <a:t> začíná:</a:t>
            </a:r>
            <a:br>
              <a:rPr lang="cs-CZ" sz="2000" dirty="0" smtClean="0"/>
            </a:br>
            <a:r>
              <a:rPr lang="cs-CZ" sz="2000" dirty="0" smtClean="0"/>
              <a:t>tento den se nazývá:</a:t>
            </a:r>
            <a:br>
              <a:rPr lang="cs-CZ" sz="2000" dirty="0" smtClean="0"/>
            </a:br>
            <a:r>
              <a:rPr lang="cs-CZ" sz="2000" dirty="0" smtClean="0"/>
              <a:t>podzimní měsíce jsou: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400" b="1" dirty="0" smtClean="0"/>
              <a:t>zima</a:t>
            </a:r>
            <a:r>
              <a:rPr lang="cs-CZ" sz="2000" dirty="0" smtClean="0"/>
              <a:t> začíná:</a:t>
            </a:r>
            <a:br>
              <a:rPr lang="cs-CZ" sz="2000" dirty="0" smtClean="0"/>
            </a:br>
            <a:r>
              <a:rPr lang="cs-CZ" sz="2000" dirty="0" smtClean="0"/>
              <a:t>tento den se nazývá:</a:t>
            </a:r>
            <a:br>
              <a:rPr lang="cs-CZ" sz="2000" dirty="0" smtClean="0"/>
            </a:br>
            <a:r>
              <a:rPr lang="cs-CZ" sz="2000" dirty="0" smtClean="0"/>
              <a:t>zimní měsíce jsou: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371600" y="6093296"/>
            <a:ext cx="6400800" cy="288032"/>
          </a:xfrm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6856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6120680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 smtClean="0"/>
              <a:t>Takhle je to správně: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400" b="1" dirty="0" smtClean="0"/>
              <a:t>jaro</a:t>
            </a:r>
            <a:r>
              <a:rPr lang="cs-CZ" sz="2000" dirty="0" smtClean="0"/>
              <a:t> začíná: 21. března </a:t>
            </a:r>
            <a:br>
              <a:rPr lang="cs-CZ" sz="2000" dirty="0" smtClean="0"/>
            </a:br>
            <a:r>
              <a:rPr lang="cs-CZ" sz="2000" dirty="0" smtClean="0"/>
              <a:t>tento den se nazývá: jarní rovnodennost                   </a:t>
            </a:r>
            <a:br>
              <a:rPr lang="cs-CZ" sz="2000" dirty="0" smtClean="0"/>
            </a:br>
            <a:r>
              <a:rPr lang="cs-CZ" sz="2000" dirty="0" smtClean="0"/>
              <a:t>jarní měsíce jsou: březen, duben, květen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400" b="1" dirty="0" smtClean="0"/>
              <a:t>léto</a:t>
            </a:r>
            <a:r>
              <a:rPr lang="cs-CZ" sz="2000" dirty="0" smtClean="0"/>
              <a:t> začíná: 21. června</a:t>
            </a:r>
            <a:br>
              <a:rPr lang="cs-CZ" sz="2000" dirty="0" smtClean="0"/>
            </a:br>
            <a:r>
              <a:rPr lang="cs-CZ" sz="2000" dirty="0" smtClean="0"/>
              <a:t>tento den se nazývá: letní slunovrat</a:t>
            </a:r>
            <a:br>
              <a:rPr lang="cs-CZ" sz="2000" dirty="0" smtClean="0"/>
            </a:br>
            <a:r>
              <a:rPr lang="cs-CZ" sz="2000" dirty="0" smtClean="0"/>
              <a:t>letní měsíce jsou: červen, červenec, srpen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400" b="1" dirty="0" smtClean="0"/>
              <a:t>podzim</a:t>
            </a:r>
            <a:r>
              <a:rPr lang="cs-CZ" sz="2000" dirty="0" smtClean="0"/>
              <a:t> začíná: 22. září</a:t>
            </a:r>
            <a:br>
              <a:rPr lang="cs-CZ" sz="2000" dirty="0" smtClean="0"/>
            </a:br>
            <a:r>
              <a:rPr lang="cs-CZ" sz="2000" dirty="0" smtClean="0"/>
              <a:t>tento den se nazývá: podzimní rovnodennost</a:t>
            </a:r>
            <a:br>
              <a:rPr lang="cs-CZ" sz="2000" dirty="0" smtClean="0"/>
            </a:br>
            <a:r>
              <a:rPr lang="cs-CZ" sz="2000" dirty="0" smtClean="0"/>
              <a:t>podzimní měsíce jsou: září, říjen, listopad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400" b="1" dirty="0" smtClean="0"/>
              <a:t>zima</a:t>
            </a:r>
            <a:r>
              <a:rPr lang="cs-CZ" sz="2000" dirty="0" smtClean="0"/>
              <a:t> začíná: 21. prosince</a:t>
            </a:r>
            <a:br>
              <a:rPr lang="cs-CZ" sz="2000" dirty="0" smtClean="0"/>
            </a:br>
            <a:r>
              <a:rPr lang="cs-CZ" sz="2000" dirty="0" smtClean="0"/>
              <a:t>tento den se nazývá: zimní slunovrat</a:t>
            </a:r>
            <a:br>
              <a:rPr lang="cs-CZ" sz="2000" dirty="0" smtClean="0"/>
            </a:br>
            <a:r>
              <a:rPr lang="cs-CZ" sz="2000" dirty="0" smtClean="0"/>
              <a:t>zimní měsíce jsou: prosinec, leden, únor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371600" y="5638799"/>
            <a:ext cx="64008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080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244827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Microsoft Office – galerie</a:t>
            </a:r>
            <a:br>
              <a:rPr lang="cs-CZ" sz="2000" dirty="0" smtClean="0"/>
            </a:br>
            <a:r>
              <a:rPr lang="cs-CZ" sz="2000" dirty="0" smtClean="0"/>
              <a:t>vlastní zdroj 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340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163</Words>
  <Application>Microsoft Office PowerPoint</Application>
  <PresentationFormat>Předvádění na obrazovce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Anotace:</vt:lpstr>
      <vt:lpstr>Podnebí  - je dlouhodobý stav počasí na určitém místě   - o podnebí daného místa rozhoduje:     </vt:lpstr>
      <vt:lpstr>Zamyslete se jak tyto podmínky ovlivňují charakter počasí v daném místě, když víme, že počasí určují:</vt:lpstr>
      <vt:lpstr>Prezentace aplikace PowerPoint</vt:lpstr>
      <vt:lpstr>V mírném podnebném pásmu se střídají čtyři roční období </vt:lpstr>
      <vt:lpstr>Víme, že Zeměkoule se otáčí dvojím způsobem.  Střídání ročních období v mírném pásu způsobuje: </vt:lpstr>
      <vt:lpstr>Zopakujte si:  jaro začíná: tento den se nazývá:                     jarní měsíce jsou:  léto začíná: tento den se nazývá: letní měsíce jsou:  podzim začíná: tento den se nazývá: podzimní měsíce jsou:  zima začíná: tento den se nazývá: zimní měsíce jsou: </vt:lpstr>
      <vt:lpstr>Takhle je to správně:  jaro začíná: 21. března  tento den se nazývá: jarní rovnodennost                    jarní měsíce jsou: březen, duben, květen  léto začíná: 21. června tento den se nazývá: letní slunovrat letní měsíce jsou: červen, červenec, srpen  podzim začíná: 22. září tento den se nazývá: podzimní rovnodennost podzimní měsíce jsou: září, říjen, listopad  zima začíná: 21. prosince tento den se nazývá: zimní slunovrat zimní měsíce jsou: prosinec, leden, únor </vt:lpstr>
      <vt:lpstr>Použité zdroje:  Microsoft Office – galerie vlastní zdroj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11</cp:revision>
  <dcterms:created xsi:type="dcterms:W3CDTF">2013-01-28T15:07:45Z</dcterms:created>
  <dcterms:modified xsi:type="dcterms:W3CDTF">2013-02-01T10:06:40Z</dcterms:modified>
</cp:coreProperties>
</file>